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4"/>
  </p:notesMasterIdLst>
  <p:handoutMasterIdLst>
    <p:handoutMasterId r:id="rId35"/>
  </p:handoutMasterIdLst>
  <p:sldIdLst>
    <p:sldId id="438" r:id="rId2"/>
    <p:sldId id="340" r:id="rId3"/>
    <p:sldId id="380" r:id="rId4"/>
    <p:sldId id="396" r:id="rId5"/>
    <p:sldId id="436" r:id="rId6"/>
    <p:sldId id="381" r:id="rId7"/>
    <p:sldId id="417" r:id="rId8"/>
    <p:sldId id="394" r:id="rId9"/>
    <p:sldId id="397" r:id="rId10"/>
    <p:sldId id="421" r:id="rId11"/>
    <p:sldId id="422" r:id="rId12"/>
    <p:sldId id="423" r:id="rId13"/>
    <p:sldId id="439" r:id="rId14"/>
    <p:sldId id="379" r:id="rId15"/>
    <p:sldId id="395" r:id="rId16"/>
    <p:sldId id="429" r:id="rId17"/>
    <p:sldId id="431" r:id="rId18"/>
    <p:sldId id="432" r:id="rId19"/>
    <p:sldId id="433" r:id="rId20"/>
    <p:sldId id="434" r:id="rId21"/>
    <p:sldId id="383" r:id="rId22"/>
    <p:sldId id="393" r:id="rId23"/>
    <p:sldId id="424" r:id="rId24"/>
    <p:sldId id="385" r:id="rId25"/>
    <p:sldId id="391" r:id="rId26"/>
    <p:sldId id="425" r:id="rId27"/>
    <p:sldId id="426" r:id="rId28"/>
    <p:sldId id="427" r:id="rId29"/>
    <p:sldId id="428" r:id="rId30"/>
    <p:sldId id="435" r:id="rId31"/>
    <p:sldId id="437" r:id="rId32"/>
    <p:sldId id="440" r:id="rId33"/>
  </p:sldIdLst>
  <p:sldSz cx="9144000" cy="6858000" type="letter"/>
  <p:notesSz cx="6858000" cy="9180513"/>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00"/>
    <a:srgbClr val="CCCC00"/>
    <a:srgbClr val="CC0000"/>
    <a:srgbClr val="FF0066"/>
    <a:srgbClr val="009900"/>
    <a:srgbClr val="008000"/>
    <a:srgbClr val="990033"/>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926" autoAdjust="0"/>
  </p:normalViewPr>
  <p:slideViewPr>
    <p:cSldViewPr>
      <p:cViewPr varScale="1">
        <p:scale>
          <a:sx n="113" d="100"/>
          <a:sy n="113" d="100"/>
        </p:scale>
        <p:origin x="-936" y="-102"/>
      </p:cViewPr>
      <p:guideLst>
        <p:guide orient="horz" pos="2160"/>
        <p:guide pos="2880"/>
      </p:guideLst>
    </p:cSldViewPr>
  </p:slideViewPr>
  <p:notesTextViewPr>
    <p:cViewPr>
      <p:scale>
        <a:sx n="110" d="100"/>
        <a:sy n="110" d="100"/>
      </p:scale>
      <p:origin x="0" y="0"/>
    </p:cViewPr>
  </p:notesTextViewPr>
  <p:sorterViewPr>
    <p:cViewPr>
      <p:scale>
        <a:sx n="66" d="100"/>
        <a:sy n="66" d="100"/>
      </p:scale>
      <p:origin x="0" y="0"/>
    </p:cViewPr>
  </p:sorterViewPr>
  <p:notesViewPr>
    <p:cSldViewPr>
      <p:cViewPr varScale="1">
        <p:scale>
          <a:sx n="70" d="100"/>
          <a:sy n="70" d="100"/>
        </p:scale>
        <p:origin x="-2730" y="-102"/>
      </p:cViewPr>
      <p:guideLst>
        <p:guide orient="horz" pos="2891"/>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0.wmf"/><Relationship Id="rId1" Type="http://schemas.openxmlformats.org/officeDocument/2006/relationships/image" Target="../media/image21.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697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766979"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766980"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766981"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D1E3A2F-DA7A-4DAF-87E4-65257D5EF845}" type="slidenum">
              <a:rPr lang="es-ES"/>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601663" y="242888"/>
            <a:ext cx="29718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defRPr kumimoji="0" sz="1000">
                <a:latin typeface="Comic Sans MS" pitchFamily="66" charset="0"/>
              </a:defRPr>
            </a:lvl1pPr>
          </a:lstStyle>
          <a:p>
            <a:r>
              <a:rPr lang="es-ES_tradnl"/>
              <a:t>Centro Nacional de Metrología, CENAM</a:t>
            </a:r>
          </a:p>
        </p:txBody>
      </p:sp>
      <p:sp>
        <p:nvSpPr>
          <p:cNvPr id="21507" name="Rectangle 3"/>
          <p:cNvSpPr>
            <a:spLocks noGrp="1" noChangeArrowheads="1"/>
          </p:cNvSpPr>
          <p:nvPr>
            <p:ph type="dt" idx="1"/>
          </p:nvPr>
        </p:nvSpPr>
        <p:spPr bwMode="auto">
          <a:xfrm>
            <a:off x="2924175" y="242888"/>
            <a:ext cx="34417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lgn="r">
              <a:defRPr kumimoji="0" sz="1000">
                <a:latin typeface="Comic Sans MS" pitchFamily="66" charset="0"/>
              </a:defRPr>
            </a:lvl1pPr>
          </a:lstStyle>
          <a:p>
            <a:r>
              <a:rPr lang="es-ES_tradnl"/>
              <a:t>División de Tiempo y Frecuencia</a:t>
            </a:r>
          </a:p>
        </p:txBody>
      </p:sp>
      <p:sp>
        <p:nvSpPr>
          <p:cNvPr id="21508" name="Rectangle 4"/>
          <p:cNvSpPr>
            <a:spLocks noGrp="1" noRot="1" noChangeAspect="1" noChangeArrowheads="1" noTextEdit="1"/>
          </p:cNvSpPr>
          <p:nvPr>
            <p:ph type="sldImg" idx="2"/>
          </p:nvPr>
        </p:nvSpPr>
        <p:spPr bwMode="auto">
          <a:xfrm>
            <a:off x="1135063" y="688975"/>
            <a:ext cx="4591050" cy="344328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60863"/>
            <a:ext cx="5029200" cy="4130675"/>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1511" name="Rectangle 7"/>
          <p:cNvSpPr>
            <a:spLocks noGrp="1" noChangeArrowheads="1"/>
          </p:cNvSpPr>
          <p:nvPr>
            <p:ph type="sldNum" sz="quarter" idx="5"/>
          </p:nvPr>
        </p:nvSpPr>
        <p:spPr bwMode="auto">
          <a:xfrm>
            <a:off x="2935288" y="8572500"/>
            <a:ext cx="2971800" cy="458788"/>
          </a:xfrm>
          <a:prstGeom prst="rect">
            <a:avLst/>
          </a:prstGeom>
          <a:noFill/>
          <a:ln w="12700" cap="sq">
            <a:noFill/>
            <a:miter lim="800000"/>
            <a:headEnd type="none" w="sm" len="sm"/>
            <a:tailEnd type="none" w="sm" len="sm"/>
          </a:ln>
          <a:effectLst/>
        </p:spPr>
        <p:txBody>
          <a:bodyPr vert="horz" wrap="square" lIns="91433" tIns="45717" rIns="91433" bIns="45717" numCol="1" anchor="b" anchorCtr="0" compatLnSpc="1">
            <a:prstTxWarp prst="textNoShape">
              <a:avLst/>
            </a:prstTxWarp>
          </a:bodyPr>
          <a:lstStyle>
            <a:lvl1pPr algn="r">
              <a:defRPr kumimoji="0" sz="1000" b="1">
                <a:latin typeface="Comic Sans MS" pitchFamily="66" charset="0"/>
              </a:defRPr>
            </a:lvl1pPr>
          </a:lstStyle>
          <a:p>
            <a:fld id="{511CC26A-09E9-4A85-83A4-73716E763C69}" type="slidenum">
              <a:rPr lang="es-ES_tradnl"/>
              <a:pPr/>
              <a:t>‹#›</a:t>
            </a:fld>
            <a:endParaRPr lang="es-ES_tradnl" sz="1200"/>
          </a:p>
        </p:txBody>
      </p:sp>
      <p:sp>
        <p:nvSpPr>
          <p:cNvPr id="8" name="3 Marcador de fecha"/>
          <p:cNvSpPr txBox="1">
            <a:spLocks/>
          </p:cNvSpPr>
          <p:nvPr/>
        </p:nvSpPr>
        <p:spPr>
          <a:xfrm>
            <a:off x="857232" y="8519346"/>
            <a:ext cx="5643602" cy="285752"/>
          </a:xfrm>
          <a:prstGeom prst="rect">
            <a:avLst/>
          </a:prstGeom>
          <a:no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s-MX"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rPr>
              <a:t>Curso de metrología de tiempo y frecuencia / INDECOPI /  LIMA / PERU / MAR-2010</a:t>
            </a:r>
            <a:endParaRPr kumimoji="1" lang="es-E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endParaRPr>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kumimoji="1" sz="1200" kern="1200">
        <a:solidFill>
          <a:schemeClr val="tx1"/>
        </a:solidFill>
        <a:latin typeface="Comic Sans MS" pitchFamily="66" charset="0"/>
        <a:ea typeface="+mn-ea"/>
        <a:cs typeface="+mn-cs"/>
      </a:defRPr>
    </a:lvl1pPr>
    <a:lvl2pPr marL="457200" algn="l" rtl="0" fontAlgn="base">
      <a:spcBef>
        <a:spcPct val="30000"/>
      </a:spcBef>
      <a:spcAft>
        <a:spcPct val="0"/>
      </a:spcAft>
      <a:defRPr kumimoji="1" sz="1200" kern="1200">
        <a:solidFill>
          <a:schemeClr val="tx1"/>
        </a:solidFill>
        <a:latin typeface="Comic Sans MS" pitchFamily="66" charset="0"/>
        <a:ea typeface="+mn-ea"/>
        <a:cs typeface="+mn-cs"/>
      </a:defRPr>
    </a:lvl2pPr>
    <a:lvl3pPr marL="914400" algn="l" rtl="0" fontAlgn="base">
      <a:spcBef>
        <a:spcPct val="30000"/>
      </a:spcBef>
      <a:spcAft>
        <a:spcPct val="0"/>
      </a:spcAft>
      <a:defRPr kumimoji="1" sz="1200" kern="1200">
        <a:solidFill>
          <a:schemeClr val="tx1"/>
        </a:solidFill>
        <a:latin typeface="Comic Sans MS" pitchFamily="66" charset="0"/>
        <a:ea typeface="+mn-ea"/>
        <a:cs typeface="+mn-cs"/>
      </a:defRPr>
    </a:lvl3pPr>
    <a:lvl4pPr marL="1371600" algn="l" rtl="0" fontAlgn="base">
      <a:spcBef>
        <a:spcPct val="30000"/>
      </a:spcBef>
      <a:spcAft>
        <a:spcPct val="0"/>
      </a:spcAft>
      <a:defRPr kumimoji="1" sz="1200" kern="1200">
        <a:solidFill>
          <a:schemeClr val="tx1"/>
        </a:solidFill>
        <a:latin typeface="Comic Sans MS" pitchFamily="66" charset="0"/>
        <a:ea typeface="+mn-ea"/>
        <a:cs typeface="+mn-cs"/>
      </a:defRPr>
    </a:lvl4pPr>
    <a:lvl5pPr marL="1828800" algn="l" rtl="0" fontAlgn="base">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6.vml"/><Relationship Id="rId4" Type="http://schemas.openxmlformats.org/officeDocument/2006/relationships/oleObject" Target="../embeddings/oleObject17.bin"/></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vmlDrawing" Target="../drawings/vmlDrawing8.vml"/><Relationship Id="rId4" Type="http://schemas.openxmlformats.org/officeDocument/2006/relationships/oleObject" Target="../embeddings/oleObject19.bin"/></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D8F65EF7-4789-4EF6-B660-1BB826AD2848}" type="slidenum">
              <a:rPr lang="es-ES_tradnl"/>
              <a:pPr/>
              <a:t>1</a:t>
            </a:fld>
            <a:endParaRPr lang="es-ES_tradnl" sz="1200" b="0">
              <a:latin typeface="Times New Roman" pitchFamily="18" charset="0"/>
            </a:endParaRPr>
          </a:p>
        </p:txBody>
      </p:sp>
      <p:sp>
        <p:nvSpPr>
          <p:cNvPr id="765954" name="Rectangle 2"/>
          <p:cNvSpPr>
            <a:spLocks noGrp="1" noRot="1" noChangeAspect="1" noChangeArrowheads="1" noTextEdit="1"/>
          </p:cNvSpPr>
          <p:nvPr>
            <p:ph type="sldImg"/>
          </p:nvPr>
        </p:nvSpPr>
        <p:spPr>
          <a:xfrm>
            <a:off x="1135063" y="688975"/>
            <a:ext cx="4587875" cy="3441700"/>
          </a:xfrm>
          <a:ln/>
        </p:spPr>
      </p:sp>
      <p:sp>
        <p:nvSpPr>
          <p:cNvPr id="765955"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1613741B-7A07-4C2A-9EA1-C525F52B37C7}" type="slidenum">
              <a:rPr lang="es-ES_tradnl"/>
              <a:pPr/>
              <a:t>10</a:t>
            </a:fld>
            <a:endParaRPr lang="es-ES_tradnl" sz="1200" b="0">
              <a:latin typeface="Times New Roman" pitchFamily="18" charset="0"/>
            </a:endParaRPr>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r>
              <a:rPr lang="es-ES" sz="1000"/>
              <a:t>El Mezclador a MOSFET dual presenta una ganancia de aproximadamente 10dB a 15 dB. </a:t>
            </a:r>
          </a:p>
          <a:p>
            <a:endParaRPr lang="es-ES" sz="1000"/>
          </a:p>
          <a:p>
            <a:r>
              <a:rPr lang="es-ES" sz="1000"/>
              <a:t>El Mezclador doblemente balanceado (DBM)  presenta un excelente desempeño. El mezclador contribuye muy poco al ruido. El DBM de diodo es bidireccional. Si una señal de R.F. se aplica al puerto de R.F., una señal de I.F. aparece en el puerto de I.F.. Si una señal de I.F. es aplicada al puerto de I.F., una señal de R.F. aparece en el puerto de R.F.. El mismo mezclador puede ser usado para recibir y transmitir, con un mínimo de conmutación de RX/TX. Para el funcionamiento óptimo todos los puertos deberían ser terminados correctamente.</a:t>
            </a:r>
            <a:r>
              <a:rPr lang="es-ES" sz="1000" b="1"/>
              <a:t> </a:t>
            </a:r>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FC55623-BB95-4C99-87CD-FD230A9CCDE5}" type="slidenum">
              <a:rPr lang="es-ES_tradnl"/>
              <a:pPr/>
              <a:t>11</a:t>
            </a:fld>
            <a:endParaRPr lang="es-ES_tradnl" sz="1200" b="0">
              <a:latin typeface="Times New Roman" pitchFamily="18" charset="0"/>
            </a:endParaRPr>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pPr marL="361950" indent="-361950">
              <a:lnSpc>
                <a:spcPct val="90000"/>
              </a:lnSpc>
            </a:pPr>
            <a:r>
              <a:rPr lang="es-ES_tradnl" sz="1000"/>
              <a:t>Los mezcladores se utilizan para convertir una señal de una frecuencia a otra, esto se hace mediante la combinación de la señal original de RF con la señal de un oscilador local, LO.</a:t>
            </a:r>
          </a:p>
          <a:p>
            <a:pPr marL="361950" indent="-361950">
              <a:lnSpc>
                <a:spcPct val="90000"/>
              </a:lnSpc>
            </a:pPr>
            <a:endParaRPr lang="es-ES_tradnl" sz="1000"/>
          </a:p>
          <a:p>
            <a:pPr marL="361950" indent="-361950">
              <a:lnSpc>
                <a:spcPct val="90000"/>
              </a:lnSpc>
            </a:pPr>
            <a:r>
              <a:rPr lang="es-ES_tradnl" sz="1000"/>
              <a:t>El espectro de salida incluye:</a:t>
            </a:r>
          </a:p>
          <a:p>
            <a:pPr marL="361950" indent="-361950">
              <a:lnSpc>
                <a:spcPct val="90000"/>
              </a:lnSpc>
            </a:pPr>
            <a:r>
              <a:rPr lang="es-ES_tradnl" sz="1000"/>
              <a:t>	a) Las entradas originales, LO y RF,</a:t>
            </a:r>
          </a:p>
          <a:p>
            <a:pPr marL="361950" indent="-361950">
              <a:lnSpc>
                <a:spcPct val="90000"/>
              </a:lnSpc>
            </a:pPr>
            <a:r>
              <a:rPr lang="es-ES_tradnl" sz="1000"/>
              <a:t>	b) Todos los armónicos de orden superior de la LO y RF,</a:t>
            </a:r>
          </a:p>
          <a:p>
            <a:pPr marL="361950" indent="-361950">
              <a:lnSpc>
                <a:spcPct val="90000"/>
              </a:lnSpc>
            </a:pPr>
            <a:r>
              <a:rPr lang="es-ES_tradnl" sz="1000"/>
              <a:t>	c)  Las principales bandas laterales LO</a:t>
            </a:r>
            <a:r>
              <a:rPr lang="en-US" sz="1000"/>
              <a:t>±</a:t>
            </a:r>
            <a:r>
              <a:rPr lang="es-ES_tradnl" sz="1000"/>
              <a:t>RF,</a:t>
            </a:r>
          </a:p>
          <a:p>
            <a:pPr marL="361950" indent="-361950">
              <a:lnSpc>
                <a:spcPct val="90000"/>
              </a:lnSpc>
            </a:pPr>
            <a:r>
              <a:rPr lang="es-ES_tradnl" sz="1000"/>
              <a:t>	d) Todos los productos de orden superior mLO </a:t>
            </a:r>
            <a:r>
              <a:rPr lang="en-US" sz="1000"/>
              <a:t>±nRF (donde n y m son enteros),</a:t>
            </a:r>
          </a:p>
          <a:p>
            <a:pPr marL="361950" indent="-361950">
              <a:lnSpc>
                <a:spcPct val="90000"/>
              </a:lnSpc>
            </a:pPr>
            <a:r>
              <a:rPr lang="es-ES_tradnl" sz="1000"/>
              <a:t>	e) Un nivel de DC.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E296D057-AE26-4605-887B-D3C4DD58CDF8}" type="slidenum">
              <a:rPr lang="es-ES_tradnl"/>
              <a:pPr/>
              <a:t>12</a:t>
            </a:fld>
            <a:endParaRPr lang="es-ES_tradnl" sz="1200" b="0">
              <a:latin typeface="Times New Roman" pitchFamily="18" charset="0"/>
            </a:endParaRPr>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r>
              <a:rPr lang="es-ES_tradnl" sz="1000"/>
              <a:t>Se recomienda realizar la demostración.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B8535BF8-1D6F-4D4B-A71B-5A1BA1A508FD}" type="slidenum">
              <a:rPr lang="es-ES_tradnl"/>
              <a:pPr/>
              <a:t>13</a:t>
            </a:fld>
            <a:endParaRPr lang="es-ES_tradnl" sz="1200" b="0">
              <a:latin typeface="Times New Roman" pitchFamily="18" charset="0"/>
            </a:endParaRPr>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r>
              <a:rPr lang="es-ES_tradnl" sz="1000"/>
              <a:t>Finalmente, comentar que los osciladores que generan las señales enviadas a las entradas del mezclador deberán estar provistos de salidas reforzadas, para aislar perfectamente el posible acoplamiento entre las dos entradas del mezclador. Es recomendable operar cerca de los niveles de entrada máximos para la mejor proporción señal-a- ruido.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B3E6140F-C27D-4B93-BA39-29DED398D7A5}" type="slidenum">
              <a:rPr lang="es-ES_tradnl"/>
              <a:pPr/>
              <a:t>14</a:t>
            </a:fld>
            <a:endParaRPr lang="es-ES_tradnl" sz="1200" b="0">
              <a:latin typeface="Times New Roman" pitchFamily="18" charset="0"/>
            </a:endParaRPr>
          </a:p>
        </p:txBody>
      </p:sp>
      <p:sp>
        <p:nvSpPr>
          <p:cNvPr id="611330" name="Rectangle 2"/>
          <p:cNvSpPr>
            <a:spLocks noGrp="1" noRot="1" noChangeAspect="1" noChangeArrowheads="1" noTextEdit="1"/>
          </p:cNvSpPr>
          <p:nvPr>
            <p:ph type="sldImg"/>
          </p:nvPr>
        </p:nvSpPr>
        <p:spPr>
          <a:xfrm>
            <a:off x="1135063" y="688975"/>
            <a:ext cx="4587875" cy="3441700"/>
          </a:xfrm>
          <a:ln/>
        </p:spPr>
      </p:sp>
      <p:sp>
        <p:nvSpPr>
          <p:cNvPr id="611332" name="Rectangle 4"/>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47BA9D2-BD8A-41A4-9A57-4A2440099B92}" type="slidenum">
              <a:rPr lang="es-ES_tradnl"/>
              <a:pPr/>
              <a:t>15</a:t>
            </a:fld>
            <a:endParaRPr lang="es-ES_tradnl" sz="1200" b="0">
              <a:latin typeface="Times New Roman" pitchFamily="18" charset="0"/>
            </a:endParaRPr>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pPr lvl="1"/>
            <a:r>
              <a:rPr lang="es-ES_tradnl" sz="1000"/>
              <a:t>Comparador de fase (CF). Suministra una salida que depende del valor absoluto del desfase entre las señales de salida y de entrada. En algunos casos, esta etapa está constituida por un multiplicador.</a:t>
            </a:r>
          </a:p>
          <a:p>
            <a:pPr lvl="1"/>
            <a:endParaRPr lang="es-ES_tradnl" sz="1000"/>
          </a:p>
          <a:p>
            <a:pPr lvl="1"/>
            <a:r>
              <a:rPr lang="es-ES_tradnl" sz="1000"/>
              <a:t>Filtro pasa-bajo (LPF). Destinado a dejar pasar la componente de baja frecuencia proveniente del CF.</a:t>
            </a:r>
          </a:p>
          <a:p>
            <a:pPr lvl="1"/>
            <a:endParaRPr lang="es-ES_tradnl" sz="1000"/>
          </a:p>
          <a:p>
            <a:pPr lvl="1"/>
            <a:r>
              <a:rPr lang="es-ES_tradnl" sz="1000"/>
              <a:t>Oscilador controlado por tensión (VCO). Genera la tensión de salida, con frecuencia dependiente de la tensión de salida del filtro PL.</a:t>
            </a:r>
          </a:p>
          <a:p>
            <a:pPr lvl="1"/>
            <a:endParaRPr lang="es-ES_tradnl" sz="1000"/>
          </a:p>
          <a:p>
            <a:pPr lvl="1"/>
            <a:r>
              <a:rPr lang="es-ES_tradnl" sz="1000"/>
              <a:t>Cuando el PLL está fuera de sintonía, a frecuencia de señal de entrada muy alta o bien muy baja, la tensión de salida adopta la pulsación central (</a:t>
            </a:r>
            <a:r>
              <a:rPr lang="es-ES_tradnl">
                <a:latin typeface="Symbol" pitchFamily="18" charset="2"/>
              </a:rPr>
              <a:t>w</a:t>
            </a:r>
            <a:r>
              <a:rPr lang="es-ES_tradnl" baseline="-25000"/>
              <a:t>CO</a:t>
            </a:r>
            <a:r>
              <a:rPr lang="es-ES_tradnl" sz="1000"/>
              <a:t>, que es la frecuencia natural o de libre oscilación). Existe una banda de frecuencias entre las que el PLL está en sintonía, caracterizada por </a:t>
            </a:r>
            <a:r>
              <a:rPr lang="es-ES_tradnl" sz="1000">
                <a:latin typeface="Symbol" pitchFamily="18" charset="2"/>
              </a:rPr>
              <a:t>w</a:t>
            </a:r>
            <a:r>
              <a:rPr lang="es-ES_tradnl" sz="1000"/>
              <a:t>i=</a:t>
            </a:r>
            <a:r>
              <a:rPr lang="es-ES_tradnl" sz="1000">
                <a:latin typeface="Symbol" pitchFamily="18" charset="2"/>
              </a:rPr>
              <a:t>w</a:t>
            </a:r>
            <a:r>
              <a:rPr lang="es-ES_tradnl" sz="1000"/>
              <a:t>o llamado margen de enganche, y otra entre las que el circuito es capaz de sintonizar llamado margen de captura </a:t>
            </a:r>
            <a:r>
              <a:rPr lang="es-ES_tradnl" sz="1000">
                <a:latin typeface="Symbol" pitchFamily="18" charset="2"/>
              </a:rPr>
              <a:t>Dw</a:t>
            </a:r>
            <a:r>
              <a:rPr lang="es-ES_tradnl" sz="1000" baseline="-25000"/>
              <a:t>C</a:t>
            </a:r>
            <a:r>
              <a:rPr lang="es-ES_tradnl" sz="1000"/>
              <a:t>. El margen de captura es siempre inferior al de enganche y ambos están centrados respecto a la pulsación central.</a:t>
            </a:r>
          </a:p>
          <a:p>
            <a:pPr lvl="1"/>
            <a:r>
              <a:rPr lang="es-ES_tradnl"/>
              <a:t>________________________________________________________________________________________________________________________________________________________________________________________</a:t>
            </a:r>
            <a:endParaRPr lang="es-E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B25C3AFA-F876-4CD3-A8AF-3142B07421FA}" type="slidenum">
              <a:rPr lang="es-ES_tradnl"/>
              <a:pPr/>
              <a:t>16</a:t>
            </a:fld>
            <a:endParaRPr lang="es-ES_tradnl" sz="1200" b="0">
              <a:latin typeface="Times New Roman" pitchFamily="18" charset="0"/>
            </a:endParaRPr>
          </a:p>
        </p:txBody>
      </p:sp>
      <p:sp>
        <p:nvSpPr>
          <p:cNvPr id="743426" name="Rectangle 2"/>
          <p:cNvSpPr>
            <a:spLocks noGrp="1" noRot="1" noChangeAspect="1" noChangeArrowheads="1" noTextEdit="1"/>
          </p:cNvSpPr>
          <p:nvPr>
            <p:ph type="sldImg"/>
          </p:nvPr>
        </p:nvSpPr>
        <p:spPr>
          <a:ln/>
        </p:spPr>
      </p:sp>
      <p:sp>
        <p:nvSpPr>
          <p:cNvPr id="743428" name="Rectangle 4"/>
          <p:cNvSpPr>
            <a:spLocks noGrp="1" noChangeArrowheads="1"/>
          </p:cNvSpPr>
          <p:nvPr>
            <p:ph type="body" idx="1"/>
          </p:nvPr>
        </p:nvSpPr>
        <p:spPr>
          <a:noFill/>
          <a:ln/>
        </p:spPr>
        <p:txBody>
          <a:bodyPr/>
          <a:lstStyle/>
          <a:p>
            <a:r>
              <a:rPr lang="es-ES_tradnl" sz="1000"/>
              <a:t>La salida del multiplicador comprende dos componentes con pulsaciones </a:t>
            </a:r>
            <a:r>
              <a:rPr lang="es-ES_tradnl" sz="1000">
                <a:latin typeface="Symbol" pitchFamily="18" charset="2"/>
              </a:rPr>
              <a:t>w</a:t>
            </a:r>
            <a:r>
              <a:rPr lang="es-ES_tradnl" sz="1000"/>
              <a:t>o-</a:t>
            </a:r>
            <a:r>
              <a:rPr lang="es-ES_tradnl" sz="1000">
                <a:latin typeface="Symbol" pitchFamily="18" charset="2"/>
              </a:rPr>
              <a:t>w</a:t>
            </a:r>
            <a:r>
              <a:rPr lang="es-ES_tradnl" sz="1000"/>
              <a:t>i y </a:t>
            </a:r>
            <a:r>
              <a:rPr lang="es-ES_tradnl" sz="1000">
                <a:latin typeface="Symbol" pitchFamily="18" charset="2"/>
              </a:rPr>
              <a:t>w</a:t>
            </a:r>
            <a:r>
              <a:rPr lang="es-ES_tradnl" sz="1000"/>
              <a:t>o+</a:t>
            </a:r>
            <a:r>
              <a:rPr lang="es-ES_tradnl" sz="1000">
                <a:latin typeface="Symbol" pitchFamily="18" charset="2"/>
              </a:rPr>
              <a:t>w</a:t>
            </a:r>
            <a:r>
              <a:rPr lang="es-ES_tradnl" sz="1000"/>
              <a:t>i.</a:t>
            </a:r>
          </a:p>
          <a:p>
            <a:endParaRPr lang="es-ES_tradnl" sz="1000"/>
          </a:p>
          <a:p>
            <a:endParaRPr lang="es-ES_tradnl" sz="1000"/>
          </a:p>
          <a:p>
            <a:r>
              <a:rPr lang="es-ES_tradnl" sz="1000"/>
              <a:t> Cuando el PLL está </a:t>
            </a:r>
            <a:r>
              <a:rPr lang="es-ES_tradnl" sz="1000" b="1"/>
              <a:t>fuera de sintonía</a:t>
            </a:r>
            <a:r>
              <a:rPr lang="es-ES_tradnl" sz="1000"/>
              <a:t> (</a:t>
            </a:r>
            <a:r>
              <a:rPr lang="es-ES_tradnl" sz="1000">
                <a:latin typeface="Symbol" pitchFamily="18" charset="2"/>
              </a:rPr>
              <a:t>w</a:t>
            </a:r>
            <a:r>
              <a:rPr lang="es-ES_tradnl" sz="1000"/>
              <a:t>o≠</a:t>
            </a:r>
            <a:r>
              <a:rPr lang="es-ES_tradnl" sz="1000">
                <a:latin typeface="Symbol" pitchFamily="18" charset="2"/>
              </a:rPr>
              <a:t>w</a:t>
            </a:r>
            <a:r>
              <a:rPr lang="es-ES_tradnl" sz="1000"/>
              <a:t>i y </a:t>
            </a:r>
            <a:r>
              <a:rPr lang="en-US" sz="1000"/>
              <a:t>l</a:t>
            </a:r>
            <a:r>
              <a:rPr lang="es-ES_tradnl" sz="1000">
                <a:latin typeface="Symbol" pitchFamily="18" charset="2"/>
              </a:rPr>
              <a:t>w</a:t>
            </a:r>
            <a:r>
              <a:rPr lang="es-ES_tradnl" sz="1000"/>
              <a:t>o-</a:t>
            </a:r>
            <a:r>
              <a:rPr lang="es-ES_tradnl" sz="1000">
                <a:latin typeface="Symbol" pitchFamily="18" charset="2"/>
              </a:rPr>
              <a:t>w</a:t>
            </a:r>
            <a:r>
              <a:rPr lang="es-ES_tradnl" sz="1000"/>
              <a:t>i</a:t>
            </a:r>
            <a:r>
              <a:rPr lang="en-US" sz="1000"/>
              <a:t>l</a:t>
            </a:r>
            <a:r>
              <a:rPr lang="es-ES_tradnl" sz="1000"/>
              <a:t>&gt;&gt;1) ambas se sitúan en la banda atenuada del filtro, la tensión de salida de éste es prácticamente nula y la pulsación de la señal de salida  se fija en </a:t>
            </a:r>
            <a:r>
              <a:rPr lang="es-ES_tradnl" sz="1000">
                <a:latin typeface="Symbol" pitchFamily="18" charset="2"/>
              </a:rPr>
              <a:t>w</a:t>
            </a:r>
            <a:r>
              <a:rPr lang="es-ES_tradnl" sz="1000" baseline="-25000"/>
              <a:t>CO</a:t>
            </a:r>
            <a:r>
              <a:rPr lang="es-ES_tradnl" sz="1000"/>
              <a:t>.</a:t>
            </a:r>
          </a:p>
          <a:p>
            <a:r>
              <a:rPr lang="es-ES_tradnl" sz="1000"/>
              <a:t>Por el contrario, si el PLL está </a:t>
            </a:r>
            <a:r>
              <a:rPr lang="es-ES_tradnl" sz="1000" b="1"/>
              <a:t>sintonizado</a:t>
            </a:r>
            <a:r>
              <a:rPr lang="es-ES_tradnl" sz="1000"/>
              <a:t> (</a:t>
            </a:r>
            <a:r>
              <a:rPr lang="es-ES_tradnl" sz="1000">
                <a:latin typeface="Symbol" pitchFamily="18" charset="2"/>
              </a:rPr>
              <a:t>w</a:t>
            </a:r>
            <a:r>
              <a:rPr lang="es-ES_tradnl" sz="1000"/>
              <a:t>o=</a:t>
            </a:r>
            <a:r>
              <a:rPr lang="es-ES_tradnl" sz="1000">
                <a:latin typeface="Symbol" pitchFamily="18" charset="2"/>
              </a:rPr>
              <a:t>w</a:t>
            </a:r>
            <a:r>
              <a:rPr lang="es-ES_tradnl" sz="1000"/>
              <a:t>i) una de las dos componentes anteriores es continua, es también el valor medio de tensión de salida del filtro y, a través del VCO modifica la frecuencia de la señal de salida.</a:t>
            </a:r>
          </a:p>
          <a:p>
            <a:r>
              <a:rPr lang="es-ES_tradnl" sz="1000"/>
              <a:t>Como la salida de tensión del filtro depende del desfase </a:t>
            </a:r>
            <a:r>
              <a:rPr lang="es-ES_tradnl" sz="1000">
                <a:latin typeface="Symbol" pitchFamily="18" charset="2"/>
              </a:rPr>
              <a:t>q</a:t>
            </a:r>
            <a:r>
              <a:rPr lang="es-ES_tradnl" sz="1000"/>
              <a:t>o-</a:t>
            </a:r>
            <a:r>
              <a:rPr lang="es-ES_tradnl" sz="1000">
                <a:latin typeface="Symbol" pitchFamily="18" charset="2"/>
              </a:rPr>
              <a:t>q</a:t>
            </a:r>
            <a:r>
              <a:rPr lang="es-ES_tradnl" sz="1000"/>
              <a:t>i, la realimentación impone que, en el régimen permanente las señales de salida y entrada tengan un desfase dependiente de la desviación de frecuencia. </a:t>
            </a:r>
          </a:p>
          <a:p>
            <a:endParaRPr lang="es-ES_tradnl" sz="1000"/>
          </a:p>
          <a:p>
            <a:r>
              <a:rPr lang="es-ES_tradnl" sz="1000"/>
              <a:t>En las imágenes de la diapositiva se observa las tensiones de salida del filtro (vf), de entrada (vi) y salida (vo) del PLL en regímenes transitorio y permanente a una frecuencia de entrada de 1000 Hz.</a:t>
            </a:r>
          </a:p>
          <a:p>
            <a:r>
              <a:rPr lang="es-ES_tradnl" sz="1000"/>
              <a:t>En el régimen transitorio, se observa como en los primeros 30 ms el control de lazo cerrado del PLL lleva a la tensión de salida del filtro a un estado plano, estable, con un valor muy cercano a cero.</a:t>
            </a:r>
          </a:p>
          <a:p>
            <a:r>
              <a:rPr lang="es-ES_tradnl" sz="1000"/>
              <a:t>En el régimen permanente, se observa que en el intervalo de tiempo entre el milisegundo 98 y 100 la frecuencia de la entrada es igual a la de la salida, con cierto valor de desfasamiento.</a:t>
            </a:r>
          </a:p>
          <a:p>
            <a:endParaRPr lang="es-ES_tradnl" sz="1000"/>
          </a:p>
        </p:txBody>
      </p:sp>
      <p:graphicFrame>
        <p:nvGraphicFramePr>
          <p:cNvPr id="743429" name="Object 5"/>
          <p:cNvGraphicFramePr>
            <a:graphicFrameLocks noChangeAspect="1"/>
          </p:cNvGraphicFramePr>
          <p:nvPr/>
        </p:nvGraphicFramePr>
        <p:xfrm>
          <a:off x="1052513" y="4733925"/>
          <a:ext cx="4537075" cy="280988"/>
        </p:xfrm>
        <a:graphic>
          <a:graphicData uri="http://schemas.openxmlformats.org/presentationml/2006/ole">
            <p:oleObj spid="_x0000_s743429" name="Ecuación" r:id="rId4" imgW="3479760" imgH="215640" progId="Equation.3">
              <p:embed/>
            </p:oleObj>
          </a:graphicData>
        </a:graphic>
      </p:graphicFrame>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B3B55FBB-5793-4BD3-BAFB-1E405DB2CA22}" type="slidenum">
              <a:rPr lang="es-ES_tradnl"/>
              <a:pPr/>
              <a:t>17</a:t>
            </a:fld>
            <a:endParaRPr lang="es-ES_tradnl" sz="1200" b="0">
              <a:latin typeface="Times New Roman" pitchFamily="18" charset="0"/>
            </a:endParaRPr>
          </a:p>
        </p:txBody>
      </p:sp>
      <p:sp>
        <p:nvSpPr>
          <p:cNvPr id="747522" name="Rectangle 2"/>
          <p:cNvSpPr>
            <a:spLocks noGrp="1" noRot="1" noChangeAspect="1" noChangeArrowheads="1" noTextEdit="1"/>
          </p:cNvSpPr>
          <p:nvPr>
            <p:ph type="sldImg"/>
          </p:nvPr>
        </p:nvSpPr>
        <p:spPr>
          <a:ln/>
        </p:spPr>
      </p:sp>
      <p:sp>
        <p:nvSpPr>
          <p:cNvPr id="747524" name="Rectangle 4"/>
          <p:cNvSpPr>
            <a:spLocks noGrp="1" noChangeArrowheads="1"/>
          </p:cNvSpPr>
          <p:nvPr>
            <p:ph type="body" idx="1"/>
          </p:nvPr>
        </p:nvSpPr>
        <p:spPr>
          <a:noFill/>
          <a:ln/>
        </p:spPr>
        <p:txBody>
          <a:bodyPr/>
          <a:lstStyle/>
          <a:p>
            <a:r>
              <a:rPr lang="es-ES_tradnl" sz="1000"/>
              <a:t>Para todos los resultados presentados en estos ejemplos, se utiliza un PLL con los datos expuestos enseguida:</a:t>
            </a:r>
          </a:p>
          <a:p>
            <a:endParaRPr lang="es-ES_tradnl" sz="1000"/>
          </a:p>
          <a:p>
            <a:pPr>
              <a:buFontTx/>
              <a:buChar char="•"/>
            </a:pPr>
            <a:r>
              <a:rPr lang="es-ES_tradnl" sz="1000"/>
              <a:t> Amplitudes de señales de entrada y salida:  V</a:t>
            </a:r>
            <a:r>
              <a:rPr lang="es-ES_tradnl" sz="1000" baseline="-25000"/>
              <a:t>IM</a:t>
            </a:r>
            <a:r>
              <a:rPr lang="es-ES_tradnl" sz="1000"/>
              <a:t>=V</a:t>
            </a:r>
            <a:r>
              <a:rPr lang="es-ES_tradnl" sz="1000" baseline="-25000"/>
              <a:t>OM</a:t>
            </a:r>
            <a:r>
              <a:rPr lang="es-ES_tradnl" sz="1000"/>
              <a:t>=5 V</a:t>
            </a:r>
          </a:p>
          <a:p>
            <a:pPr>
              <a:buFontTx/>
              <a:buChar char="•"/>
            </a:pPr>
            <a:r>
              <a:rPr lang="es-ES_tradnl" sz="1000"/>
              <a:t> Constante de tiempo del filtro: </a:t>
            </a:r>
            <a:r>
              <a:rPr lang="es-ES_tradnl" sz="1000">
                <a:latin typeface="Symbol" pitchFamily="18" charset="2"/>
              </a:rPr>
              <a:t>t</a:t>
            </a:r>
            <a:r>
              <a:rPr lang="es-ES_tradnl" sz="1000"/>
              <a:t>=10 ms </a:t>
            </a:r>
          </a:p>
          <a:p>
            <a:pPr>
              <a:buFontTx/>
              <a:buChar char="•"/>
            </a:pPr>
            <a:r>
              <a:rPr lang="es-ES_tradnl" sz="1000"/>
              <a:t> Frecuencia libre de oscilación: fco=1000 Hz</a:t>
            </a:r>
          </a:p>
          <a:p>
            <a:pPr>
              <a:buFontTx/>
              <a:buChar char="•"/>
            </a:pPr>
            <a:r>
              <a:rPr lang="es-ES_tradnl" sz="1000"/>
              <a:t> Frecuencias límite de captura: fcs=1056 Hz fci=944 Hz</a:t>
            </a:r>
          </a:p>
          <a:p>
            <a:pPr>
              <a:buFontTx/>
              <a:buChar char="•"/>
            </a:pPr>
            <a:r>
              <a:rPr lang="es-ES_tradnl" sz="1000"/>
              <a:t> Frecuencias límite de enganche: fls=1200 Hz fli=800 Hz</a:t>
            </a:r>
          </a:p>
          <a:p>
            <a:endParaRPr lang="es-ES_tradnl" sz="1000"/>
          </a:p>
          <a:p>
            <a:r>
              <a:rPr lang="es-ES_tradnl" sz="1000"/>
              <a:t>En las imágenes de la diapositiva se observa las tensiones de salida del filtro (vf), de entrada (vi) y salida (vo) del PLL en regímenes transitorio y permanente a una frecuencia de entrada de 950 Hz, valor de frecuencia </a:t>
            </a:r>
            <a:r>
              <a:rPr lang="es-ES_tradnl" sz="1000" b="1"/>
              <a:t>dentro</a:t>
            </a:r>
            <a:r>
              <a:rPr lang="es-ES_tradnl" sz="1000"/>
              <a:t> del margen de captura del PLL utilizado. Se espera que el PLL funcione y que en el régimen permanente el valor de la frecuencia de salida sea igual al de la entrada.</a:t>
            </a:r>
          </a:p>
          <a:p>
            <a:endParaRPr lang="es-ES_tradnl" sz="1000"/>
          </a:p>
          <a:p>
            <a:r>
              <a:rPr lang="es-ES_tradnl" sz="1000"/>
              <a:t>En el régimen transitorio, se observa como en los primeros 30 ms el control de lazo cerrado del PLL lleva a la tensión de salida del filtro a un estado plano, estable, con un valor ligeramente por debajo de -2.</a:t>
            </a:r>
          </a:p>
          <a:p>
            <a:r>
              <a:rPr lang="es-ES_tradnl" sz="1000"/>
              <a:t>En el régimen permanente, se observa que en el intervalo de tiempo entre el milisegundo 98 y 100 la frecuencia de la entrada es igual a la de la salida, con cierto valor de desfasamiento.</a:t>
            </a:r>
          </a:p>
          <a:p>
            <a:r>
              <a:rPr lang="es-ES_tradnl" sz="1000"/>
              <a:t>_______________________________________________________________________________________________</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9E806800-0447-4BA6-A86B-56431382A544}" type="slidenum">
              <a:rPr lang="es-ES_tradnl"/>
              <a:pPr/>
              <a:t>18</a:t>
            </a:fld>
            <a:endParaRPr lang="es-ES_tradnl" sz="1200" b="0">
              <a:latin typeface="Times New Roman" pitchFamily="18" charset="0"/>
            </a:endParaRPr>
          </a:p>
        </p:txBody>
      </p:sp>
      <p:sp>
        <p:nvSpPr>
          <p:cNvPr id="749570" name="Rectangle 2"/>
          <p:cNvSpPr>
            <a:spLocks noGrp="1" noRot="1" noChangeAspect="1" noChangeArrowheads="1" noTextEdit="1"/>
          </p:cNvSpPr>
          <p:nvPr>
            <p:ph type="sldImg"/>
          </p:nvPr>
        </p:nvSpPr>
        <p:spPr>
          <a:ln/>
        </p:spPr>
      </p:sp>
      <p:sp>
        <p:nvSpPr>
          <p:cNvPr id="749572" name="Rectangle 4"/>
          <p:cNvSpPr>
            <a:spLocks noGrp="1" noChangeArrowheads="1"/>
          </p:cNvSpPr>
          <p:nvPr>
            <p:ph type="body" idx="1"/>
          </p:nvPr>
        </p:nvSpPr>
        <p:spPr>
          <a:noFill/>
          <a:ln/>
        </p:spPr>
        <p:txBody>
          <a:bodyPr/>
          <a:lstStyle/>
          <a:p>
            <a:r>
              <a:rPr lang="es-ES_tradnl" sz="1000"/>
              <a:t>En las imágenes de la diapositiva se observa las tensiones de salida del filtro (vf), de entrada (vi) y salida (vo) del PLL en regímenes transitorio y permanente a una frecuencia de entrada de 1050 Hz, valor de frecuencia </a:t>
            </a:r>
            <a:r>
              <a:rPr lang="es-ES_tradnl" sz="1000" b="1"/>
              <a:t>dentro</a:t>
            </a:r>
            <a:r>
              <a:rPr lang="es-ES_tradnl" sz="1000"/>
              <a:t> del margen de captura del PLL utilizado. Se espera que el PLL funcione y que en el régimen permanente el valor de la frecuencia de salida sea igual al de la entrada.</a:t>
            </a:r>
          </a:p>
          <a:p>
            <a:endParaRPr lang="es-ES_tradnl" sz="1000"/>
          </a:p>
          <a:p>
            <a:r>
              <a:rPr lang="es-ES_tradnl" sz="1000"/>
              <a:t>En el régimen transitorio, se observa como en los primeros 30 ms el control de lazo cerrado del PLL lleva a la tensión de salida del filtro a un estado plano, estable, con un valor ligeramente por arriba de +2.</a:t>
            </a:r>
          </a:p>
          <a:p>
            <a:r>
              <a:rPr lang="es-ES_tradnl" sz="1000"/>
              <a:t>En el régimen permanente, se observa que en el intervalo de tiempo entre el milisegundo 98 y 100 la frecuencia de la salida es igual a la de la entrada, con cierto valor de desfasamiento.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2F62FBAE-9153-48D5-9C29-7C085890DC5B}" type="slidenum">
              <a:rPr lang="es-ES_tradnl"/>
              <a:pPr/>
              <a:t>19</a:t>
            </a:fld>
            <a:endParaRPr lang="es-ES_tradnl" sz="1200" b="0">
              <a:latin typeface="Times New Roman" pitchFamily="18" charset="0"/>
            </a:endParaRPr>
          </a:p>
        </p:txBody>
      </p:sp>
      <p:sp>
        <p:nvSpPr>
          <p:cNvPr id="751618" name="Rectangle 2"/>
          <p:cNvSpPr>
            <a:spLocks noGrp="1" noRot="1" noChangeAspect="1" noChangeArrowheads="1" noTextEdit="1"/>
          </p:cNvSpPr>
          <p:nvPr>
            <p:ph type="sldImg"/>
          </p:nvPr>
        </p:nvSpPr>
        <p:spPr>
          <a:ln/>
        </p:spPr>
      </p:sp>
      <p:sp>
        <p:nvSpPr>
          <p:cNvPr id="751620" name="Rectangle 4"/>
          <p:cNvSpPr>
            <a:spLocks noGrp="1" noChangeArrowheads="1"/>
          </p:cNvSpPr>
          <p:nvPr>
            <p:ph type="body" idx="1"/>
          </p:nvPr>
        </p:nvSpPr>
        <p:spPr>
          <a:noFill/>
          <a:ln/>
        </p:spPr>
        <p:txBody>
          <a:bodyPr/>
          <a:lstStyle/>
          <a:p>
            <a:r>
              <a:rPr lang="es-ES_tradnl" sz="1000"/>
              <a:t>En las imágenes de la diapositiva se observa las tensiones de salida del filtro (vf), de entrada (vi) y salida (vo) del PLL en regímenes transitorio y permanente a una frecuencia de entrada de 500 Hz, valor de frecuencia </a:t>
            </a:r>
            <a:r>
              <a:rPr lang="es-ES_tradnl" sz="1000" b="1"/>
              <a:t>fuera</a:t>
            </a:r>
            <a:r>
              <a:rPr lang="es-ES_tradnl" sz="1000"/>
              <a:t> del margen de captura del PLL utilizado. Lo que se espera a la salida del PLL es que éste no funcione y que el valor de la frecuencia sea la frecuencia natural o de libre operación del VCO.</a:t>
            </a:r>
          </a:p>
          <a:p>
            <a:endParaRPr lang="es-ES_tradnl" sz="1000"/>
          </a:p>
          <a:p>
            <a:r>
              <a:rPr lang="es-ES_tradnl" sz="1000"/>
              <a:t>En el régimen transitorio, se observa como en los primeros 15 ms el control de lazo cerrado del PLL no puede estabilizar la tensión de salida del filtro a un estado plano, estable, quedándose oscilando.</a:t>
            </a:r>
          </a:p>
          <a:p>
            <a:r>
              <a:rPr lang="es-ES_tradnl" sz="1000"/>
              <a:t>En el régimen permanente, se observa que en el intervalo de tiempo entre el milisegundo 97 y 100 la frecuencia de la entrada sigue siendo diferente a la de la salida.</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6618817B-33A0-4B65-8A01-4D63DF82D522}" type="slidenum">
              <a:rPr lang="es-ES_tradnl"/>
              <a:pPr/>
              <a:t>2</a:t>
            </a:fld>
            <a:endParaRPr lang="es-ES_tradnl" sz="1200" b="0">
              <a:latin typeface="Times New Roman" pitchFamily="18" charset="0"/>
            </a:endParaRPr>
          </a:p>
        </p:txBody>
      </p:sp>
      <p:sp>
        <p:nvSpPr>
          <p:cNvPr id="272386" name="Rectangle 2"/>
          <p:cNvSpPr>
            <a:spLocks noGrp="1" noRot="1" noChangeAspect="1" noChangeArrowheads="1" noTextEdit="1"/>
          </p:cNvSpPr>
          <p:nvPr>
            <p:ph type="sldImg"/>
          </p:nvPr>
        </p:nvSpPr>
        <p:spPr>
          <a:xfrm>
            <a:off x="1135063" y="688975"/>
            <a:ext cx="4587875" cy="3441700"/>
          </a:xfrm>
          <a:ln/>
        </p:spPr>
      </p:sp>
      <p:sp>
        <p:nvSpPr>
          <p:cNvPr id="272388" name="Rectangle 4"/>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3F899704-64E4-4A4A-844D-5A3DAA2FAF48}" type="slidenum">
              <a:rPr lang="es-ES_tradnl"/>
              <a:pPr/>
              <a:t>20</a:t>
            </a:fld>
            <a:endParaRPr lang="es-ES_tradnl" sz="1200" b="0">
              <a:latin typeface="Times New Roman" pitchFamily="18" charset="0"/>
            </a:endParaRPr>
          </a:p>
        </p:txBody>
      </p:sp>
      <p:sp>
        <p:nvSpPr>
          <p:cNvPr id="753666" name="Rectangle 2"/>
          <p:cNvSpPr>
            <a:spLocks noGrp="1" noRot="1" noChangeAspect="1" noChangeArrowheads="1" noTextEdit="1"/>
          </p:cNvSpPr>
          <p:nvPr>
            <p:ph type="sldImg"/>
          </p:nvPr>
        </p:nvSpPr>
        <p:spPr>
          <a:ln/>
        </p:spPr>
      </p:sp>
      <p:sp>
        <p:nvSpPr>
          <p:cNvPr id="753668" name="Rectangle 4"/>
          <p:cNvSpPr>
            <a:spLocks noGrp="1" noChangeArrowheads="1"/>
          </p:cNvSpPr>
          <p:nvPr>
            <p:ph type="body" idx="1"/>
          </p:nvPr>
        </p:nvSpPr>
        <p:spPr>
          <a:noFill/>
          <a:ln/>
        </p:spPr>
        <p:txBody>
          <a:bodyPr/>
          <a:lstStyle/>
          <a:p>
            <a:r>
              <a:rPr lang="es-ES_tradnl" sz="1000"/>
              <a:t>En las imágenes de la diapositiva se observa las tensiones de salida del filtro (vf), de entrada (vi) y salida (vo) del PLL en regímenes transitorio y permanente a una frecuencia de entrada de 1500 Hz, valor de frecuencia </a:t>
            </a:r>
            <a:r>
              <a:rPr lang="es-ES_tradnl" sz="1000" b="1"/>
              <a:t>fuera</a:t>
            </a:r>
            <a:r>
              <a:rPr lang="es-ES_tradnl" sz="1000"/>
              <a:t> del margen de captura del PLL utilizado. Lo que se espera a la salida del PLL es que éste no funcione y que el valor de la frecuencia sea la frecuencia natural o de libre operación del VCO.</a:t>
            </a:r>
          </a:p>
          <a:p>
            <a:endParaRPr lang="es-ES_tradnl" sz="1000"/>
          </a:p>
          <a:p>
            <a:r>
              <a:rPr lang="es-ES_tradnl" sz="1000"/>
              <a:t>En el régimen transitorio, se observa como en los primeros 15 ms el control de lazo cerrado del PLL no puede estabilizar la tensión de salida del filtro a un estado plano, estable, quedándose oscilando.</a:t>
            </a:r>
          </a:p>
          <a:p>
            <a:r>
              <a:rPr lang="es-ES_tradnl" sz="1000"/>
              <a:t>En el régimen permanente, se observa que en el intervalo de tiempo entre el milisegundo 97 y 100 la frecuencia de la entrada sigue siendo diferente a la de la salida.</a:t>
            </a:r>
          </a:p>
          <a:p>
            <a:pPr>
              <a:lnSpc>
                <a:spcPct val="80000"/>
              </a:lnSpc>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449BE0F-E17A-4F17-A4FA-610B518847E2}" type="slidenum">
              <a:rPr lang="es-ES_tradnl"/>
              <a:pPr/>
              <a:t>21</a:t>
            </a:fld>
            <a:endParaRPr lang="es-ES_tradnl" sz="1200" b="0">
              <a:latin typeface="Times New Roman" pitchFamily="18" charset="0"/>
            </a:endParaRPr>
          </a:p>
        </p:txBody>
      </p:sp>
      <p:sp>
        <p:nvSpPr>
          <p:cNvPr id="635906" name="Rectangle 2"/>
          <p:cNvSpPr>
            <a:spLocks noGrp="1" noRot="1" noChangeAspect="1" noChangeArrowheads="1" noTextEdit="1"/>
          </p:cNvSpPr>
          <p:nvPr>
            <p:ph type="sldImg"/>
          </p:nvPr>
        </p:nvSpPr>
        <p:spPr>
          <a:xfrm>
            <a:off x="1135063" y="688975"/>
            <a:ext cx="4587875" cy="3441700"/>
          </a:xfrm>
          <a:ln/>
        </p:spPr>
      </p:sp>
      <p:sp>
        <p:nvSpPr>
          <p:cNvPr id="635909" name="Rectangle 5"/>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DE62DC6E-2539-4CA3-B7D0-D65CF722094E}" type="slidenum">
              <a:rPr lang="es-ES_tradnl"/>
              <a:pPr/>
              <a:t>22</a:t>
            </a:fld>
            <a:endParaRPr lang="es-ES_tradnl" sz="1200" b="0">
              <a:latin typeface="Times New Roman" pitchFamily="18" charset="0"/>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es-ES_tradnl" sz="1000"/>
              <a:t>El corazón de un sintetizador de frecuencias es un sistema de multiplicadores y divisores de frecuencia programables. Este equipo permite sintetizar una señal de salida a partir de una frecuencia de referencia, ésta puede ser de su oscilador interno o de una referencia externa de más alta calidad metrológica.</a:t>
            </a:r>
          </a:p>
          <a:p>
            <a:endParaRPr lang="es-ES" sz="1000"/>
          </a:p>
          <a:p>
            <a:r>
              <a:rPr lang="es-ES" sz="1000"/>
              <a:t>Un sintetizador es un oscilador con un PLL donde la proporción, N, de la frecuencia de salida de la referencia de frecuencia se puede cambiar. El oscilador puede ser cualquiera de los diversos tipos; en función del rango de frecuencia, el ruido de fase, el ancho de banda, costo y requisitos del sintetizador. La salida del oscilador tiene ahora los beneficios del oscilador de entrada, tales como estabilidad junto con el beneficio de poder sintonizar cualquier frecuencia. La frecuencia de salida es sintonizable, en pasos, con valores del tamaño de la frecuencia de referencia o la frecuencia de referencia dividida entre un número entero M. </a:t>
            </a:r>
          </a:p>
          <a:p>
            <a:endParaRPr lang="es-ES_tradnl" sz="1000"/>
          </a:p>
          <a:p>
            <a:r>
              <a:rPr lang="es-ES_tradnl" sz="1000"/>
              <a:t>Una aplicación típica en telecomunicaciones es cuando, teniendo un patrón de frecuencia de 10 MHz (ó 5 MHz) queremos estabilizar un reloj esclavo que acepta solo una señal de 2, 048 MHz como la frecuencia de referencia.</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D7A134CE-DD06-432E-A2B9-CF90E8735669}" type="slidenum">
              <a:rPr lang="es-ES_tradnl"/>
              <a:pPr/>
              <a:t>23</a:t>
            </a:fld>
            <a:endParaRPr lang="es-ES_tradnl" sz="1200" b="0">
              <a:latin typeface="Times New Roman" pitchFamily="18" charset="0"/>
            </a:endParaRPr>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r>
              <a:rPr lang="es-ES" sz="1000"/>
              <a:t>El diagrama de la diapositiva muestra un esquemático de un sintetizador relativamente nuevo, construido con un </a:t>
            </a:r>
            <a:r>
              <a:rPr lang="es-ES" sz="1000" i="1"/>
              <a:t>Direct Digital Synthesis</a:t>
            </a:r>
            <a:r>
              <a:rPr lang="es-ES" sz="900"/>
              <a:t>, DDS,</a:t>
            </a:r>
            <a:r>
              <a:rPr lang="es-ES" sz="900" b="1"/>
              <a:t> </a:t>
            </a:r>
            <a:r>
              <a:rPr lang="es-ES" sz="1000"/>
              <a:t>donde la salida se construye a partir de una tabla y de un convertidor de digital a analógico. Un típico DDS podría tener un máximo de la frecuencia de salida de 40 MHz y una resolución de frecuencia fina de ,002 Hz. </a:t>
            </a:r>
          </a:p>
          <a:p>
            <a:r>
              <a:rPr lang="es-ES_tradnl" sz="1000"/>
              <a:t>En un sintetizador convencional, esta sección (DDS) está construida con divisores y multiplicadores.</a:t>
            </a:r>
            <a:endParaRPr lang="es-ES" sz="1000"/>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F48EFD2D-2385-42D4-8B21-225202D966B5}" type="slidenum">
              <a:rPr lang="es-ES_tradnl"/>
              <a:pPr/>
              <a:t>24</a:t>
            </a:fld>
            <a:endParaRPr lang="es-ES_tradnl" sz="1200" b="0">
              <a:latin typeface="Times New Roman" pitchFamily="18" charset="0"/>
            </a:endParaRPr>
          </a:p>
        </p:txBody>
      </p:sp>
      <p:sp>
        <p:nvSpPr>
          <p:cNvPr id="640002" name="Rectangle 2"/>
          <p:cNvSpPr>
            <a:spLocks noGrp="1" noRot="1" noChangeAspect="1" noChangeArrowheads="1" noTextEdit="1"/>
          </p:cNvSpPr>
          <p:nvPr>
            <p:ph type="sldImg"/>
          </p:nvPr>
        </p:nvSpPr>
        <p:spPr>
          <a:xfrm>
            <a:off x="1135063" y="688975"/>
            <a:ext cx="4587875" cy="3441700"/>
          </a:xfrm>
          <a:ln/>
        </p:spPr>
      </p:sp>
      <p:sp>
        <p:nvSpPr>
          <p:cNvPr id="640003"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FC627557-3A90-429E-8B9B-018B953382A2}" type="slidenum">
              <a:rPr lang="es-ES_tradnl"/>
              <a:pPr/>
              <a:t>25</a:t>
            </a:fld>
            <a:endParaRPr lang="es-ES_tradnl" sz="1200" b="0">
              <a:latin typeface="Times New Roman" pitchFamily="18" charset="0"/>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s-ES_tradnl" sz="1000"/>
              <a:t>La medición del tiempo transcurrido entre dos eventos, o medición de intervalo de tiempo se realiza colocando en los canales A y B del contador, las señales de inicio y paro.</a:t>
            </a:r>
          </a:p>
          <a:p>
            <a:r>
              <a:rPr lang="es-ES_tradnl" sz="1000"/>
              <a:t>La medición comienza cuando un pulso es aplicado en el canal A (seleccionable borde positivo o negativo) y termina cuando se aplica un pulso en el canal B (seleccionable el borde positivo o negativo).</a:t>
            </a:r>
          </a:p>
          <a:p>
            <a:r>
              <a:rPr lang="es-ES_tradnl" sz="1000"/>
              <a:t>Existen en el mercado diferentes contadores de intervalos de tiempo, diferenciados por sus especificaciones y diseño, pero todos ellos contienen varias partes básicas: “La base de tiempo”, “la puerta principal” (</a:t>
            </a:r>
            <a:r>
              <a:rPr lang="es-ES_tradnl" sz="1000" i="1"/>
              <a:t>main gate</a:t>
            </a:r>
            <a:r>
              <a:rPr lang="es-ES_tradnl" sz="1000"/>
              <a:t>) y “el contador”.</a:t>
            </a:r>
          </a:p>
          <a:p>
            <a:r>
              <a:rPr lang="es-ES_tradnl" sz="1000"/>
              <a:t>La base de tiempo proporciona pulsos utilizados para medir intervalos de tiempo. La base de tiempo es por lo general un oscilador de cuarzo que a menudo puede ser bloqueado para sustituirlo por una referencia externa. Debe ser estable ya que los errores en la base de tiempo afectan directamente a las mediciones.</a:t>
            </a:r>
          </a:p>
          <a:p>
            <a:r>
              <a:rPr lang="es-ES_tradnl" sz="1000"/>
              <a:t>La puerta principal controla el momento en que la cuenta empieza y termina.</a:t>
            </a:r>
          </a:p>
          <a:p>
            <a:r>
              <a:rPr lang="es-ES_tradnl" sz="1000"/>
              <a:t>Los pulsos que pasan por la puerta principal, mientras ésta está abierta, son contados y desplegados en el indicador del instrumento.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79B28D3-C43C-4154-ABE2-E387A77372B1}" type="slidenum">
              <a:rPr lang="es-ES_tradnl"/>
              <a:pPr/>
              <a:t>26</a:t>
            </a:fld>
            <a:endParaRPr lang="es-ES_tradnl" sz="1200" b="0">
              <a:latin typeface="Times New Roman" pitchFamily="18" charset="0"/>
            </a:endParaRPr>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r>
              <a:rPr lang="es-ES_tradnl" sz="1000"/>
              <a:t>El Trigger Event tiene la función de incrementar el registro contador de acuerdo a la base de tiempo de referencia.</a:t>
            </a:r>
          </a:p>
          <a:p>
            <a:r>
              <a:rPr lang="es-ES_tradnl" sz="1000"/>
              <a:t>Las entradas de inicio y paro (canales A y B) usualmente son provistas con controles de nivel que ajustan el límite de la amplitud (</a:t>
            </a:r>
            <a:r>
              <a:rPr lang="es-ES_tradnl" sz="1000" i="1"/>
              <a:t>trigger level</a:t>
            </a:r>
            <a:r>
              <a:rPr lang="es-ES_tradnl" sz="1000"/>
              <a:t>). Si los límites de amplitud son ajustados de forma impropia, un Contador de Intervalos de Tiempo puede detener (STOP) o iniciar (STAR) cuando detecte ruido u otras señales no deseadas produciendo mediciones no válidas.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F8EE0558-FF47-4DF9-B709-9B6FD2902BB3}" type="slidenum">
              <a:rPr lang="es-ES_tradnl"/>
              <a:pPr/>
              <a:t>27</a:t>
            </a:fld>
            <a:endParaRPr lang="es-ES_tradnl" sz="1200" b="0">
              <a:latin typeface="Times New Roman" pitchFamily="18" charset="0"/>
            </a:endParaRPr>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s-ES_tradnl" sz="1000"/>
              <a:t>El diagrama que se muestra en la diapositiva representa la forma ideal como funciona el principio de medición. Pero ¿Qué pasa si el pulso de reloj, del STAR por ejemplo, ocurriera medio ciclo del reloj antes? Pues ocurre que el contador seguiría contando los dos pulsos que ha dejado pasar la “puerta principal” y ese medio pulso no lo alcanzaría acontar.</a:t>
            </a:r>
          </a:p>
          <a:p>
            <a:r>
              <a:rPr lang="es-ES_tradnl" sz="1000"/>
              <a:t>Este problema se corrige aumentando la frecuencia de la base de tiempo (OSC) como muestra el siguiente diagrama:</a:t>
            </a:r>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735236" name="Object 4"/>
          <p:cNvGraphicFramePr>
            <a:graphicFrameLocks noChangeAspect="1"/>
          </p:cNvGraphicFramePr>
          <p:nvPr/>
        </p:nvGraphicFramePr>
        <p:xfrm>
          <a:off x="1773238" y="5815013"/>
          <a:ext cx="2592387" cy="1362075"/>
        </p:xfrm>
        <a:graphic>
          <a:graphicData uri="http://schemas.openxmlformats.org/presentationml/2006/ole">
            <p:oleObj spid="_x0000_s735236" name="CorelDRAW" r:id="rId4" imgW="2954880" imgH="1552680" progId="">
              <p:embed/>
            </p:oleObj>
          </a:graphicData>
        </a:graphic>
      </p:graphicFrame>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0671F26C-041D-43B8-8CD5-D819E4005193}" type="slidenum">
              <a:rPr lang="es-ES_tradnl"/>
              <a:pPr/>
              <a:t>28</a:t>
            </a:fld>
            <a:endParaRPr lang="es-ES_tradnl" sz="1200" b="0">
              <a:latin typeface="Times New Roman" pitchFamily="18" charset="0"/>
            </a:endParaRPr>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r>
              <a:rPr lang="es-ES" sz="1000"/>
              <a:t>Como se indicó anteriormente, hay formas de ganarle al límite de resolución de  frecuencia al hacer mediciones de intervalo de tiempo, fundamentalmente por la exploración extra de la información que tenemos acerca de la posición de cruces por cero de la señal de entrada en relación con la referencia. </a:t>
            </a:r>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1940CCF-EA31-4CEC-8612-8F9CDD6624CD}" type="slidenum">
              <a:rPr lang="es-ES_tradnl"/>
              <a:pPr/>
              <a:t>29</a:t>
            </a:fld>
            <a:endParaRPr lang="es-ES_tradnl" sz="1200" b="0">
              <a:latin typeface="Times New Roman" pitchFamily="18" charset="0"/>
            </a:endParaRPr>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r>
              <a:rPr lang="es-ES_tradnl" sz="1000"/>
              <a:t>Suponiendo que se desea medir el intervalo de tiempo t entre el pulso de inicio (START</a:t>
            </a:r>
            <a:r>
              <a:rPr lang="es-ES" sz="1000"/>
              <a:t>)</a:t>
            </a:r>
            <a:r>
              <a:rPr lang="es-ES_tradnl" sz="1000"/>
              <a:t> y el pulso de paro (STOP) de la figura, se comienza por determinar el número de pulsos, n, de reloj ocurridos en el intervalo, posteriormente se requiere determinar el tamaño de T</a:t>
            </a:r>
            <a:r>
              <a:rPr lang="es-ES_tradnl" sz="1000" baseline="-25000"/>
              <a:t>0</a:t>
            </a:r>
            <a:r>
              <a:rPr lang="es-ES_tradnl" sz="1000"/>
              <a:t> y T</a:t>
            </a:r>
            <a:r>
              <a:rPr lang="es-ES_tradnl" sz="1000" baseline="-25000"/>
              <a:t>1</a:t>
            </a:r>
            <a:r>
              <a:rPr lang="es-ES_tradnl" sz="1000"/>
              <a:t>,  esto se logra por ejemplo empleando un capacitor que provoca que su rampa de bajada tenga una duración 1000 veces mayor a la de la rampa de subida. De esta forma los intervalos T</a:t>
            </a:r>
            <a:r>
              <a:rPr lang="es-ES_tradnl" sz="1000" baseline="-25000"/>
              <a:t>0</a:t>
            </a:r>
            <a:r>
              <a:rPr lang="es-ES_tradnl" sz="1000"/>
              <a:t> y T</a:t>
            </a:r>
            <a:r>
              <a:rPr lang="es-ES_tradnl" sz="1000" baseline="-25000"/>
              <a:t>1</a:t>
            </a:r>
            <a:r>
              <a:rPr lang="es-ES_tradnl" sz="1000"/>
              <a:t> se expanden mil veces.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5FD64D3-A4BD-408A-ADFB-599AF030A857}" type="slidenum">
              <a:rPr lang="es-ES_tradnl"/>
              <a:pPr/>
              <a:t>3</a:t>
            </a:fld>
            <a:endParaRPr lang="es-ES_tradnl" sz="1200" b="0">
              <a:latin typeface="Times New Roman" pitchFamily="18" charset="0"/>
            </a:endParaRPr>
          </a:p>
        </p:txBody>
      </p:sp>
      <p:sp>
        <p:nvSpPr>
          <p:cNvPr id="629762" name="Rectangle 2"/>
          <p:cNvSpPr>
            <a:spLocks noGrp="1" noRot="1" noChangeAspect="1" noChangeArrowheads="1" noTextEdit="1"/>
          </p:cNvSpPr>
          <p:nvPr>
            <p:ph type="sldImg"/>
          </p:nvPr>
        </p:nvSpPr>
        <p:spPr>
          <a:xfrm>
            <a:off x="1135063" y="688975"/>
            <a:ext cx="4587875" cy="3441700"/>
          </a:xfrm>
          <a:ln/>
        </p:spPr>
      </p:sp>
      <p:sp>
        <p:nvSpPr>
          <p:cNvPr id="629763"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6CBA4C61-A9BD-4798-B66F-4F8C5FBC096E}" type="slidenum">
              <a:rPr lang="es-ES_tradnl"/>
              <a:pPr/>
              <a:t>30</a:t>
            </a:fld>
            <a:endParaRPr lang="es-ES_tradnl" sz="1200" b="0">
              <a:latin typeface="Times New Roman" pitchFamily="18" charset="0"/>
            </a:endParaRPr>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r>
              <a:rPr lang="es-ES_tradnl" sz="1000"/>
              <a:t>Este método permite determinar en qué punto del ciclo de reloj ocurre el pulso de entrada.</a:t>
            </a:r>
          </a:p>
          <a:p>
            <a:r>
              <a:rPr lang="es-ES_tradnl" sz="1000"/>
              <a:t>Se tienen tres señales de reloj implicadas:</a:t>
            </a:r>
          </a:p>
          <a:p>
            <a:r>
              <a:rPr lang="es-ES_tradnl" sz="1000"/>
              <a:t>1.- El reloj de referencia controla y genera continuamente un período de la señal de temporización T</a:t>
            </a:r>
            <a:r>
              <a:rPr lang="es-ES_tradnl" sz="1000" baseline="-25000"/>
              <a:t>0</a:t>
            </a:r>
            <a:r>
              <a:rPr lang="es-ES_tradnl" sz="1000"/>
              <a:t> (La medida gruesa)</a:t>
            </a:r>
          </a:p>
          <a:p>
            <a:r>
              <a:rPr lang="es-ES_tradnl" sz="1000"/>
              <a:t>2.- El pulso de entrada de INICIO, dispara un segundo reloj, con un periodo ligeramente más largo T</a:t>
            </a:r>
            <a:r>
              <a:rPr lang="es-ES_tradnl" sz="1000" baseline="-25000"/>
              <a:t>0</a:t>
            </a:r>
            <a:r>
              <a:rPr lang="es-ES_tradnl" sz="1000"/>
              <a:t>+T</a:t>
            </a:r>
            <a:r>
              <a:rPr lang="es-ES_tradnl" sz="1000" baseline="-25000"/>
              <a:t>0</a:t>
            </a:r>
            <a:r>
              <a:rPr lang="es-ES_tradnl" sz="1000"/>
              <a:t>/n</a:t>
            </a:r>
          </a:p>
          <a:p>
            <a:r>
              <a:rPr lang="es-ES_tradnl" sz="1000"/>
              <a:t>3.- El pulso de parada de entrada dispara un tercer reloj, con el mismo período que el otro reloj disparado.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073B6D44-3B37-4111-8493-B5379B8EE7D5}" type="slidenum">
              <a:rPr lang="es-ES_tradnl"/>
              <a:pPr/>
              <a:t>31</a:t>
            </a:fld>
            <a:endParaRPr lang="es-ES_tradnl" sz="1200" b="0">
              <a:latin typeface="Times New Roman" pitchFamily="18" charset="0"/>
            </a:endParaRPr>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F3DCC2A2-77EC-4059-AE78-CA87AF8D96AD}" type="slidenum">
              <a:rPr lang="es-ES_tradnl"/>
              <a:pPr/>
              <a:t>32</a:t>
            </a:fld>
            <a:endParaRPr lang="es-ES_tradnl" sz="1200" b="0">
              <a:latin typeface="Times New Roman" pitchFamily="18" charset="0"/>
            </a:endParaRPr>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A47BF758-2209-4722-9BD7-006C3EA9F672}" type="slidenum">
              <a:rPr lang="es-ES_tradnl"/>
              <a:pPr/>
              <a:t>4</a:t>
            </a:fld>
            <a:endParaRPr lang="es-ES_tradnl" sz="1200" b="0">
              <a:latin typeface="Times New Roman" pitchFamily="18" charset="0"/>
            </a:endParaRPr>
          </a:p>
        </p:txBody>
      </p:sp>
      <p:sp>
        <p:nvSpPr>
          <p:cNvPr id="662530" name="Rectangle 2"/>
          <p:cNvSpPr>
            <a:spLocks noGrp="1" noRot="1" noChangeAspect="1" noChangeArrowheads="1" noTextEdit="1"/>
          </p:cNvSpPr>
          <p:nvPr>
            <p:ph type="sldImg"/>
          </p:nvPr>
        </p:nvSpPr>
        <p:spPr>
          <a:ln/>
        </p:spPr>
      </p:sp>
      <p:sp>
        <p:nvSpPr>
          <p:cNvPr id="662539" name="Rectangle 11"/>
          <p:cNvSpPr>
            <a:spLocks noGrp="1" noChangeArrowheads="1"/>
          </p:cNvSpPr>
          <p:nvPr>
            <p:ph type="body" idx="1"/>
          </p:nvPr>
        </p:nvSpPr>
        <p:spPr>
          <a:noFill/>
          <a:ln/>
        </p:spPr>
        <p:txBody>
          <a:bodyPr/>
          <a:lstStyle/>
          <a:p>
            <a:pPr marL="190500" indent="-190500"/>
            <a:r>
              <a:rPr lang="es-ES_tradnl" sz="1000"/>
              <a:t>DEFINICIONES:</a:t>
            </a:r>
          </a:p>
          <a:p>
            <a:pPr marL="190500" indent="-190500"/>
            <a:endParaRPr lang="es-ES_tradnl" sz="1000"/>
          </a:p>
          <a:p>
            <a:pPr marL="190500" indent="-190500">
              <a:buFontTx/>
              <a:buChar char="•"/>
            </a:pPr>
            <a:r>
              <a:rPr lang="es-ES_tradnl" sz="1000"/>
              <a:t> Es un reloj electrónico que crea sus propias señales de temporización para propósitos de sincronización y medición.</a:t>
            </a:r>
          </a:p>
          <a:p>
            <a:pPr marL="190500" indent="-190500">
              <a:buFontTx/>
              <a:buChar char="•"/>
            </a:pPr>
            <a:endParaRPr lang="es-ES_tradnl" sz="1000"/>
          </a:p>
          <a:p>
            <a:pPr marL="190500" indent="-190500">
              <a:buFontTx/>
              <a:buChar char="•"/>
            </a:pPr>
            <a:r>
              <a:rPr lang="es-ES_tradnl" sz="1000"/>
              <a:t>Es un oscilador situado dentro de un instrumento electrónico que sirve de referencia para todo el tiempo y la frecuencia de las funciones desempeñadas por el instrumento. El oscilador de la base de tiempo en la mayoría de los instrumentos es un oscilador de cuarzo, OCXO. Sin embargo, algunos instrumentos pueden contar con osciladores de Rubidio, Cesio o Hidrógeno.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681AC891-355D-43B7-896B-D84B8EC9418B}" type="slidenum">
              <a:rPr lang="es-ES_tradnl"/>
              <a:pPr/>
              <a:t>5</a:t>
            </a:fld>
            <a:endParaRPr lang="es-ES_tradnl" sz="1200" b="0">
              <a:latin typeface="Times New Roman" pitchFamily="18" charset="0"/>
            </a:endParaRPr>
          </a:p>
        </p:txBody>
      </p:sp>
      <p:sp>
        <p:nvSpPr>
          <p:cNvPr id="761858" name="Rectangle 2"/>
          <p:cNvSpPr>
            <a:spLocks noGrp="1" noRot="1" noChangeAspect="1" noChangeArrowheads="1" noTextEdit="1"/>
          </p:cNvSpPr>
          <p:nvPr>
            <p:ph type="sldImg"/>
          </p:nvPr>
        </p:nvSpPr>
        <p:spPr>
          <a:ln/>
        </p:spPr>
      </p:sp>
      <p:sp>
        <p:nvSpPr>
          <p:cNvPr id="761860" name="Rectangle 4"/>
          <p:cNvSpPr>
            <a:spLocks noGrp="1" noChangeArrowheads="1"/>
          </p:cNvSpPr>
          <p:nvPr>
            <p:ph type="body" idx="1"/>
          </p:nvPr>
        </p:nvSpPr>
        <p:spPr>
          <a:noFill/>
          <a:ln/>
        </p:spPr>
        <p:txBody>
          <a:bodyPr/>
          <a:lstStyle/>
          <a:p>
            <a:pPr>
              <a:lnSpc>
                <a:spcPct val="90000"/>
              </a:lnSpc>
            </a:pPr>
            <a:r>
              <a:rPr lang="es-ES" sz="1000"/>
              <a:t>Un oscilador es un dispositivo electrónico utilizado para generar una señal oscilante. La oscilación se basa en un evento periódico que se repite a una tasa constante. El dispositivo que controla este evento se llama resonador. El resonador necesita una fuente de energía para que pueda mantener la oscilación. En su conjunto, la fuente de energía y resonador forma un oscilador. </a:t>
            </a:r>
          </a:p>
          <a:p>
            <a:pPr>
              <a:lnSpc>
                <a:spcPct val="90000"/>
              </a:lnSpc>
            </a:pPr>
            <a:endParaRPr lang="es-ES" sz="1000"/>
          </a:p>
          <a:p>
            <a:pPr>
              <a:lnSpc>
                <a:spcPct val="90000"/>
              </a:lnSpc>
            </a:pPr>
            <a:r>
              <a:rPr lang="es-ES" sz="1000"/>
              <a:t>Aunque existen muchos tipos de osciladores simples (mecánicos y electrónicos) existen los osciladores primarios utilizados en las mediciones de tiempo y la frecuencia, estos son los osciladores atómicos </a:t>
            </a: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37E1245E-9A4E-450D-B6C8-917AA2C79E0A}" type="slidenum">
              <a:rPr lang="es-ES_tradnl"/>
              <a:pPr/>
              <a:t>6</a:t>
            </a:fld>
            <a:endParaRPr lang="es-ES_tradnl" sz="1200" b="0">
              <a:latin typeface="Times New Roman" pitchFamily="18" charset="0"/>
            </a:endParaRPr>
          </a:p>
        </p:txBody>
      </p:sp>
      <p:sp>
        <p:nvSpPr>
          <p:cNvPr id="631810" name="Rectangle 2"/>
          <p:cNvSpPr>
            <a:spLocks noGrp="1" noRot="1" noChangeAspect="1" noChangeArrowheads="1" noTextEdit="1"/>
          </p:cNvSpPr>
          <p:nvPr>
            <p:ph type="sldImg"/>
          </p:nvPr>
        </p:nvSpPr>
        <p:spPr>
          <a:xfrm>
            <a:off x="1135063" y="688975"/>
            <a:ext cx="4587875" cy="3441700"/>
          </a:xfrm>
          <a:ln/>
        </p:spPr>
      </p:sp>
      <p:sp>
        <p:nvSpPr>
          <p:cNvPr id="631813" name="Rectangle 5"/>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10C3218F-AC0D-4341-BB40-5F40458D17C7}" type="slidenum">
              <a:rPr lang="es-ES_tradnl"/>
              <a:pPr/>
              <a:t>7</a:t>
            </a:fld>
            <a:endParaRPr lang="es-ES_tradnl" sz="1200" b="0">
              <a:latin typeface="Times New Roman" pitchFamily="18" charset="0"/>
            </a:endParaRPr>
          </a:p>
        </p:txBody>
      </p:sp>
      <p:sp>
        <p:nvSpPr>
          <p:cNvPr id="714754" name="Rectangle 2"/>
          <p:cNvSpPr>
            <a:spLocks noGrp="1" noRot="1" noChangeAspect="1" noChangeArrowheads="1" noTextEdit="1"/>
          </p:cNvSpPr>
          <p:nvPr>
            <p:ph type="sldImg"/>
          </p:nvPr>
        </p:nvSpPr>
        <p:spPr>
          <a:xfrm>
            <a:off x="1135063" y="688975"/>
            <a:ext cx="4587875" cy="3441700"/>
          </a:xfrm>
          <a:ln/>
        </p:spPr>
      </p:sp>
      <p:sp>
        <p:nvSpPr>
          <p:cNvPr id="714755" name="Rectangle 3"/>
          <p:cNvSpPr>
            <a:spLocks noGrp="1" noChangeArrowheads="1"/>
          </p:cNvSpPr>
          <p:nvPr>
            <p:ph type="body" idx="1"/>
          </p:nvPr>
        </p:nvSpPr>
        <p:spPr>
          <a:noFill/>
          <a:ln/>
        </p:spPr>
        <p:txBody>
          <a:bodyPr/>
          <a:lstStyle/>
          <a:p>
            <a:pPr>
              <a:lnSpc>
                <a:spcPct val="90000"/>
              </a:lnSpc>
            </a:pPr>
            <a:r>
              <a:rPr lang="es-ES_tradnl" sz="1000"/>
              <a:t>Generalmente decimos que un mezclador es un dispositivo que acepta en sus entradas, dos señales analógicas, pseudo periódicas, cuya señal de salida está formada por las componentes de frecuencia de la suma y la diferencia de las señales de entrada.</a:t>
            </a:r>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714757" name="Picture 5" descr="Image124"/>
          <p:cNvPicPr>
            <a:picLocks noChangeAspect="1" noChangeArrowheads="1"/>
          </p:cNvPicPr>
          <p:nvPr/>
        </p:nvPicPr>
        <p:blipFill>
          <a:blip r:embed="rId3"/>
          <a:srcRect/>
          <a:stretch>
            <a:fillRect/>
          </a:stretch>
        </p:blipFill>
        <p:spPr bwMode="auto">
          <a:xfrm>
            <a:off x="2060575" y="5022850"/>
            <a:ext cx="2533650" cy="1266825"/>
          </a:xfrm>
          <a:prstGeom prst="rect">
            <a:avLst/>
          </a:prstGeom>
          <a:noFill/>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214E7B70-7146-4B63-9FD4-1D5964E6E8BE}" type="slidenum">
              <a:rPr lang="es-ES_tradnl"/>
              <a:pPr/>
              <a:t>8</a:t>
            </a:fld>
            <a:endParaRPr lang="es-ES_tradnl" sz="1200" b="0">
              <a:latin typeface="Times New Roman" pitchFamily="18" charset="0"/>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584C82E-E99A-4EDA-A356-3DA79C5CF2E6}" type="slidenum">
              <a:rPr lang="es-ES_tradnl"/>
              <a:pPr/>
              <a:t>9</a:t>
            </a:fld>
            <a:endParaRPr lang="es-ES_tradnl" sz="1200" b="0">
              <a:latin typeface="Times New Roman" pitchFamily="18" charset="0"/>
            </a:endParaRPr>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r>
              <a:rPr lang="es-ES" sz="1000"/>
              <a:t>El mezclador de transistor bipolar es extensamente usado en receptores de radio difusión. Ofrece alta de conversión (15 dB o más) y bajo ruido. </a:t>
            </a:r>
          </a:p>
          <a:p>
            <a:endParaRPr lang="es-ES" sz="1000"/>
          </a:p>
          <a:p>
            <a:r>
              <a:rPr lang="es-ES" sz="1000"/>
              <a:t>El mezclador JFET tiene un buen desempeño en su funcionamiento con  señal fuerte. El beneficio de conversión es de 3dB a 6 dB. </a:t>
            </a:r>
          </a:p>
          <a:p>
            <a:r>
              <a:rPr lang="es-ES" sz="1000"/>
              <a:t> </a:t>
            </a:r>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r>
              <a:rPr lang="es-MX" smtClean="0"/>
              <a:t>Curso de metrología de tiempo y frecuencia / INDECOPI/ LIMA / PERU / MAR-2010</a:t>
            </a:r>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r>
              <a:rPr lang="es-ES" smtClean="0"/>
              <a:t>Sistema Interamericano de Metrología, SIM</a:t>
            </a: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796925"/>
            <a:ext cx="8507413" cy="4864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539750" y="6400800"/>
            <a:ext cx="1905000" cy="457200"/>
          </a:xfrm>
        </p:spPr>
        <p:txBody>
          <a:bodyPr/>
          <a:lstStyle>
            <a:lvl1pPr>
              <a:defRPr/>
            </a:lvl1pPr>
          </a:lstStyle>
          <a:p>
            <a:r>
              <a:rPr lang="es-MX"/>
              <a:t>Curso de metrología de tiempo y frecuencia / INTI / FEB-2008</a:t>
            </a:r>
            <a:endParaRPr lang="es-ES"/>
          </a:p>
        </p:txBody>
      </p:sp>
      <p:sp>
        <p:nvSpPr>
          <p:cNvPr id="4" name="3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84200" y="796925"/>
            <a:ext cx="8380413" cy="471488"/>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546225"/>
            <a:ext cx="411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7244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7244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539750" y="6400800"/>
            <a:ext cx="1905000" cy="457200"/>
          </a:xfrm>
        </p:spPr>
        <p:txBody>
          <a:bodyPr/>
          <a:lstStyle>
            <a:lvl1pPr>
              <a:defRPr/>
            </a:lvl1pPr>
          </a:lstStyle>
          <a:p>
            <a:r>
              <a:rPr lang="es-MX" dirty="0" smtClean="0"/>
              <a:t>Curso de metrología de tiempo y frecuencia / INDECOPI/ LIMA / PERU / MAR-2010</a:t>
            </a:r>
            <a:endParaRPr lang="es-ES" dirty="0"/>
          </a:p>
        </p:txBody>
      </p:sp>
      <p:sp>
        <p:nvSpPr>
          <p:cNvPr id="7" name="6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5" name="4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6" name="5 Marcador de pie de página"/>
          <p:cNvSpPr>
            <a:spLocks noGrp="1"/>
          </p:cNvSpPr>
          <p:nvPr>
            <p:ph type="ftr" sz="quarter" idx="11"/>
          </p:nvPr>
        </p:nvSpPr>
        <p:spPr/>
        <p:txBody>
          <a:bodyPr/>
          <a:lstStyle>
            <a:extLst/>
          </a:lstStyle>
          <a:p>
            <a:r>
              <a:rPr lang="es-ES" smtClean="0"/>
              <a:t>Sistema Interamericano de Metrología, SIM</a:t>
            </a:r>
            <a:endParaRPr lang="es-ES" b="0">
              <a:effectLst/>
            </a:endParaRPr>
          </a:p>
        </p:txBody>
      </p:sp>
      <p:sp>
        <p:nvSpPr>
          <p:cNvPr id="7" name="6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8" name="7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9" name="8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4" name="3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5" name="4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r>
              <a:rPr lang="es-MX" smtClean="0"/>
              <a:t>Curso de metrología de tiempo y frecuencia / INDECOPI/ LIMA / PERU / MAR-2010</a:t>
            </a:r>
            <a:endParaRPr lang="es-ES" dirty="0"/>
          </a:p>
        </p:txBody>
      </p:sp>
      <p:sp>
        <p:nvSpPr>
          <p:cNvPr id="3" name="2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4" name="3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r>
              <a:rPr lang="es-MX" smtClean="0"/>
              <a:t>Curso de metrología de tiempo y frecuencia / INDECOPI/ LIMA / PERU / MAR-2010</a:t>
            </a:r>
            <a:endParaRPr lang="es-ES" dirty="0"/>
          </a:p>
        </p:txBody>
      </p:sp>
      <p:sp>
        <p:nvSpPr>
          <p:cNvPr id="6" name="5 Marcador de pie de página"/>
          <p:cNvSpPr>
            <a:spLocks noGrp="1"/>
          </p:cNvSpPr>
          <p:nvPr>
            <p:ph type="ftr" sz="quarter" idx="11"/>
          </p:nvPr>
        </p:nvSpPr>
        <p:spPr/>
        <p:txBody>
          <a:bodyPr/>
          <a:lstStyle>
            <a:extLst/>
          </a:lstStyle>
          <a:p>
            <a:r>
              <a:rPr lang="es-ES" smtClean="0"/>
              <a:t>Sistema Interamericano de Metrología, SIM</a:t>
            </a:r>
            <a:endParaRPr lang="es-ES"/>
          </a:p>
        </p:txBody>
      </p:sp>
      <p:sp>
        <p:nvSpPr>
          <p:cNvPr id="7" name="6 Marcador de número de diapositiva"/>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r>
              <a:rPr lang="es-MX" smtClean="0"/>
              <a:t>Curso de metrología de tiempo y frecuencia / INDECOPI/ LIMA / PERU / MAR-2010</a:t>
            </a:r>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 smtClean="0"/>
              <a:t>Sistema Interamericano de Metrología, SIM</a:t>
            </a:r>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s-MX" smtClean="0"/>
              <a:t>Curso de metrología de tiempo y frecuencia / INDECOPI/ LIMA / PERU / MAR-2010</a:t>
            </a:r>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S" smtClean="0"/>
              <a:t>Sistema Interamericano de Metrología, SIM</a:t>
            </a:r>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
        <p:nvSpPr>
          <p:cNvPr id="11" name="Rectangle 14"/>
          <p:cNvSpPr>
            <a:spLocks noChangeArrowheads="1"/>
          </p:cNvSpPr>
          <p:nvPr userDrawn="1"/>
        </p:nvSpPr>
        <p:spPr bwMode="auto">
          <a:xfrm>
            <a:off x="6877050" y="6427788"/>
            <a:ext cx="1905000" cy="457200"/>
          </a:xfrm>
          <a:prstGeom prst="rect">
            <a:avLst/>
          </a:prstGeom>
          <a:noFill/>
          <a:ln w="9525">
            <a:noFill/>
            <a:miter lim="800000"/>
            <a:headEnd/>
            <a:tailEnd/>
          </a:ln>
          <a:effectLst/>
        </p:spPr>
        <p:txBody>
          <a:bodyPr wrap="none" lIns="92075" tIns="46038" rIns="92075" bIns="46038" anchor="ctr"/>
          <a:lstStyle/>
          <a:p>
            <a:pPr algn="r"/>
            <a:fld id="{EBD975C5-AAAF-401C-AD85-C4464E4240E5}" type="slidenum">
              <a:rPr kumimoji="0" lang="es-ES_tradnl" sz="1400">
                <a:solidFill>
                  <a:srgbClr val="003300"/>
                </a:solidFill>
              </a:rPr>
              <a:pPr algn="r"/>
              <a:t>‹#›</a:t>
            </a:fld>
            <a:endParaRPr kumimoji="0" lang="es-ES_tradnl" sz="1400">
              <a:solidFill>
                <a:srgbClr val="003300"/>
              </a:solidFill>
            </a:endParaRPr>
          </a:p>
          <a:p>
            <a:pPr algn="r"/>
            <a:endParaRPr lang="es-ES" sz="1400">
              <a:solidFill>
                <a:srgbClr val="003300"/>
              </a:solidFill>
            </a:endParaRPr>
          </a:p>
        </p:txBody>
      </p:sp>
      <p:pic>
        <p:nvPicPr>
          <p:cNvPr id="17" name="Picture 50" descr="SIM"/>
          <p:cNvPicPr>
            <a:picLocks noChangeAspect="1" noChangeArrowheads="1"/>
          </p:cNvPicPr>
          <p:nvPr userDrawn="1"/>
        </p:nvPicPr>
        <p:blipFill>
          <a:blip r:embed="rId16" cstate="print"/>
          <a:srcRect/>
          <a:stretch>
            <a:fillRect/>
          </a:stretch>
        </p:blipFill>
        <p:spPr bwMode="auto">
          <a:xfrm>
            <a:off x="142844" y="6072206"/>
            <a:ext cx="500034" cy="555593"/>
          </a:xfrm>
          <a:prstGeom prst="rect">
            <a:avLst/>
          </a:prstGeom>
          <a:noFill/>
        </p:spPr>
      </p:pic>
      <p:sp>
        <p:nvSpPr>
          <p:cNvPr id="19" name="3 Marcador de fecha"/>
          <p:cNvSpPr txBox="1">
            <a:spLocks/>
          </p:cNvSpPr>
          <p:nvPr userDrawn="1"/>
        </p:nvSpPr>
        <p:spPr>
          <a:xfrm rot="16200000">
            <a:off x="5572140" y="3286140"/>
            <a:ext cx="6858000" cy="285720"/>
          </a:xfrm>
          <a:prstGeom prst="rect">
            <a:avLst/>
          </a:prstGeom>
          <a:solidFill>
            <a:schemeClr val="accent4">
              <a:lumMod val="20000"/>
              <a:lumOff val="80000"/>
            </a:schemeClr>
          </a:solidFill>
          <a:ln>
            <a:noFill/>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s-MX"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rPr>
              <a:t>Curso de metrología de tiempo y frecuencia / INDECOPI /  LIMA / PERU / MAR-2010</a:t>
            </a:r>
            <a:endParaRPr kumimoji="1" lang="es-E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endParaRPr>
          </a:p>
        </p:txBody>
      </p:sp>
      <p:sp>
        <p:nvSpPr>
          <p:cNvPr id="20" name="4 Marcador de pie de página"/>
          <p:cNvSpPr txBox="1">
            <a:spLocks/>
          </p:cNvSpPr>
          <p:nvPr userDrawn="1"/>
        </p:nvSpPr>
        <p:spPr>
          <a:xfrm>
            <a:off x="0" y="6492875"/>
            <a:ext cx="2714612" cy="365125"/>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5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mn-cs"/>
              </a:rPr>
              <a:t>  Sistema Interamericano de Metrología, SIM</a:t>
            </a:r>
            <a:endParaRPr kumimoji="0" lang="es-ES" sz="105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1" name="Rectangle 4"/>
          <p:cNvSpPr>
            <a:spLocks noChangeArrowheads="1"/>
          </p:cNvSpPr>
          <p:nvPr userDrawn="1"/>
        </p:nvSpPr>
        <p:spPr bwMode="auto">
          <a:xfrm>
            <a:off x="1" y="44450"/>
            <a:ext cx="6929454" cy="325438"/>
          </a:xfrm>
          <a:prstGeom prst="rect">
            <a:avLst/>
          </a:prstGeom>
          <a:noFill/>
          <a:ln w="9525">
            <a:noFill/>
            <a:miter lim="800000"/>
            <a:headEnd/>
            <a:tailEnd/>
          </a:ln>
          <a:effectLst/>
        </p:spPr>
        <p:txBody>
          <a:bodyPr lIns="92075" tIns="46038" rIns="92075" bIns="46038" anchor="b"/>
          <a:lstStyle/>
          <a:p>
            <a:r>
              <a:rPr lang="es-ES_tradnl" sz="1800" dirty="0">
                <a:solidFill>
                  <a:schemeClr val="bg2">
                    <a:lumMod val="25000"/>
                  </a:schemeClr>
                </a:solidFill>
                <a:effectLst>
                  <a:outerShdw blurRad="38100" dist="38100" dir="2700000" algn="tl">
                    <a:srgbClr val="C0C0C0"/>
                  </a:outerShdw>
                </a:effectLst>
                <a:latin typeface="Arial" charset="0"/>
              </a:rPr>
              <a:t>Generación y Medición de Frecuencia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ext Box 2"/>
          <p:cNvSpPr txBox="1">
            <a:spLocks noChangeArrowheads="1"/>
          </p:cNvSpPr>
          <p:nvPr/>
        </p:nvSpPr>
        <p:spPr bwMode="auto">
          <a:xfrm>
            <a:off x="1681163" y="2420938"/>
            <a:ext cx="5581650" cy="1066800"/>
          </a:xfrm>
          <a:prstGeom prst="rect">
            <a:avLst/>
          </a:prstGeom>
          <a:noFill/>
          <a:ln w="12700" cap="sq">
            <a:noFill/>
            <a:miter lim="800000"/>
            <a:headEnd type="none" w="sm" len="sm"/>
            <a:tailEnd type="none" w="sm" len="sm"/>
          </a:ln>
          <a:effectLst/>
        </p:spPr>
        <p:txBody>
          <a:bodyPr wrap="none">
            <a:spAutoFit/>
          </a:bodyPr>
          <a:lstStyle/>
          <a:p>
            <a:pPr marL="457200" indent="-457200" algn="ctr">
              <a:buClr>
                <a:srgbClr val="336600"/>
              </a:buClr>
              <a:buFont typeface="Wingdings" pitchFamily="2" charset="2"/>
              <a:buNone/>
            </a:pPr>
            <a:r>
              <a:rPr lang="es-ES" sz="3200" b="1">
                <a:solidFill>
                  <a:srgbClr val="800000"/>
                </a:solidFill>
                <a:latin typeface="Arial" charset="0"/>
              </a:rPr>
              <a:t>GENERACIÓN Y MEDICIÓN </a:t>
            </a:r>
          </a:p>
          <a:p>
            <a:pPr marL="457200" indent="-457200" algn="ctr">
              <a:buClr>
                <a:srgbClr val="336600"/>
              </a:buClr>
              <a:buFont typeface="Wingdings" pitchFamily="2" charset="2"/>
              <a:buNone/>
            </a:pPr>
            <a:r>
              <a:rPr lang="es-ES" sz="3200" b="1">
                <a:solidFill>
                  <a:srgbClr val="800000"/>
                </a:solidFill>
                <a:latin typeface="Arial" charset="0"/>
              </a:rPr>
              <a:t>DE FRECUENCIA</a:t>
            </a:r>
          </a:p>
        </p:txBody>
      </p:sp>
      <p:sp>
        <p:nvSpPr>
          <p:cNvPr id="764931" name="Text Box 3"/>
          <p:cNvSpPr txBox="1">
            <a:spLocks noChangeArrowheads="1"/>
          </p:cNvSpPr>
          <p:nvPr/>
        </p:nvSpPr>
        <p:spPr bwMode="auto">
          <a:xfrm>
            <a:off x="2771775" y="4294188"/>
            <a:ext cx="3395663" cy="396875"/>
          </a:xfrm>
          <a:prstGeom prst="rect">
            <a:avLst/>
          </a:prstGeom>
          <a:noFill/>
          <a:ln w="12700" cap="sq">
            <a:noFill/>
            <a:miter lim="800000"/>
            <a:headEnd type="none" w="sm" len="sm"/>
            <a:tailEnd type="none" w="sm" len="sm"/>
          </a:ln>
          <a:effectLst/>
        </p:spPr>
        <p:txBody>
          <a:bodyPr wrap="none">
            <a:spAutoFit/>
          </a:bodyPr>
          <a:lstStyle/>
          <a:p>
            <a:r>
              <a:rPr lang="es-ES_tradnl" sz="2000">
                <a:solidFill>
                  <a:srgbClr val="990033"/>
                </a:solidFill>
              </a:rPr>
              <a:t>Ing. Francisco J. Jiménez Tapia</a:t>
            </a:r>
            <a:endParaRPr lang="es-ES" sz="2000">
              <a:solidFill>
                <a:srgbClr val="990033"/>
              </a:solidFill>
            </a:endParaRPr>
          </a:p>
        </p:txBody>
      </p:sp>
      <p:sp>
        <p:nvSpPr>
          <p:cNvPr id="764932" name="Text Box 4"/>
          <p:cNvSpPr txBox="1">
            <a:spLocks noChangeArrowheads="1"/>
          </p:cNvSpPr>
          <p:nvPr/>
        </p:nvSpPr>
        <p:spPr bwMode="auto">
          <a:xfrm>
            <a:off x="2411413" y="4941888"/>
            <a:ext cx="4392612" cy="336550"/>
          </a:xfrm>
          <a:prstGeom prst="rect">
            <a:avLst/>
          </a:prstGeom>
          <a:noFill/>
          <a:ln w="12700" cap="sq">
            <a:noFill/>
            <a:miter lim="800000"/>
            <a:headEnd type="none" w="sm" len="sm"/>
            <a:tailEnd type="none" w="sm" len="sm"/>
          </a:ln>
          <a:effectLst/>
        </p:spPr>
        <p:txBody>
          <a:bodyPr>
            <a:spAutoFit/>
          </a:bodyPr>
          <a:lstStyle/>
          <a:p>
            <a:pPr algn="ctr"/>
            <a:r>
              <a:rPr lang="es-ES_tradnl" sz="1600">
                <a:solidFill>
                  <a:srgbClr val="0000FF"/>
                </a:solidFill>
              </a:rPr>
              <a:t>fjimenez@cenam.mx</a:t>
            </a:r>
            <a:endParaRPr lang="es-ES" sz="1600">
              <a:solidFill>
                <a:srgbClr val="0000FF"/>
              </a:solidFill>
            </a:endParaRPr>
          </a:p>
        </p:txBody>
      </p:sp>
      <p:sp>
        <p:nvSpPr>
          <p:cNvPr id="764933" name="Text Box 5"/>
          <p:cNvSpPr txBox="1">
            <a:spLocks noChangeArrowheads="1"/>
          </p:cNvSpPr>
          <p:nvPr/>
        </p:nvSpPr>
        <p:spPr bwMode="auto">
          <a:xfrm>
            <a:off x="2268538" y="4581525"/>
            <a:ext cx="4635500" cy="396875"/>
          </a:xfrm>
          <a:prstGeom prst="rect">
            <a:avLst/>
          </a:prstGeom>
          <a:noFill/>
          <a:ln w="12700" cap="sq">
            <a:noFill/>
            <a:miter lim="800000"/>
            <a:headEnd type="none" w="sm" len="sm"/>
            <a:tailEnd type="none" w="sm" len="sm"/>
          </a:ln>
          <a:effectLst/>
        </p:spPr>
        <p:txBody>
          <a:bodyPr wrap="none">
            <a:spAutoFit/>
          </a:bodyPr>
          <a:lstStyle/>
          <a:p>
            <a:r>
              <a:rPr lang="es-ES_tradnl" sz="2000" b="1">
                <a:solidFill>
                  <a:srgbClr val="990033"/>
                </a:solidFill>
              </a:rPr>
              <a:t>Centro Nacional de Metrología, CENAM</a:t>
            </a:r>
            <a:endParaRPr lang="es-ES" sz="2000" b="1">
              <a:solidFill>
                <a:srgbClr val="99003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5" name="Text Box 5"/>
          <p:cNvSpPr txBox="1">
            <a:spLocks noChangeArrowheads="1"/>
          </p:cNvSpPr>
          <p:nvPr/>
        </p:nvSpPr>
        <p:spPr bwMode="auto">
          <a:xfrm>
            <a:off x="900113" y="4868863"/>
            <a:ext cx="2608262" cy="822325"/>
          </a:xfrm>
          <a:prstGeom prst="rect">
            <a:avLst/>
          </a:prstGeom>
          <a:noFill/>
          <a:ln w="12700" cap="sq">
            <a:noFill/>
            <a:miter lim="800000"/>
            <a:headEnd type="none" w="sm" len="sm"/>
            <a:tailEnd type="none" w="sm" len="sm"/>
          </a:ln>
          <a:effectLst/>
        </p:spPr>
        <p:txBody>
          <a:bodyPr wrap="none">
            <a:spAutoFit/>
          </a:bodyPr>
          <a:lstStyle/>
          <a:p>
            <a:pPr algn="ctr"/>
            <a:r>
              <a:rPr lang="es-ES"/>
              <a:t>MEZCLADOR </a:t>
            </a:r>
          </a:p>
          <a:p>
            <a:pPr algn="ctr"/>
            <a:r>
              <a:rPr lang="es-ES"/>
              <a:t>A MOSFET DUAL</a:t>
            </a:r>
          </a:p>
        </p:txBody>
      </p:sp>
      <p:sp>
        <p:nvSpPr>
          <p:cNvPr id="721927" name="Text Box 7"/>
          <p:cNvSpPr txBox="1">
            <a:spLocks noChangeArrowheads="1"/>
          </p:cNvSpPr>
          <p:nvPr/>
        </p:nvSpPr>
        <p:spPr bwMode="auto">
          <a:xfrm>
            <a:off x="4716463" y="4797425"/>
            <a:ext cx="4427537" cy="822325"/>
          </a:xfrm>
          <a:prstGeom prst="rect">
            <a:avLst/>
          </a:prstGeom>
          <a:noFill/>
          <a:ln w="12700" cap="sq">
            <a:noFill/>
            <a:miter lim="800000"/>
            <a:headEnd type="none" w="sm" len="sm"/>
            <a:tailEnd type="none" w="sm" len="sm"/>
          </a:ln>
          <a:effectLst/>
        </p:spPr>
        <p:txBody>
          <a:bodyPr wrap="none">
            <a:spAutoFit/>
          </a:bodyPr>
          <a:lstStyle/>
          <a:p>
            <a:pPr algn="ctr"/>
            <a:r>
              <a:rPr lang="es-ES"/>
              <a:t>MEZCLADOR </a:t>
            </a:r>
          </a:p>
          <a:p>
            <a:pPr algn="ctr"/>
            <a:r>
              <a:rPr lang="es-ES"/>
              <a:t>DOBLEMENTE BALANCEADO</a:t>
            </a:r>
          </a:p>
        </p:txBody>
      </p:sp>
      <p:pic>
        <p:nvPicPr>
          <p:cNvPr id="721929" name="Picture 9" descr="mosmixer"/>
          <p:cNvPicPr>
            <a:picLocks noChangeAspect="1" noChangeArrowheads="1"/>
          </p:cNvPicPr>
          <p:nvPr/>
        </p:nvPicPr>
        <p:blipFill>
          <a:blip r:embed="rId3" cstate="print"/>
          <a:srcRect/>
          <a:stretch>
            <a:fillRect/>
          </a:stretch>
        </p:blipFill>
        <p:spPr bwMode="auto">
          <a:xfrm>
            <a:off x="971550" y="1989138"/>
            <a:ext cx="2466975" cy="2562225"/>
          </a:xfrm>
          <a:prstGeom prst="rect">
            <a:avLst/>
          </a:prstGeom>
          <a:noFill/>
        </p:spPr>
      </p:pic>
      <p:pic>
        <p:nvPicPr>
          <p:cNvPr id="721931" name="Picture 11"/>
          <p:cNvPicPr>
            <a:picLocks noChangeAspect="1" noChangeArrowheads="1"/>
          </p:cNvPicPr>
          <p:nvPr/>
        </p:nvPicPr>
        <p:blipFill>
          <a:blip r:embed="rId4" cstate="print"/>
          <a:srcRect/>
          <a:stretch>
            <a:fillRect/>
          </a:stretch>
        </p:blipFill>
        <p:spPr bwMode="auto">
          <a:xfrm>
            <a:off x="4427538" y="2276475"/>
            <a:ext cx="3848100" cy="2028825"/>
          </a:xfrm>
          <a:prstGeom prst="rect">
            <a:avLst/>
          </a:prstGeom>
          <a:noFill/>
          <a:ln w="12700" cap="sq">
            <a:noFill/>
            <a:miter lim="800000"/>
            <a:headEnd type="none" w="sm" len="sm"/>
            <a:tailEnd type="none" w="sm" len="sm"/>
          </a:ln>
          <a:effectLst/>
        </p:spPr>
      </p:pic>
      <p:sp>
        <p:nvSpPr>
          <p:cNvPr id="721932" name="Rectangle 1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Algunos tipos de mezcladores</a:t>
            </a:r>
          </a:p>
        </p:txBody>
      </p:sp>
      <p:sp>
        <p:nvSpPr>
          <p:cNvPr id="721934" name="Rectangle 14"/>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[5]</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3981" name="Object 13"/>
          <p:cNvGraphicFramePr>
            <a:graphicFrameLocks noChangeAspect="1"/>
          </p:cNvGraphicFramePr>
          <p:nvPr>
            <p:ph/>
          </p:nvPr>
        </p:nvGraphicFramePr>
        <p:xfrm>
          <a:off x="2830513" y="3032125"/>
          <a:ext cx="3759200" cy="393700"/>
        </p:xfrm>
        <a:graphic>
          <a:graphicData uri="http://schemas.openxmlformats.org/presentationml/2006/ole">
            <p:oleObj spid="_x0000_s723981" name="Ecuación" r:id="rId4" imgW="3759120" imgH="393480" progId="Equation.3">
              <p:embed/>
            </p:oleObj>
          </a:graphicData>
        </a:graphic>
      </p:graphicFrame>
      <p:graphicFrame>
        <p:nvGraphicFramePr>
          <p:cNvPr id="723976" name="Object 8"/>
          <p:cNvGraphicFramePr>
            <a:graphicFrameLocks noGrp="1" noChangeAspect="1"/>
          </p:cNvGraphicFramePr>
          <p:nvPr>
            <p:ph type="body" idx="4294967295"/>
          </p:nvPr>
        </p:nvGraphicFramePr>
        <p:xfrm>
          <a:off x="0" y="1998663"/>
          <a:ext cx="1912938" cy="293687"/>
        </p:xfrm>
        <a:graphic>
          <a:graphicData uri="http://schemas.openxmlformats.org/presentationml/2006/ole">
            <p:oleObj spid="_x0000_s723976" name="Ecuación" r:id="rId5" imgW="1409400" imgH="215640" progId="Equation.3">
              <p:embed/>
            </p:oleObj>
          </a:graphicData>
        </a:graphic>
      </p:graphicFrame>
      <p:sp>
        <p:nvSpPr>
          <p:cNvPr id="723975" name="Rectangle 7"/>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funcionan?</a:t>
            </a:r>
          </a:p>
        </p:txBody>
      </p:sp>
      <p:graphicFrame>
        <p:nvGraphicFramePr>
          <p:cNvPr id="723977" name="Object 9"/>
          <p:cNvGraphicFramePr>
            <a:graphicFrameLocks noChangeAspect="1"/>
          </p:cNvGraphicFramePr>
          <p:nvPr/>
        </p:nvGraphicFramePr>
        <p:xfrm>
          <a:off x="555625" y="5005388"/>
          <a:ext cx="2198688" cy="331787"/>
        </p:xfrm>
        <a:graphic>
          <a:graphicData uri="http://schemas.openxmlformats.org/presentationml/2006/ole">
            <p:oleObj spid="_x0000_s723977" name="Ecuación" r:id="rId6" imgW="1498320" imgH="228600" progId="Equation.3">
              <p:embed/>
            </p:oleObj>
          </a:graphicData>
        </a:graphic>
      </p:graphicFrame>
      <p:graphicFrame>
        <p:nvGraphicFramePr>
          <p:cNvPr id="723978" name="Object 10"/>
          <p:cNvGraphicFramePr>
            <a:graphicFrameLocks noChangeAspect="1"/>
          </p:cNvGraphicFramePr>
          <p:nvPr/>
        </p:nvGraphicFramePr>
        <p:xfrm>
          <a:off x="3478213" y="3479800"/>
          <a:ext cx="655637" cy="434975"/>
        </p:xfrm>
        <a:graphic>
          <a:graphicData uri="http://schemas.openxmlformats.org/presentationml/2006/ole">
            <p:oleObj spid="_x0000_s723978" name="Ecuación" r:id="rId7" imgW="304560" imgH="203040" progId="Equation.3">
              <p:embed/>
            </p:oleObj>
          </a:graphicData>
        </a:graphic>
      </p:graphicFrame>
      <p:graphicFrame>
        <p:nvGraphicFramePr>
          <p:cNvPr id="723979" name="Object 11"/>
          <p:cNvGraphicFramePr>
            <a:graphicFrameLocks noChangeAspect="1"/>
          </p:cNvGraphicFramePr>
          <p:nvPr/>
        </p:nvGraphicFramePr>
        <p:xfrm>
          <a:off x="3586163" y="1803400"/>
          <a:ext cx="5346700" cy="982663"/>
        </p:xfrm>
        <a:graphic>
          <a:graphicData uri="http://schemas.openxmlformats.org/presentationml/2006/ole">
            <p:oleObj spid="_x0000_s723979" name="Ecuación" r:id="rId8" imgW="2476440" imgH="457200" progId="Equation.3">
              <p:embed/>
            </p:oleObj>
          </a:graphicData>
        </a:graphic>
      </p:graphicFrame>
      <p:pic>
        <p:nvPicPr>
          <p:cNvPr id="723980" name="Picture 12"/>
          <p:cNvPicPr>
            <a:picLocks noChangeAspect="1" noChangeArrowheads="1"/>
          </p:cNvPicPr>
          <p:nvPr/>
        </p:nvPicPr>
        <p:blipFill>
          <a:blip r:embed="rId9" cstate="print"/>
          <a:srcRect/>
          <a:stretch>
            <a:fillRect/>
          </a:stretch>
        </p:blipFill>
        <p:spPr bwMode="auto">
          <a:xfrm>
            <a:off x="1116013" y="2565400"/>
            <a:ext cx="2135187" cy="235902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027" name="Object 11"/>
          <p:cNvGraphicFramePr>
            <a:graphicFrameLocks noChangeAspect="1"/>
          </p:cNvGraphicFramePr>
          <p:nvPr>
            <p:ph sz="quarter" idx="2"/>
          </p:nvPr>
        </p:nvGraphicFramePr>
        <p:xfrm>
          <a:off x="252413" y="2205038"/>
          <a:ext cx="6261100" cy="936625"/>
        </p:xfrm>
        <a:graphic>
          <a:graphicData uri="http://schemas.openxmlformats.org/presentationml/2006/ole">
            <p:oleObj spid="_x0000_s726027" name="Ecuación" r:id="rId4" imgW="3225600" imgH="482400" progId="Equation.3">
              <p:embed/>
            </p:oleObj>
          </a:graphicData>
        </a:graphic>
      </p:graphicFrame>
      <p:graphicFrame>
        <p:nvGraphicFramePr>
          <p:cNvPr id="726028" name="Object 12"/>
          <p:cNvGraphicFramePr>
            <a:graphicFrameLocks noChangeAspect="1"/>
          </p:cNvGraphicFramePr>
          <p:nvPr>
            <p:ph sz="quarter" idx="3"/>
          </p:nvPr>
        </p:nvGraphicFramePr>
        <p:xfrm>
          <a:off x="179388" y="3429000"/>
          <a:ext cx="8820150" cy="965200"/>
        </p:xfrm>
        <a:graphic>
          <a:graphicData uri="http://schemas.openxmlformats.org/presentationml/2006/ole">
            <p:oleObj spid="_x0000_s726028" name="Ecuación" r:id="rId5" imgW="4406760" imgH="482400" progId="Equation.3">
              <p:embed/>
            </p:oleObj>
          </a:graphicData>
        </a:graphic>
      </p:graphicFrame>
      <p:sp>
        <p:nvSpPr>
          <p:cNvPr id="726019"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funcionan?</a:t>
            </a:r>
          </a:p>
        </p:txBody>
      </p:sp>
      <p:graphicFrame>
        <p:nvGraphicFramePr>
          <p:cNvPr id="726029" name="Object 13"/>
          <p:cNvGraphicFramePr>
            <a:graphicFrameLocks noChangeAspect="1"/>
          </p:cNvGraphicFramePr>
          <p:nvPr/>
        </p:nvGraphicFramePr>
        <p:xfrm>
          <a:off x="7164388" y="1484313"/>
          <a:ext cx="1685925" cy="669925"/>
        </p:xfrm>
        <a:graphic>
          <a:graphicData uri="http://schemas.openxmlformats.org/presentationml/2006/ole">
            <p:oleObj spid="_x0000_s726029" name="Ecuación" r:id="rId6" imgW="1054080" imgH="419040" progId="Equation.3">
              <p:embed/>
            </p:oleObj>
          </a:graphicData>
        </a:graphic>
      </p:graphicFrame>
      <p:graphicFrame>
        <p:nvGraphicFramePr>
          <p:cNvPr id="726030" name="Object 14"/>
          <p:cNvGraphicFramePr>
            <a:graphicFrameLocks noChangeAspect="1"/>
          </p:cNvGraphicFramePr>
          <p:nvPr/>
        </p:nvGraphicFramePr>
        <p:xfrm>
          <a:off x="611188" y="1484313"/>
          <a:ext cx="5364162" cy="363537"/>
        </p:xfrm>
        <a:graphic>
          <a:graphicData uri="http://schemas.openxmlformats.org/presentationml/2006/ole">
            <p:oleObj spid="_x0000_s726030" name="Ecuación" r:id="rId7" imgW="3352680" imgH="228600" progId="Equation.3">
              <p:embed/>
            </p:oleObj>
          </a:graphicData>
        </a:graphic>
      </p:graphicFrame>
      <p:graphicFrame>
        <p:nvGraphicFramePr>
          <p:cNvPr id="726031" name="Object 15"/>
          <p:cNvGraphicFramePr>
            <a:graphicFrameLocks noChangeAspect="1"/>
          </p:cNvGraphicFramePr>
          <p:nvPr/>
        </p:nvGraphicFramePr>
        <p:xfrm>
          <a:off x="179388" y="4797425"/>
          <a:ext cx="8832850" cy="965200"/>
        </p:xfrm>
        <a:graphic>
          <a:graphicData uri="http://schemas.openxmlformats.org/presentationml/2006/ole">
            <p:oleObj spid="_x0000_s726031" name="Ecuación" r:id="rId8" imgW="4406760" imgH="482400" progId="Equation.3">
              <p:embed/>
            </p:oleObj>
          </a:graphicData>
        </a:graphic>
      </p:graphicFrame>
      <p:sp>
        <p:nvSpPr>
          <p:cNvPr id="726034" name="Oval 18"/>
          <p:cNvSpPr>
            <a:spLocks noChangeArrowheads="1"/>
          </p:cNvSpPr>
          <p:nvPr/>
        </p:nvSpPr>
        <p:spPr bwMode="auto">
          <a:xfrm>
            <a:off x="1187450" y="3357563"/>
            <a:ext cx="1728788" cy="504825"/>
          </a:xfrm>
          <a:prstGeom prst="ellipse">
            <a:avLst/>
          </a:prstGeom>
          <a:noFill/>
          <a:ln w="9525" algn="ctr">
            <a:solidFill>
              <a:srgbClr val="FF0000"/>
            </a:solidFill>
            <a:round/>
            <a:headEnd/>
            <a:tailEnd/>
          </a:ln>
          <a:effectLst/>
        </p:spPr>
        <p:txBody>
          <a:bodyPr wrap="none" anchor="ctr"/>
          <a:lstStyle/>
          <a:p>
            <a:endParaRPr lang="es-MX"/>
          </a:p>
        </p:txBody>
      </p:sp>
      <p:sp>
        <p:nvSpPr>
          <p:cNvPr id="726035" name="Oval 19"/>
          <p:cNvSpPr>
            <a:spLocks noChangeArrowheads="1"/>
          </p:cNvSpPr>
          <p:nvPr/>
        </p:nvSpPr>
        <p:spPr bwMode="auto">
          <a:xfrm>
            <a:off x="6948488" y="3357563"/>
            <a:ext cx="1871662" cy="504825"/>
          </a:xfrm>
          <a:prstGeom prst="ellipse">
            <a:avLst/>
          </a:prstGeom>
          <a:noFill/>
          <a:ln w="9525" algn="ctr">
            <a:solidFill>
              <a:srgbClr val="FF0000"/>
            </a:solidFill>
            <a:round/>
            <a:headEnd/>
            <a:tailEnd/>
          </a:ln>
          <a:effectLst/>
        </p:spPr>
        <p:txBody>
          <a:bodyPr wrap="none" anchor="ctr"/>
          <a:lstStyle/>
          <a:p>
            <a:endParaRPr lang="es-MX"/>
          </a:p>
        </p:txBody>
      </p:sp>
      <p:sp>
        <p:nvSpPr>
          <p:cNvPr id="726036" name="Line 20"/>
          <p:cNvSpPr>
            <a:spLocks noChangeShapeType="1"/>
          </p:cNvSpPr>
          <p:nvPr/>
        </p:nvSpPr>
        <p:spPr bwMode="auto">
          <a:xfrm>
            <a:off x="2051050" y="3860800"/>
            <a:ext cx="0" cy="863600"/>
          </a:xfrm>
          <a:prstGeom prst="line">
            <a:avLst/>
          </a:prstGeom>
          <a:noFill/>
          <a:ln w="9525">
            <a:solidFill>
              <a:srgbClr val="FF0000"/>
            </a:solidFill>
            <a:round/>
            <a:headEnd/>
            <a:tailEnd type="triangle" w="med" len="med"/>
          </a:ln>
          <a:effectLst/>
        </p:spPr>
        <p:txBody>
          <a:bodyPr/>
          <a:lstStyle/>
          <a:p>
            <a:endParaRPr lang="es-MX"/>
          </a:p>
        </p:txBody>
      </p:sp>
      <p:sp>
        <p:nvSpPr>
          <p:cNvPr id="726037" name="Line 21"/>
          <p:cNvSpPr>
            <a:spLocks noChangeShapeType="1"/>
          </p:cNvSpPr>
          <p:nvPr/>
        </p:nvSpPr>
        <p:spPr bwMode="auto">
          <a:xfrm flipH="1">
            <a:off x="4643438" y="3860800"/>
            <a:ext cx="3097212" cy="936625"/>
          </a:xfrm>
          <a:prstGeom prst="line">
            <a:avLst/>
          </a:prstGeom>
          <a:noFill/>
          <a:ln w="9525">
            <a:solidFill>
              <a:srgbClr val="FF0000"/>
            </a:solidFill>
            <a:round/>
            <a:headEnd/>
            <a:tailEnd type="triangle" w="med" len="med"/>
          </a:ln>
          <a:effectLst/>
        </p:spPr>
        <p:txBody>
          <a:bodyPr/>
          <a:lstStyle/>
          <a:p>
            <a:endParaRPr lang="es-MX"/>
          </a:p>
        </p:txBody>
      </p:sp>
      <p:sp>
        <p:nvSpPr>
          <p:cNvPr id="726038" name="Oval 22"/>
          <p:cNvSpPr>
            <a:spLocks noChangeArrowheads="1"/>
          </p:cNvSpPr>
          <p:nvPr/>
        </p:nvSpPr>
        <p:spPr bwMode="auto">
          <a:xfrm>
            <a:off x="3059113" y="3357563"/>
            <a:ext cx="3744912" cy="576262"/>
          </a:xfrm>
          <a:prstGeom prst="ellipse">
            <a:avLst/>
          </a:prstGeom>
          <a:noFill/>
          <a:ln w="9525" algn="ctr">
            <a:solidFill>
              <a:srgbClr val="FF0000"/>
            </a:solidFill>
            <a:round/>
            <a:headEnd/>
            <a:tailEnd/>
          </a:ln>
          <a:effectLst/>
        </p:spPr>
        <p:txBody>
          <a:bodyPr wrap="none" anchor="ctr"/>
          <a:lstStyle/>
          <a:p>
            <a:endParaRPr lang="es-MX"/>
          </a:p>
        </p:txBody>
      </p:sp>
      <p:sp>
        <p:nvSpPr>
          <p:cNvPr id="726039" name="Line 23"/>
          <p:cNvSpPr>
            <a:spLocks noChangeShapeType="1"/>
          </p:cNvSpPr>
          <p:nvPr/>
        </p:nvSpPr>
        <p:spPr bwMode="auto">
          <a:xfrm>
            <a:off x="5651500" y="3933825"/>
            <a:ext cx="0" cy="719138"/>
          </a:xfrm>
          <a:prstGeom prst="line">
            <a:avLst/>
          </a:prstGeom>
          <a:noFill/>
          <a:ln w="9525">
            <a:solidFill>
              <a:srgbClr val="FF0000"/>
            </a:solidFill>
            <a:round/>
            <a:headEnd/>
            <a:tailEnd type="triangle" w="med" len="med"/>
          </a:ln>
          <a:effectLst/>
        </p:spPr>
        <p:txBody>
          <a:bodyPr/>
          <a:lstStyle/>
          <a:p>
            <a:endParaRPr lang="es-MX"/>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funcionan?</a:t>
            </a:r>
          </a:p>
        </p:txBody>
      </p:sp>
      <p:graphicFrame>
        <p:nvGraphicFramePr>
          <p:cNvPr id="769027" name="Object 3"/>
          <p:cNvGraphicFramePr>
            <a:graphicFrameLocks noChangeAspect="1"/>
          </p:cNvGraphicFramePr>
          <p:nvPr/>
        </p:nvGraphicFramePr>
        <p:xfrm>
          <a:off x="3492500" y="4149725"/>
          <a:ext cx="1706563" cy="669925"/>
        </p:xfrm>
        <a:graphic>
          <a:graphicData uri="http://schemas.openxmlformats.org/presentationml/2006/ole">
            <p:oleObj spid="_x0000_s769027" name="Ecuación" r:id="rId4" imgW="1066680" imgH="419040" progId="Equation.3">
              <p:embed/>
            </p:oleObj>
          </a:graphicData>
        </a:graphic>
      </p:graphicFrame>
      <p:graphicFrame>
        <p:nvGraphicFramePr>
          <p:cNvPr id="769032" name="Object 8"/>
          <p:cNvGraphicFramePr>
            <a:graphicFrameLocks noChangeAspect="1"/>
          </p:cNvGraphicFramePr>
          <p:nvPr/>
        </p:nvGraphicFramePr>
        <p:xfrm>
          <a:off x="179388" y="1844675"/>
          <a:ext cx="8832850" cy="965200"/>
        </p:xfrm>
        <a:graphic>
          <a:graphicData uri="http://schemas.openxmlformats.org/presentationml/2006/ole">
            <p:oleObj spid="_x0000_s769032" name="Ecuación" r:id="rId5" imgW="4406760" imgH="482400" progId="Equation.3">
              <p:embed/>
            </p:oleObj>
          </a:graphicData>
        </a:graphic>
      </p:graphicFrame>
      <p:graphicFrame>
        <p:nvGraphicFramePr>
          <p:cNvPr id="769033" name="Object 9"/>
          <p:cNvGraphicFramePr>
            <a:graphicFrameLocks noChangeAspect="1"/>
          </p:cNvGraphicFramePr>
          <p:nvPr/>
        </p:nvGraphicFramePr>
        <p:xfrm>
          <a:off x="177800" y="3068638"/>
          <a:ext cx="8824913" cy="949325"/>
        </p:xfrm>
        <a:graphic>
          <a:graphicData uri="http://schemas.openxmlformats.org/presentationml/2006/ole">
            <p:oleObj spid="_x0000_s769033" name="Ecuación" r:id="rId6" imgW="4483080" imgH="482400" progId="Equation.3">
              <p:embed/>
            </p:oleObj>
          </a:graphicData>
        </a:graphic>
      </p:graphicFrame>
      <p:graphicFrame>
        <p:nvGraphicFramePr>
          <p:cNvPr id="769034" name="Object 10"/>
          <p:cNvGraphicFramePr>
            <a:graphicFrameLocks noChangeAspect="1"/>
          </p:cNvGraphicFramePr>
          <p:nvPr/>
        </p:nvGraphicFramePr>
        <p:xfrm>
          <a:off x="1619250" y="5300663"/>
          <a:ext cx="6011863" cy="628650"/>
        </p:xfrm>
        <a:graphic>
          <a:graphicData uri="http://schemas.openxmlformats.org/presentationml/2006/ole">
            <p:oleObj spid="_x0000_s769034" name="Ecuación" r:id="rId7" imgW="3759120" imgH="393480" progId="Equation.3">
              <p:embed/>
            </p:oleObj>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8" name="Text Box 4"/>
          <p:cNvSpPr txBox="1">
            <a:spLocks noChangeArrowheads="1"/>
          </p:cNvSpPr>
          <p:nvPr/>
        </p:nvSpPr>
        <p:spPr bwMode="auto">
          <a:xfrm>
            <a:off x="0" y="3213100"/>
            <a:ext cx="9144000" cy="579438"/>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Lazos de amarre de fase (PLL)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9555" name="Object 99"/>
          <p:cNvGraphicFramePr>
            <a:graphicFrameLocks noChangeAspect="1"/>
          </p:cNvGraphicFramePr>
          <p:nvPr>
            <p:ph/>
          </p:nvPr>
        </p:nvGraphicFramePr>
        <p:xfrm>
          <a:off x="971550" y="3843338"/>
          <a:ext cx="7270750" cy="1587500"/>
        </p:xfrm>
        <a:graphic>
          <a:graphicData uri="http://schemas.openxmlformats.org/presentationml/2006/ole">
            <p:oleObj spid="_x0000_s659555" name="CorelDRAW" r:id="rId4" imgW="7154640" imgH="1562760" progId="">
              <p:embed/>
            </p:oleObj>
          </a:graphicData>
        </a:graphic>
      </p:graphicFrame>
      <p:sp>
        <p:nvSpPr>
          <p:cNvPr id="659461" name="Rectangle 5"/>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¿Qué son?</a:t>
            </a:r>
          </a:p>
        </p:txBody>
      </p:sp>
      <p:sp>
        <p:nvSpPr>
          <p:cNvPr id="659462" name="Text Box 6"/>
          <p:cNvSpPr txBox="1">
            <a:spLocks noChangeArrowheads="1"/>
          </p:cNvSpPr>
          <p:nvPr/>
        </p:nvSpPr>
        <p:spPr bwMode="auto">
          <a:xfrm>
            <a:off x="827088" y="1557338"/>
            <a:ext cx="7489825" cy="1739900"/>
          </a:xfrm>
          <a:prstGeom prst="rect">
            <a:avLst/>
          </a:prstGeom>
          <a:noFill/>
          <a:ln w="12700" cap="sq">
            <a:noFill/>
            <a:miter lim="800000"/>
            <a:headEnd type="none" w="sm" len="sm"/>
            <a:tailEnd type="none" w="sm" len="sm"/>
          </a:ln>
          <a:effectLst/>
        </p:spPr>
        <p:txBody>
          <a:bodyPr>
            <a:spAutoFit/>
          </a:bodyPr>
          <a:lstStyle/>
          <a:p>
            <a:pPr marL="357188" lvl="1" indent="-6350"/>
            <a:r>
              <a:rPr lang="es-ES" sz="1800">
                <a:solidFill>
                  <a:srgbClr val="006600"/>
                </a:solidFill>
                <a:latin typeface="Arial" charset="0"/>
              </a:rPr>
              <a:t>El circuito PLL (Phase Locked-Loop) es un sistema retroalimentado cuyo objetivo principal consiste en la generación de una señal de salida con amplitud fija y frecuencia coincidente con la de entrada, dentro de un margen determinado.</a:t>
            </a:r>
          </a:p>
          <a:p>
            <a:pPr marL="357188" lvl="1" indent="-6350"/>
            <a:endParaRPr lang="es-ES" sz="1800">
              <a:solidFill>
                <a:srgbClr val="006600"/>
              </a:solidFill>
              <a:latin typeface="Arial" charset="0"/>
            </a:endParaRPr>
          </a:p>
          <a:p>
            <a:pPr marL="357188" lvl="1" indent="-6350"/>
            <a:r>
              <a:rPr lang="es-ES_tradnl" sz="1800">
                <a:solidFill>
                  <a:srgbClr val="006600"/>
                </a:solidFill>
                <a:latin typeface="Arial" charset="0"/>
              </a:rPr>
              <a:t>Comprende tres etapas fundamentales:</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Ejemplo: Sintonía del PLL</a:t>
            </a:r>
          </a:p>
        </p:txBody>
      </p:sp>
      <p:pic>
        <p:nvPicPr>
          <p:cNvPr id="742409" name="Picture 9"/>
          <p:cNvPicPr>
            <a:picLocks noChangeAspect="1" noChangeArrowheads="1"/>
          </p:cNvPicPr>
          <p:nvPr/>
        </p:nvPicPr>
        <p:blipFill>
          <a:blip r:embed="rId3" cstate="print"/>
          <a:srcRect/>
          <a:stretch>
            <a:fillRect/>
          </a:stretch>
        </p:blipFill>
        <p:spPr bwMode="auto">
          <a:xfrm>
            <a:off x="395288" y="1700213"/>
            <a:ext cx="8351837" cy="3702050"/>
          </a:xfrm>
          <a:prstGeom prst="rect">
            <a:avLst/>
          </a:prstGeom>
          <a:noFill/>
          <a:ln w="12700" cap="sq">
            <a:noFill/>
            <a:miter lim="800000"/>
            <a:headEnd type="none" w="sm" len="sm"/>
            <a:tailEnd type="none" w="sm" len="sm"/>
          </a:ln>
          <a:effectLst/>
        </p:spPr>
      </p:pic>
      <p:sp>
        <p:nvSpPr>
          <p:cNvPr id="742411" name="Rectangle 11"/>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42412" name="Text Box 12"/>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42413" name="Text Box 13"/>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Ejemplo: Sintonía del PLL (Continuación)</a:t>
            </a:r>
          </a:p>
        </p:txBody>
      </p:sp>
      <p:pic>
        <p:nvPicPr>
          <p:cNvPr id="746501" name="Picture 5"/>
          <p:cNvPicPr>
            <a:picLocks noChangeAspect="1" noChangeArrowheads="1"/>
          </p:cNvPicPr>
          <p:nvPr/>
        </p:nvPicPr>
        <p:blipFill>
          <a:blip r:embed="rId3" cstate="print"/>
          <a:srcRect/>
          <a:stretch>
            <a:fillRect/>
          </a:stretch>
        </p:blipFill>
        <p:spPr bwMode="auto">
          <a:xfrm>
            <a:off x="323850" y="1844675"/>
            <a:ext cx="8467725" cy="3778250"/>
          </a:xfrm>
          <a:prstGeom prst="rect">
            <a:avLst/>
          </a:prstGeom>
          <a:noFill/>
          <a:ln w="12700" cap="sq">
            <a:noFill/>
            <a:miter lim="800000"/>
            <a:headEnd type="none" w="sm" len="sm"/>
            <a:tailEnd type="none" w="sm" len="sm"/>
          </a:ln>
          <a:effectLst/>
        </p:spPr>
      </p:pic>
      <p:sp>
        <p:nvSpPr>
          <p:cNvPr id="746504" name="Rectangle 8"/>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46505" name="Text Box 9"/>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46506" name="Text Box 10"/>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Ejemplo: Sintonía del PLL (Continuación)</a:t>
            </a:r>
          </a:p>
        </p:txBody>
      </p:sp>
      <p:pic>
        <p:nvPicPr>
          <p:cNvPr id="748549" name="Picture 5"/>
          <p:cNvPicPr>
            <a:picLocks noChangeAspect="1" noChangeArrowheads="1"/>
          </p:cNvPicPr>
          <p:nvPr/>
        </p:nvPicPr>
        <p:blipFill>
          <a:blip r:embed="rId3" cstate="print"/>
          <a:srcRect/>
          <a:stretch>
            <a:fillRect/>
          </a:stretch>
        </p:blipFill>
        <p:spPr bwMode="auto">
          <a:xfrm>
            <a:off x="395288" y="1700213"/>
            <a:ext cx="8140700" cy="3522662"/>
          </a:xfrm>
          <a:prstGeom prst="rect">
            <a:avLst/>
          </a:prstGeom>
          <a:noFill/>
          <a:ln w="12700" cap="sq">
            <a:noFill/>
            <a:miter lim="800000"/>
            <a:headEnd type="none" w="sm" len="sm"/>
            <a:tailEnd type="none" w="sm" len="sm"/>
          </a:ln>
          <a:effectLst/>
        </p:spPr>
      </p:pic>
      <p:sp>
        <p:nvSpPr>
          <p:cNvPr id="748551" name="Rectangle 7"/>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48552" name="Text Box 8"/>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48553" name="Text Box 9"/>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Ejemplo: Desintonía del PLL</a:t>
            </a:r>
          </a:p>
        </p:txBody>
      </p:sp>
      <p:pic>
        <p:nvPicPr>
          <p:cNvPr id="750597" name="Picture 5"/>
          <p:cNvPicPr>
            <a:picLocks noChangeAspect="1" noChangeArrowheads="1"/>
          </p:cNvPicPr>
          <p:nvPr/>
        </p:nvPicPr>
        <p:blipFill>
          <a:blip r:embed="rId3" cstate="print"/>
          <a:srcRect/>
          <a:stretch>
            <a:fillRect/>
          </a:stretch>
        </p:blipFill>
        <p:spPr bwMode="auto">
          <a:xfrm>
            <a:off x="468313" y="1844675"/>
            <a:ext cx="8302625" cy="3511550"/>
          </a:xfrm>
          <a:prstGeom prst="rect">
            <a:avLst/>
          </a:prstGeom>
          <a:noFill/>
          <a:ln w="12700" cap="sq">
            <a:noFill/>
            <a:miter lim="800000"/>
            <a:headEnd type="none" w="sm" len="sm"/>
            <a:tailEnd type="none" w="sm" len="sm"/>
          </a:ln>
          <a:effectLst/>
        </p:spPr>
      </p:pic>
      <p:sp>
        <p:nvSpPr>
          <p:cNvPr id="750599" name="Rectangle 7"/>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50600" name="Text Box 8"/>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50601" name="Text Box 9"/>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idx="1"/>
          </p:nvPr>
        </p:nvSpPr>
        <p:spPr>
          <a:xfrm>
            <a:off x="1476375" y="2205038"/>
            <a:ext cx="6624638" cy="3600450"/>
          </a:xfrm>
        </p:spPr>
        <p:txBody>
          <a:bodyPr/>
          <a:lstStyle/>
          <a:p>
            <a:pPr marL="609600" indent="-609600">
              <a:lnSpc>
                <a:spcPct val="80000"/>
              </a:lnSpc>
              <a:buClr>
                <a:srgbClr val="996633"/>
              </a:buClr>
              <a:buFont typeface="Wingdings" pitchFamily="2" charset="2"/>
              <a:buAutoNum type="arabicPeriod"/>
            </a:pPr>
            <a:r>
              <a:rPr lang="es-ES" sz="2800" b="1"/>
              <a:t>Bases de tiempo</a:t>
            </a:r>
          </a:p>
          <a:p>
            <a:pPr marL="609600" indent="-609600">
              <a:lnSpc>
                <a:spcPct val="80000"/>
              </a:lnSpc>
              <a:buClr>
                <a:srgbClr val="996633"/>
              </a:buClr>
              <a:buFont typeface="Wingdings" pitchFamily="2" charset="2"/>
              <a:buAutoNum type="arabicPeriod"/>
            </a:pPr>
            <a:endParaRPr lang="es-ES" sz="1800" b="1"/>
          </a:p>
          <a:p>
            <a:pPr marL="609600" indent="-609600">
              <a:lnSpc>
                <a:spcPct val="80000"/>
              </a:lnSpc>
              <a:buClr>
                <a:srgbClr val="996633"/>
              </a:buClr>
              <a:buFont typeface="Wingdings" pitchFamily="2" charset="2"/>
              <a:buAutoNum type="arabicPeriod"/>
            </a:pPr>
            <a:r>
              <a:rPr lang="es-ES" sz="2800" b="1"/>
              <a:t>Mezclador de bajo ruido</a:t>
            </a:r>
          </a:p>
          <a:p>
            <a:pPr marL="609600" indent="-609600">
              <a:lnSpc>
                <a:spcPct val="80000"/>
              </a:lnSpc>
              <a:buClr>
                <a:srgbClr val="996633"/>
              </a:buClr>
              <a:buFont typeface="Wingdings" pitchFamily="2" charset="2"/>
              <a:buAutoNum type="arabicPeriod"/>
            </a:pPr>
            <a:endParaRPr lang="es-ES" sz="1800" b="1"/>
          </a:p>
          <a:p>
            <a:pPr marL="609600" indent="-609600">
              <a:lnSpc>
                <a:spcPct val="80000"/>
              </a:lnSpc>
              <a:buClr>
                <a:srgbClr val="996633"/>
              </a:buClr>
              <a:buFont typeface="Wingdings" pitchFamily="2" charset="2"/>
              <a:buAutoNum type="arabicPeriod"/>
            </a:pPr>
            <a:r>
              <a:rPr lang="es-MX" sz="2800" b="1"/>
              <a:t>Lazos de amarre en fase (PLL)</a:t>
            </a:r>
          </a:p>
          <a:p>
            <a:pPr marL="609600" indent="-609600">
              <a:lnSpc>
                <a:spcPct val="80000"/>
              </a:lnSpc>
              <a:buClr>
                <a:srgbClr val="996633"/>
              </a:buClr>
              <a:buFont typeface="Wingdings" pitchFamily="2" charset="2"/>
              <a:buAutoNum type="arabicPeriod"/>
            </a:pPr>
            <a:endParaRPr lang="es-ES" sz="1800" b="1"/>
          </a:p>
          <a:p>
            <a:pPr marL="609600" indent="-609600">
              <a:lnSpc>
                <a:spcPct val="80000"/>
              </a:lnSpc>
              <a:buClr>
                <a:srgbClr val="996633"/>
              </a:buClr>
              <a:buFont typeface="Wingdings" pitchFamily="2" charset="2"/>
              <a:buAutoNum type="arabicPeriod" startAt="4"/>
            </a:pPr>
            <a:r>
              <a:rPr lang="es-ES" sz="2800" b="1"/>
              <a:t>Sintetizadores</a:t>
            </a:r>
            <a:endParaRPr lang="es-ES" sz="2800"/>
          </a:p>
          <a:p>
            <a:pPr marL="609600" indent="-609600">
              <a:lnSpc>
                <a:spcPct val="80000"/>
              </a:lnSpc>
              <a:buClr>
                <a:srgbClr val="996633"/>
              </a:buClr>
              <a:buFont typeface="Wingdings" pitchFamily="2" charset="2"/>
              <a:buAutoNum type="arabicPeriod" startAt="4"/>
            </a:pPr>
            <a:endParaRPr lang="es-ES" sz="1800" b="1"/>
          </a:p>
          <a:p>
            <a:pPr marL="609600" indent="-609600">
              <a:lnSpc>
                <a:spcPct val="80000"/>
              </a:lnSpc>
              <a:buClr>
                <a:srgbClr val="996633"/>
              </a:buClr>
              <a:buFont typeface="Wingdings" pitchFamily="2" charset="2"/>
              <a:buAutoNum type="arabicPeriod" startAt="4"/>
            </a:pPr>
            <a:r>
              <a:rPr lang="es-ES_tradnl" sz="2800" b="1"/>
              <a:t>Contadores de intervalos de tiempo</a:t>
            </a:r>
            <a:endParaRPr lang="es-ES" sz="2800"/>
          </a:p>
        </p:txBody>
      </p:sp>
      <p:sp>
        <p:nvSpPr>
          <p:cNvPr id="271371" name="Rectangle 11"/>
          <p:cNvSpPr>
            <a:spLocks noChangeArrowheads="1"/>
          </p:cNvSpPr>
          <p:nvPr/>
        </p:nvSpPr>
        <p:spPr bwMode="auto">
          <a:xfrm>
            <a:off x="0" y="0"/>
            <a:ext cx="8848725" cy="1371600"/>
          </a:xfrm>
          <a:prstGeom prst="rect">
            <a:avLst/>
          </a:prstGeom>
          <a:noFill/>
          <a:ln w="9525">
            <a:noFill/>
            <a:miter lim="800000"/>
            <a:headEnd/>
            <a:tailEnd/>
          </a:ln>
          <a:effectLst/>
        </p:spPr>
        <p:txBody>
          <a:bodyPr lIns="92075" tIns="46038" rIns="92075" bIns="46038" anchor="b"/>
          <a:lstStyle/>
          <a:p>
            <a:pPr algn="ctr"/>
            <a:r>
              <a:rPr lang="es-ES_tradnl" sz="4000" dirty="0">
                <a:solidFill>
                  <a:srgbClr val="800000"/>
                </a:solidFill>
                <a:effectLst>
                  <a:outerShdw blurRad="38100" dist="38100" dir="2700000" algn="tl">
                    <a:srgbClr val="C0C0C0"/>
                  </a:outerShdw>
                </a:effectLst>
                <a:latin typeface="Arial" charset="0"/>
              </a:rPr>
              <a:t>Contenido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Ejemplo: Desintonía del PLL (Continuación)</a:t>
            </a:r>
          </a:p>
        </p:txBody>
      </p:sp>
      <p:pic>
        <p:nvPicPr>
          <p:cNvPr id="752644" name="Picture 4"/>
          <p:cNvPicPr>
            <a:picLocks noChangeAspect="1" noChangeArrowheads="1"/>
          </p:cNvPicPr>
          <p:nvPr/>
        </p:nvPicPr>
        <p:blipFill>
          <a:blip r:embed="rId3" cstate="print"/>
          <a:srcRect/>
          <a:stretch>
            <a:fillRect/>
          </a:stretch>
        </p:blipFill>
        <p:spPr bwMode="auto">
          <a:xfrm>
            <a:off x="395288" y="1773238"/>
            <a:ext cx="8421687" cy="3746500"/>
          </a:xfrm>
          <a:prstGeom prst="rect">
            <a:avLst/>
          </a:prstGeom>
          <a:noFill/>
          <a:ln w="12700" cap="sq">
            <a:noFill/>
            <a:miter lim="800000"/>
            <a:headEnd type="none" w="sm" len="sm"/>
            <a:tailEnd type="none" w="sm" len="sm"/>
          </a:ln>
          <a:effectLst/>
        </p:spPr>
      </p:pic>
      <p:sp>
        <p:nvSpPr>
          <p:cNvPr id="752646" name="Rectangle 6"/>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52647" name="Text Box 7"/>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52648" name="Text Box 8"/>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0" y="328453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Sintetizadores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539750" y="1628775"/>
            <a:ext cx="8064500" cy="2282825"/>
          </a:xfrm>
          <a:prstGeom prst="rect">
            <a:avLst/>
          </a:prstGeom>
          <a:noFill/>
          <a:ln w="9525">
            <a:noFill/>
            <a:miter lim="800000"/>
            <a:headEnd/>
            <a:tailEnd/>
          </a:ln>
          <a:effectLst/>
        </p:spPr>
        <p:txBody>
          <a:bodyPr>
            <a:spAutoFit/>
          </a:bodyPr>
          <a:lstStyle/>
          <a:p>
            <a:pPr marL="357188" lvl="1"/>
            <a:r>
              <a:rPr lang="es-ES">
                <a:solidFill>
                  <a:srgbClr val="336600"/>
                </a:solidFill>
              </a:rPr>
              <a:t>Un sintetizador de frecuencias, es el instrumento que genera frecuencias en un intervalo dado a partir de una base de tiempo.</a:t>
            </a:r>
          </a:p>
          <a:p>
            <a:pPr marL="357188" lvl="1"/>
            <a:r>
              <a:rPr lang="es-ES">
                <a:solidFill>
                  <a:srgbClr val="336600"/>
                </a:solidFill>
              </a:rPr>
              <a:t>La base de tiempo generalmente se proporciona por un oscilador de cuarzo.</a:t>
            </a:r>
          </a:p>
          <a:p>
            <a:pPr marL="357188" lvl="1">
              <a:lnSpc>
                <a:spcPct val="80000"/>
              </a:lnSpc>
              <a:spcBef>
                <a:spcPct val="20000"/>
              </a:spcBef>
              <a:buClr>
                <a:srgbClr val="996633"/>
              </a:buClr>
              <a:buSzPct val="80000"/>
              <a:buFont typeface="Wingdings" pitchFamily="2" charset="2"/>
              <a:buAutoNum type="arabicPeriod"/>
            </a:pPr>
            <a:endParaRPr kumimoji="0" lang="es-MX">
              <a:solidFill>
                <a:srgbClr val="006600"/>
              </a:solidFill>
              <a:latin typeface="Comic Sans MS" pitchFamily="66" charset="0"/>
            </a:endParaRPr>
          </a:p>
        </p:txBody>
      </p:sp>
      <p:sp>
        <p:nvSpPr>
          <p:cNvPr id="655365" name="Rectangle 5"/>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¿Qué es un sintetizador? </a:t>
            </a:r>
          </a:p>
        </p:txBody>
      </p:sp>
      <p:pic>
        <p:nvPicPr>
          <p:cNvPr id="655368" name="Picture 8" descr="DSC00923"/>
          <p:cNvPicPr>
            <a:picLocks noChangeAspect="1" noChangeArrowheads="1"/>
          </p:cNvPicPr>
          <p:nvPr/>
        </p:nvPicPr>
        <p:blipFill>
          <a:blip r:embed="rId3" cstate="print"/>
          <a:srcRect l="11945" t="11189" r="8951" b="13164"/>
          <a:stretch>
            <a:fillRect/>
          </a:stretch>
        </p:blipFill>
        <p:spPr bwMode="auto">
          <a:xfrm>
            <a:off x="2916238" y="3716338"/>
            <a:ext cx="3455987" cy="2478087"/>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2" name="Rectangle 4"/>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funcionan? </a:t>
            </a:r>
          </a:p>
        </p:txBody>
      </p:sp>
      <p:pic>
        <p:nvPicPr>
          <p:cNvPr id="729093" name="Picture 5"/>
          <p:cNvPicPr>
            <a:picLocks noChangeAspect="1" noChangeArrowheads="1"/>
          </p:cNvPicPr>
          <p:nvPr/>
        </p:nvPicPr>
        <p:blipFill>
          <a:blip r:embed="rId3" cstate="print"/>
          <a:srcRect/>
          <a:stretch>
            <a:fillRect/>
          </a:stretch>
        </p:blipFill>
        <p:spPr bwMode="auto">
          <a:xfrm>
            <a:off x="1619250" y="1628775"/>
            <a:ext cx="5948363" cy="4529138"/>
          </a:xfrm>
          <a:prstGeom prst="rect">
            <a:avLst/>
          </a:prstGeom>
          <a:noFill/>
          <a:ln w="12700" cap="sq">
            <a:noFill/>
            <a:miter lim="800000"/>
            <a:headEnd type="none" w="sm" len="sm"/>
            <a:tailEnd type="none" w="sm" len="sm"/>
          </a:ln>
          <a:effectLst/>
        </p:spPr>
      </p:pic>
      <p:sp>
        <p:nvSpPr>
          <p:cNvPr id="729094" name="Text Box 6"/>
          <p:cNvSpPr txBox="1">
            <a:spLocks noChangeArrowheads="1"/>
          </p:cNvSpPr>
          <p:nvPr/>
        </p:nvSpPr>
        <p:spPr bwMode="auto">
          <a:xfrm>
            <a:off x="1908175" y="1989138"/>
            <a:ext cx="1404938" cy="244475"/>
          </a:xfrm>
          <a:prstGeom prst="rect">
            <a:avLst/>
          </a:prstGeom>
          <a:noFill/>
          <a:ln w="12700" cap="sq">
            <a:noFill/>
            <a:miter lim="800000"/>
            <a:headEnd type="none" w="sm" len="sm"/>
            <a:tailEnd type="none" w="sm" len="sm"/>
          </a:ln>
          <a:effectLst/>
        </p:spPr>
        <p:txBody>
          <a:bodyPr wrap="none">
            <a:spAutoFit/>
          </a:bodyPr>
          <a:lstStyle/>
          <a:p>
            <a:r>
              <a:rPr lang="es-ES_tradnl" sz="1000"/>
              <a:t>Direct Digital Synthesis</a:t>
            </a:r>
            <a:endParaRPr lang="es-ES" sz="1000"/>
          </a:p>
        </p:txBody>
      </p:sp>
      <p:sp>
        <p:nvSpPr>
          <p:cNvPr id="729095" name="Text Box 7"/>
          <p:cNvSpPr txBox="1">
            <a:spLocks noChangeArrowheads="1"/>
          </p:cNvSpPr>
          <p:nvPr/>
        </p:nvSpPr>
        <p:spPr bwMode="auto">
          <a:xfrm>
            <a:off x="3995738" y="1916113"/>
            <a:ext cx="869950" cy="244475"/>
          </a:xfrm>
          <a:prstGeom prst="rect">
            <a:avLst/>
          </a:prstGeom>
          <a:noFill/>
          <a:ln w="12700" cap="sq">
            <a:noFill/>
            <a:miter lim="800000"/>
            <a:headEnd type="none" w="sm" len="sm"/>
            <a:tailEnd type="none" w="sm" len="sm"/>
          </a:ln>
          <a:effectLst/>
        </p:spPr>
        <p:txBody>
          <a:bodyPr wrap="none">
            <a:spAutoFit/>
          </a:bodyPr>
          <a:lstStyle/>
          <a:p>
            <a:r>
              <a:rPr lang="es-ES_tradnl" sz="1000">
                <a:solidFill>
                  <a:srgbClr val="008000"/>
                </a:solidFill>
              </a:rPr>
              <a:t>Amplificador</a:t>
            </a:r>
            <a:endParaRPr lang="es-ES" sz="1000">
              <a:solidFill>
                <a:srgbClr val="008000"/>
              </a:solidFill>
            </a:endParaRPr>
          </a:p>
        </p:txBody>
      </p:sp>
      <p:sp>
        <p:nvSpPr>
          <p:cNvPr id="729096" name="Text Box 8"/>
          <p:cNvSpPr txBox="1">
            <a:spLocks noChangeArrowheads="1"/>
          </p:cNvSpPr>
          <p:nvPr/>
        </p:nvSpPr>
        <p:spPr bwMode="auto">
          <a:xfrm>
            <a:off x="5364163" y="2060575"/>
            <a:ext cx="828675" cy="244475"/>
          </a:xfrm>
          <a:prstGeom prst="rect">
            <a:avLst/>
          </a:prstGeom>
          <a:noFill/>
          <a:ln w="12700" cap="sq">
            <a:noFill/>
            <a:miter lim="800000"/>
            <a:headEnd type="none" w="sm" len="sm"/>
            <a:tailEnd type="none" w="sm" len="sm"/>
          </a:ln>
          <a:effectLst/>
        </p:spPr>
        <p:txBody>
          <a:bodyPr wrap="none">
            <a:spAutoFit/>
          </a:bodyPr>
          <a:lstStyle/>
          <a:p>
            <a:r>
              <a:rPr lang="es-ES_tradnl" sz="1000">
                <a:solidFill>
                  <a:srgbClr val="008000"/>
                </a:solidFill>
              </a:rPr>
              <a:t>Atenuadores</a:t>
            </a:r>
            <a:endParaRPr lang="es-ES" sz="1000">
              <a:solidFill>
                <a:srgbClr val="008000"/>
              </a:solidFill>
            </a:endParaRPr>
          </a:p>
        </p:txBody>
      </p:sp>
      <p:sp>
        <p:nvSpPr>
          <p:cNvPr id="729098" name="Rectangle 10"/>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[3]</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0" y="313848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Contadores de intervalos de tiempo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p:cNvSpPr txBox="1">
            <a:spLocks noChangeArrowheads="1"/>
          </p:cNvSpPr>
          <p:nvPr/>
        </p:nvSpPr>
        <p:spPr bwMode="auto">
          <a:xfrm>
            <a:off x="1042988" y="1773238"/>
            <a:ext cx="7254875" cy="1917700"/>
          </a:xfrm>
          <a:prstGeom prst="rect">
            <a:avLst/>
          </a:prstGeom>
          <a:noFill/>
          <a:ln w="9525">
            <a:noFill/>
            <a:miter lim="800000"/>
            <a:headEnd/>
            <a:tailEnd/>
          </a:ln>
          <a:effectLst/>
        </p:spPr>
        <p:txBody>
          <a:bodyPr>
            <a:spAutoFit/>
          </a:bodyPr>
          <a:lstStyle/>
          <a:p>
            <a:pPr marL="271463" lvl="1" indent="-6350"/>
            <a:r>
              <a:rPr lang="es-MX">
                <a:solidFill>
                  <a:srgbClr val="336600"/>
                </a:solidFill>
              </a:rPr>
              <a:t>El contador de intervalos de tiempo es la herramienta de medición principal para la determinación de estabilidad en un reloj. Su función básica es la de medir el tiempo transcurrido entre dos acontecimientos (inicio y paro).</a:t>
            </a:r>
          </a:p>
        </p:txBody>
      </p:sp>
      <p:sp>
        <p:nvSpPr>
          <p:cNvPr id="651269" name="Rectangle 5"/>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¿Qué es? ¿Para qué sirve?</a:t>
            </a:r>
          </a:p>
        </p:txBody>
      </p:sp>
      <p:pic>
        <p:nvPicPr>
          <p:cNvPr id="651270" name="Picture 6" descr="DSC00918"/>
          <p:cNvPicPr>
            <a:picLocks noChangeAspect="1" noChangeArrowheads="1"/>
          </p:cNvPicPr>
          <p:nvPr/>
        </p:nvPicPr>
        <p:blipFill>
          <a:blip r:embed="rId3" cstate="print"/>
          <a:srcRect t="30742" b="13879"/>
          <a:stretch>
            <a:fillRect/>
          </a:stretch>
        </p:blipFill>
        <p:spPr bwMode="auto">
          <a:xfrm>
            <a:off x="2051050" y="3789363"/>
            <a:ext cx="4679950" cy="1944687"/>
          </a:xfrm>
          <a:prstGeom prst="rect">
            <a:avLst/>
          </a:prstGeom>
          <a:noFill/>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1042988" y="1773238"/>
            <a:ext cx="7254875" cy="1187450"/>
          </a:xfrm>
          <a:prstGeom prst="rect">
            <a:avLst/>
          </a:prstGeom>
          <a:noFill/>
          <a:ln w="9525">
            <a:noFill/>
            <a:miter lim="800000"/>
            <a:headEnd/>
            <a:tailEnd/>
          </a:ln>
          <a:effectLst/>
        </p:spPr>
        <p:txBody>
          <a:bodyPr>
            <a:spAutoFit/>
          </a:bodyPr>
          <a:lstStyle/>
          <a:p>
            <a:pPr marL="271463" lvl="1" indent="-6350"/>
            <a:r>
              <a:rPr lang="es-MX">
                <a:solidFill>
                  <a:srgbClr val="336600"/>
                </a:solidFill>
              </a:rPr>
              <a:t>Consiste típicamente en descubrir una señal eléctrica </a:t>
            </a:r>
            <a:r>
              <a:rPr lang="es-MX" i="1">
                <a:solidFill>
                  <a:srgbClr val="336600"/>
                </a:solidFill>
              </a:rPr>
              <a:t>V(t)</a:t>
            </a:r>
            <a:r>
              <a:rPr lang="es-MX">
                <a:solidFill>
                  <a:srgbClr val="336600"/>
                </a:solidFill>
              </a:rPr>
              <a:t> acercándose a algún umbral sobre el canal de entrada.</a:t>
            </a:r>
          </a:p>
        </p:txBody>
      </p:sp>
      <p:sp>
        <p:nvSpPr>
          <p:cNvPr id="732164" name="Rectangle 4"/>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¿Qué es el </a:t>
            </a:r>
            <a:r>
              <a:rPr lang="es-ES_tradnl" sz="2000" i="1">
                <a:solidFill>
                  <a:srgbClr val="CC0000"/>
                </a:solidFill>
                <a:effectLst>
                  <a:outerShdw blurRad="38100" dist="38100" dir="2700000" algn="tl">
                    <a:srgbClr val="C0C0C0"/>
                  </a:outerShdw>
                </a:effectLst>
              </a:rPr>
              <a:t>Trigger Event</a:t>
            </a:r>
            <a:r>
              <a:rPr lang="es-ES_tradnl" sz="2000">
                <a:solidFill>
                  <a:srgbClr val="CC0000"/>
                </a:solidFill>
                <a:effectLst>
                  <a:outerShdw blurRad="38100" dist="38100" dir="2700000" algn="tl">
                    <a:srgbClr val="C0C0C0"/>
                  </a:outerShdw>
                </a:effectLst>
                <a:latin typeface="Arial" charset="0"/>
              </a:rPr>
              <a:t>?</a:t>
            </a:r>
          </a:p>
        </p:txBody>
      </p:sp>
      <p:pic>
        <p:nvPicPr>
          <p:cNvPr id="732167" name="Picture 7"/>
          <p:cNvPicPr>
            <a:picLocks noChangeAspect="1" noChangeArrowheads="1"/>
          </p:cNvPicPr>
          <p:nvPr/>
        </p:nvPicPr>
        <p:blipFill>
          <a:blip r:embed="rId3" cstate="print"/>
          <a:srcRect/>
          <a:stretch>
            <a:fillRect/>
          </a:stretch>
        </p:blipFill>
        <p:spPr bwMode="auto">
          <a:xfrm>
            <a:off x="2268538" y="3068638"/>
            <a:ext cx="4692650" cy="2689225"/>
          </a:xfrm>
          <a:prstGeom prst="rect">
            <a:avLst/>
          </a:prstGeom>
          <a:noFill/>
          <a:ln w="12700" cap="sq">
            <a:noFill/>
            <a:miter lim="800000"/>
            <a:headEnd type="none" w="sm" len="sm"/>
            <a:tailEnd type="none" w="sm" len="sm"/>
          </a:ln>
          <a:effectLst/>
        </p:spPr>
      </p:pic>
      <p:sp>
        <p:nvSpPr>
          <p:cNvPr id="732169" name="Rectangle 9"/>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[1]</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4216" name="Object 8"/>
          <p:cNvGraphicFramePr>
            <a:graphicFrameLocks noChangeAspect="1"/>
          </p:cNvGraphicFramePr>
          <p:nvPr>
            <p:ph/>
          </p:nvPr>
        </p:nvGraphicFramePr>
        <p:xfrm>
          <a:off x="2124075" y="3644900"/>
          <a:ext cx="4319588" cy="2270125"/>
        </p:xfrm>
        <a:graphic>
          <a:graphicData uri="http://schemas.openxmlformats.org/presentationml/2006/ole">
            <p:oleObj spid="_x0000_s734216" name="CorelDRAW" r:id="rId4" imgW="2954880" imgH="1552680" progId="">
              <p:embed/>
            </p:oleObj>
          </a:graphicData>
        </a:graphic>
      </p:graphicFrame>
      <p:sp>
        <p:nvSpPr>
          <p:cNvPr id="734210" name="Text Box 2"/>
          <p:cNvSpPr txBox="1">
            <a:spLocks noChangeArrowheads="1"/>
          </p:cNvSpPr>
          <p:nvPr/>
        </p:nvSpPr>
        <p:spPr bwMode="auto">
          <a:xfrm>
            <a:off x="1042988" y="1773238"/>
            <a:ext cx="7254875" cy="1917700"/>
          </a:xfrm>
          <a:prstGeom prst="rect">
            <a:avLst/>
          </a:prstGeom>
          <a:noFill/>
          <a:ln w="9525">
            <a:noFill/>
            <a:miter lim="800000"/>
            <a:headEnd/>
            <a:tailEnd/>
          </a:ln>
          <a:effectLst/>
        </p:spPr>
        <p:txBody>
          <a:bodyPr>
            <a:spAutoFit/>
          </a:bodyPr>
          <a:lstStyle/>
          <a:p>
            <a:pPr marL="179388" lvl="1" indent="6350"/>
            <a:r>
              <a:rPr lang="es-MX">
                <a:solidFill>
                  <a:srgbClr val="336600"/>
                </a:solidFill>
              </a:rPr>
              <a:t>El intervalo de tiempo se mide al incrementar un registro contador de acuerdo a una frecuencia muy alta y estable, suministrada por el oscilador interno o una frecuencia de referencia externa.</a:t>
            </a:r>
          </a:p>
          <a:p>
            <a:pPr marL="179388" lvl="1" indent="6350"/>
            <a:endParaRPr lang="es-MX">
              <a:solidFill>
                <a:srgbClr val="336600"/>
              </a:solidFill>
            </a:endParaRPr>
          </a:p>
        </p:txBody>
      </p:sp>
      <p:sp>
        <p:nvSpPr>
          <p:cNvPr id="734212" name="Rectangle 4"/>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funciona el contador de intervalos de tiempo? </a:t>
            </a:r>
          </a:p>
        </p:txBody>
      </p:sp>
      <p:sp>
        <p:nvSpPr>
          <p:cNvPr id="734218" name="Rectangle 10"/>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Text Box 2"/>
          <p:cNvSpPr txBox="1">
            <a:spLocks noChangeArrowheads="1"/>
          </p:cNvSpPr>
          <p:nvPr/>
        </p:nvSpPr>
        <p:spPr bwMode="auto">
          <a:xfrm>
            <a:off x="1042988" y="1654175"/>
            <a:ext cx="7254875" cy="1766888"/>
          </a:xfrm>
          <a:prstGeom prst="rect">
            <a:avLst/>
          </a:prstGeom>
          <a:noFill/>
          <a:ln w="9525">
            <a:noFill/>
            <a:miter lim="800000"/>
            <a:headEnd/>
            <a:tailEnd/>
          </a:ln>
          <a:effectLst/>
        </p:spPr>
        <p:txBody>
          <a:bodyPr>
            <a:spAutoFit/>
          </a:bodyPr>
          <a:lstStyle/>
          <a:p>
            <a:pPr marL="185738" lvl="1"/>
            <a:r>
              <a:rPr lang="es-MX" sz="2200">
                <a:solidFill>
                  <a:srgbClr val="336600"/>
                </a:solidFill>
              </a:rPr>
              <a:t>La mejor resolución de medición se logra poniendo una base de tiempo tan alta como sea posible. Los contadores de alto desempeño comerciales usan una referencia local de 500 MHz, un PLL y un oscilador horneado (OCXO) muy estable que oscila a 5 ó 10 MHz. </a:t>
            </a:r>
          </a:p>
        </p:txBody>
      </p:sp>
      <p:sp>
        <p:nvSpPr>
          <p:cNvPr id="736261" name="Rectangle 5"/>
          <p:cNvSpPr>
            <a:spLocks noChangeArrowheads="1"/>
          </p:cNvSpPr>
          <p:nvPr/>
        </p:nvSpPr>
        <p:spPr bwMode="auto">
          <a:xfrm>
            <a:off x="1116013" y="3573463"/>
            <a:ext cx="7056437" cy="1096962"/>
          </a:xfrm>
          <a:prstGeom prst="rect">
            <a:avLst/>
          </a:prstGeom>
          <a:noFill/>
          <a:ln w="12700" cap="sq">
            <a:noFill/>
            <a:miter lim="800000"/>
            <a:headEnd type="none" w="sm" len="sm"/>
            <a:tailEnd type="none" w="sm" len="sm"/>
          </a:ln>
          <a:effectLst/>
        </p:spPr>
        <p:txBody>
          <a:bodyPr>
            <a:spAutoFit/>
          </a:bodyPr>
          <a:lstStyle/>
          <a:p>
            <a:pPr marL="179388" lvl="1"/>
            <a:r>
              <a:rPr lang="es-MX" sz="2200">
                <a:solidFill>
                  <a:srgbClr val="336600"/>
                </a:solidFill>
              </a:rPr>
              <a:t>Los instrumentos comerciales implementan dos métodos para no tener que subir la frecuencia de referencia local y poder aumentar la resolución:</a:t>
            </a:r>
          </a:p>
        </p:txBody>
      </p:sp>
      <p:sp>
        <p:nvSpPr>
          <p:cNvPr id="736262" name="Rectangle 6"/>
          <p:cNvSpPr>
            <a:spLocks noChangeArrowheads="1"/>
          </p:cNvSpPr>
          <p:nvPr/>
        </p:nvSpPr>
        <p:spPr bwMode="auto">
          <a:xfrm>
            <a:off x="1835150" y="4868863"/>
            <a:ext cx="4572000" cy="762000"/>
          </a:xfrm>
          <a:prstGeom prst="rect">
            <a:avLst/>
          </a:prstGeom>
          <a:noFill/>
          <a:ln w="12700" cap="sq">
            <a:noFill/>
            <a:miter lim="800000"/>
            <a:headEnd type="none" w="sm" len="sm"/>
            <a:tailEnd type="none" w="sm" len="sm"/>
          </a:ln>
          <a:effectLst/>
        </p:spPr>
        <p:txBody>
          <a:bodyPr>
            <a:spAutoFit/>
          </a:bodyPr>
          <a:lstStyle/>
          <a:p>
            <a:pPr marL="719138" lvl="4">
              <a:buFont typeface="Wingdings" pitchFamily="2" charset="2"/>
              <a:buChar char="ü"/>
            </a:pPr>
            <a:r>
              <a:rPr lang="es-MX" sz="2200">
                <a:solidFill>
                  <a:srgbClr val="336600"/>
                </a:solidFill>
              </a:rPr>
              <a:t>Interpolación Lineal</a:t>
            </a:r>
          </a:p>
          <a:p>
            <a:pPr marL="719138" lvl="4">
              <a:buFont typeface="Wingdings" pitchFamily="2" charset="2"/>
              <a:buChar char="ü"/>
            </a:pPr>
            <a:r>
              <a:rPr lang="es-MX" sz="2200">
                <a:solidFill>
                  <a:srgbClr val="336600"/>
                </a:solidFill>
              </a:rPr>
              <a:t>Interpolación de Vernier</a:t>
            </a:r>
          </a:p>
        </p:txBody>
      </p:sp>
      <p:sp>
        <p:nvSpPr>
          <p:cNvPr id="736264" name="Rectangle 8"/>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funciona el contador de intervalos de tiempo? (Continuación)</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39348" name="Object 20"/>
          <p:cNvGraphicFramePr>
            <a:graphicFrameLocks noChangeAspect="1"/>
          </p:cNvGraphicFramePr>
          <p:nvPr>
            <p:ph sz="half" idx="1"/>
          </p:nvPr>
        </p:nvGraphicFramePr>
        <p:xfrm>
          <a:off x="1476375" y="1628775"/>
          <a:ext cx="5327650" cy="3876675"/>
        </p:xfrm>
        <a:graphic>
          <a:graphicData uri="http://schemas.openxmlformats.org/presentationml/2006/ole">
            <p:oleObj spid="_x0000_s739348" name="CorelDRAW" r:id="rId4" imgW="2796840" imgH="2034720" progId="">
              <p:embed/>
            </p:oleObj>
          </a:graphicData>
        </a:graphic>
      </p:graphicFrame>
      <p:graphicFrame>
        <p:nvGraphicFramePr>
          <p:cNvPr id="739350" name="Object 22"/>
          <p:cNvGraphicFramePr>
            <a:graphicFrameLocks noChangeAspect="1"/>
          </p:cNvGraphicFramePr>
          <p:nvPr>
            <p:ph sz="half" idx="2"/>
          </p:nvPr>
        </p:nvGraphicFramePr>
        <p:xfrm>
          <a:off x="3851275" y="5516563"/>
          <a:ext cx="1808163" cy="412750"/>
        </p:xfrm>
        <a:graphic>
          <a:graphicData uri="http://schemas.openxmlformats.org/presentationml/2006/ole">
            <p:oleObj spid="_x0000_s739350" name="Ecuación" r:id="rId5" imgW="1892160" imgH="431640" progId="Equation.3">
              <p:embed/>
            </p:oleObj>
          </a:graphicData>
        </a:graphic>
      </p:graphicFrame>
      <p:sp>
        <p:nvSpPr>
          <p:cNvPr id="739332" name="Rectangle 4"/>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Interpolación Lineal</a:t>
            </a:r>
          </a:p>
        </p:txBody>
      </p:sp>
      <p:sp>
        <p:nvSpPr>
          <p:cNvPr id="739355" name="Rectangle 27"/>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p:cNvSpPr txBox="1">
            <a:spLocks noChangeArrowheads="1"/>
          </p:cNvSpPr>
          <p:nvPr/>
        </p:nvSpPr>
        <p:spPr bwMode="auto">
          <a:xfrm>
            <a:off x="0" y="313848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Bases de tiempo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55720" name="Object 8"/>
          <p:cNvGraphicFramePr>
            <a:graphicFrameLocks noChangeAspect="1"/>
          </p:cNvGraphicFramePr>
          <p:nvPr>
            <p:ph sz="half" idx="1"/>
          </p:nvPr>
        </p:nvGraphicFramePr>
        <p:xfrm>
          <a:off x="1116013" y="1844675"/>
          <a:ext cx="6570662" cy="3354388"/>
        </p:xfrm>
        <a:graphic>
          <a:graphicData uri="http://schemas.openxmlformats.org/presentationml/2006/ole">
            <p:oleObj spid="_x0000_s755720" name="CorelDRAW" r:id="rId4" imgW="2500200" imgH="1276560" progId="">
              <p:embed/>
            </p:oleObj>
          </a:graphicData>
        </a:graphic>
      </p:graphicFrame>
      <p:graphicFrame>
        <p:nvGraphicFramePr>
          <p:cNvPr id="755718" name="Object 6"/>
          <p:cNvGraphicFramePr>
            <a:graphicFrameLocks noChangeAspect="1"/>
          </p:cNvGraphicFramePr>
          <p:nvPr>
            <p:ph sz="half" idx="2"/>
          </p:nvPr>
        </p:nvGraphicFramePr>
        <p:xfrm>
          <a:off x="3924300" y="5661025"/>
          <a:ext cx="1651000" cy="412750"/>
        </p:xfrm>
        <a:graphic>
          <a:graphicData uri="http://schemas.openxmlformats.org/presentationml/2006/ole">
            <p:oleObj spid="_x0000_s755718" name="Ecuación" r:id="rId5" imgW="914400" imgH="228600" progId="Equation.3">
              <p:embed/>
            </p:oleObj>
          </a:graphicData>
        </a:graphic>
      </p:graphicFrame>
      <p:sp>
        <p:nvSpPr>
          <p:cNvPr id="755715"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Interpolación de Vernier</a:t>
            </a:r>
          </a:p>
        </p:txBody>
      </p:sp>
      <p:sp>
        <p:nvSpPr>
          <p:cNvPr id="755723" name="Rectangle 11"/>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Referencias</a:t>
            </a:r>
          </a:p>
        </p:txBody>
      </p:sp>
      <p:sp>
        <p:nvSpPr>
          <p:cNvPr id="762884" name="Text Box 4"/>
          <p:cNvSpPr txBox="1">
            <a:spLocks noChangeArrowheads="1"/>
          </p:cNvSpPr>
          <p:nvPr/>
        </p:nvSpPr>
        <p:spPr bwMode="auto">
          <a:xfrm>
            <a:off x="1187450" y="2066925"/>
            <a:ext cx="6408738" cy="2605088"/>
          </a:xfrm>
          <a:prstGeom prst="rect">
            <a:avLst/>
          </a:prstGeom>
          <a:noFill/>
          <a:ln w="9525">
            <a:noFill/>
            <a:miter lim="800000"/>
            <a:headEnd/>
            <a:tailEnd/>
          </a:ln>
          <a:effectLst/>
        </p:spPr>
        <p:txBody>
          <a:bodyPr>
            <a:spAutoFit/>
          </a:bodyPr>
          <a:lstStyle/>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[1] Stefano Bregni, </a:t>
            </a:r>
            <a:r>
              <a:rPr kumimoji="0" lang="es-ES_tradnl" sz="1600" i="1">
                <a:solidFill>
                  <a:srgbClr val="006600"/>
                </a:solidFill>
                <a:latin typeface="Comic Sans MS" pitchFamily="66" charset="0"/>
              </a:rPr>
              <a:t>Synchronization of Dogital Telecommunications Networks, </a:t>
            </a:r>
            <a:r>
              <a:rPr kumimoji="0" lang="es-ES_tradnl" sz="1600">
                <a:solidFill>
                  <a:srgbClr val="006600"/>
                </a:solidFill>
                <a:latin typeface="Comic Sans MS" pitchFamily="66" charset="0"/>
              </a:rPr>
              <a:t>Londres, Wiley &amp; Sons 1988.</a:t>
            </a: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[2] Paul Horowitz- Winfield Hill, The Art of Electronics, 2da Edition, USA 1989. </a:t>
            </a: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[3] </a:t>
            </a:r>
            <a:r>
              <a:rPr kumimoji="0" lang="es-ES_tradnl" sz="1600">
                <a:solidFill>
                  <a:srgbClr val="0000FF"/>
                </a:solidFill>
                <a:latin typeface="Comic Sans MS" pitchFamily="66" charset="0"/>
              </a:rPr>
              <a:t>http://seti.harvard.edu/synth/system.htm</a:t>
            </a: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[4]</a:t>
            </a:r>
            <a:r>
              <a:rPr kumimoji="0" lang="es-ES_tradnl" sz="1600">
                <a:solidFill>
                  <a:srgbClr val="0000FF"/>
                </a:solidFill>
                <a:latin typeface="Comic Sans MS" pitchFamily="66" charset="0"/>
              </a:rPr>
              <a:t> </a:t>
            </a:r>
            <a:r>
              <a:rPr lang="es-ES" sz="1600">
                <a:solidFill>
                  <a:srgbClr val="0000FF"/>
                </a:solidFill>
                <a:latin typeface="Comic Sans MS" pitchFamily="66" charset="0"/>
              </a:rPr>
              <a:t>http://www.jcee.upc.es/JCEE2001/PDFs2001/pindado.pdf</a:t>
            </a:r>
            <a:endParaRPr lang="es-ES_tradnl" sz="1600">
              <a:solidFill>
                <a:srgbClr val="0000FF"/>
              </a:solidFill>
              <a:latin typeface="Comic Sans MS" pitchFamily="66" charset="0"/>
            </a:endParaRP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[5]</a:t>
            </a:r>
            <a:r>
              <a:rPr lang="es-ES_tradnl" sz="1600">
                <a:solidFill>
                  <a:srgbClr val="0000FF"/>
                </a:solidFill>
                <a:latin typeface="Comic Sans MS" pitchFamily="66" charset="0"/>
              </a:rPr>
              <a:t> http://homepage.eircom.net/~ei9gq/rx_circ.htm</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Text Box 3"/>
          <p:cNvSpPr txBox="1">
            <a:spLocks noChangeArrowheads="1"/>
          </p:cNvSpPr>
          <p:nvPr/>
        </p:nvSpPr>
        <p:spPr bwMode="auto">
          <a:xfrm>
            <a:off x="0" y="2997200"/>
            <a:ext cx="9144000" cy="996950"/>
          </a:xfrm>
          <a:prstGeom prst="rect">
            <a:avLst/>
          </a:prstGeom>
          <a:noFill/>
          <a:ln w="9525">
            <a:noFill/>
            <a:miter lim="800000"/>
            <a:headEnd/>
            <a:tailEnd/>
          </a:ln>
          <a:effectLst/>
        </p:spPr>
        <p:txBody>
          <a:bodyPr>
            <a:spAutoFit/>
          </a:bodyPr>
          <a:lstStyle/>
          <a:p>
            <a:pPr marL="265113" indent="-265113" algn="ctr">
              <a:lnSpc>
                <a:spcPct val="110000"/>
              </a:lnSpc>
              <a:spcBef>
                <a:spcPct val="65000"/>
              </a:spcBef>
              <a:buClr>
                <a:srgbClr val="800080"/>
              </a:buClr>
              <a:buSzPct val="150000"/>
              <a:buFont typeface="Wingdings" pitchFamily="2" charset="2"/>
              <a:buNone/>
            </a:pPr>
            <a:r>
              <a:rPr kumimoji="0" lang="es-ES_tradnl" sz="5400">
                <a:solidFill>
                  <a:srgbClr val="006600"/>
                </a:solidFill>
                <a:latin typeface="Comic Sans MS" pitchFamily="66" charset="0"/>
              </a:rPr>
              <a:t>¡GRACIAS!</a:t>
            </a:r>
            <a:endParaRPr lang="es-ES_tradnl" sz="5400">
              <a:solidFill>
                <a:srgbClr val="0000FF"/>
              </a:solidFill>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1948" name="Object 444"/>
          <p:cNvGraphicFramePr>
            <a:graphicFrameLocks noChangeAspect="1"/>
          </p:cNvGraphicFramePr>
          <p:nvPr>
            <p:ph/>
          </p:nvPr>
        </p:nvGraphicFramePr>
        <p:xfrm>
          <a:off x="3252788" y="2660650"/>
          <a:ext cx="2914650" cy="1136650"/>
        </p:xfrm>
        <a:graphic>
          <a:graphicData uri="http://schemas.openxmlformats.org/presentationml/2006/ole">
            <p:oleObj spid="_x0000_s661948" name="CorelDRAW" r:id="rId4" imgW="2914920" imgH="1136160" progId="">
              <p:embed/>
            </p:oleObj>
          </a:graphicData>
        </a:graphic>
      </p:graphicFrame>
      <p:sp>
        <p:nvSpPr>
          <p:cNvPr id="661509" name="Rectangle 5"/>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¿Qué son?</a:t>
            </a:r>
          </a:p>
        </p:txBody>
      </p:sp>
      <p:sp>
        <p:nvSpPr>
          <p:cNvPr id="661945" name="Rectangle 441"/>
          <p:cNvSpPr>
            <a:spLocks noChangeArrowheads="1"/>
          </p:cNvSpPr>
          <p:nvPr/>
        </p:nvSpPr>
        <p:spPr bwMode="auto">
          <a:xfrm>
            <a:off x="971550" y="1700213"/>
            <a:ext cx="7272338" cy="822325"/>
          </a:xfrm>
          <a:prstGeom prst="rect">
            <a:avLst/>
          </a:prstGeom>
          <a:noFill/>
          <a:ln w="12700" cap="sq">
            <a:noFill/>
            <a:miter lim="800000"/>
            <a:headEnd type="none" w="sm" len="sm"/>
            <a:tailEnd type="none" w="sm" len="sm"/>
          </a:ln>
          <a:effectLst/>
        </p:spPr>
        <p:txBody>
          <a:bodyPr>
            <a:spAutoFit/>
          </a:bodyPr>
          <a:lstStyle/>
          <a:p>
            <a:r>
              <a:rPr lang="es-ES_tradnl"/>
              <a:t>Una base de tiempo es un generador de señales periódicas (cuadrada, senoidal, rampa, etc.) precisas y estables.</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5"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se hacen?</a:t>
            </a:r>
          </a:p>
        </p:txBody>
      </p:sp>
      <p:sp>
        <p:nvSpPr>
          <p:cNvPr id="760836" name="Rectangle 4"/>
          <p:cNvSpPr>
            <a:spLocks noChangeArrowheads="1"/>
          </p:cNvSpPr>
          <p:nvPr/>
        </p:nvSpPr>
        <p:spPr bwMode="auto">
          <a:xfrm>
            <a:off x="971550" y="1700213"/>
            <a:ext cx="7272338" cy="822325"/>
          </a:xfrm>
          <a:prstGeom prst="rect">
            <a:avLst/>
          </a:prstGeom>
          <a:noFill/>
          <a:ln w="12700" cap="sq">
            <a:noFill/>
            <a:miter lim="800000"/>
            <a:headEnd type="none" w="sm" len="sm"/>
            <a:tailEnd type="none" w="sm" len="sm"/>
          </a:ln>
          <a:effectLst/>
        </p:spPr>
        <p:txBody>
          <a:bodyPr>
            <a:spAutoFit/>
          </a:bodyPr>
          <a:lstStyle/>
          <a:p>
            <a:r>
              <a:rPr lang="es-ES_tradnl"/>
              <a:t>Una base de tiempo consta básicamente de un oscilador, pudiendo ser:</a:t>
            </a:r>
          </a:p>
        </p:txBody>
      </p:sp>
      <p:sp>
        <p:nvSpPr>
          <p:cNvPr id="760839" name="Rectangle 7"/>
          <p:cNvSpPr>
            <a:spLocks noChangeArrowheads="1"/>
          </p:cNvSpPr>
          <p:nvPr/>
        </p:nvSpPr>
        <p:spPr bwMode="auto">
          <a:xfrm>
            <a:off x="1042988" y="2781300"/>
            <a:ext cx="7272337" cy="2835275"/>
          </a:xfrm>
          <a:prstGeom prst="rect">
            <a:avLst/>
          </a:prstGeom>
          <a:noFill/>
          <a:ln w="12700" cap="sq">
            <a:noFill/>
            <a:miter lim="800000"/>
            <a:headEnd type="none" w="sm" len="sm"/>
            <a:tailEnd type="none" w="sm" len="sm"/>
          </a:ln>
          <a:effectLst/>
        </p:spPr>
        <p:txBody>
          <a:bodyPr>
            <a:spAutoFit/>
          </a:bodyPr>
          <a:lstStyle/>
          <a:p>
            <a:pPr marL="1158875" indent="-1158875"/>
            <a:r>
              <a:rPr kumimoji="0" lang="en-US" sz="2000" b="1"/>
              <a:t>XO	</a:t>
            </a:r>
            <a:r>
              <a:rPr kumimoji="0" lang="es-MX" sz="2000"/>
              <a:t>Oscilador de cristal de cuarzo</a:t>
            </a:r>
          </a:p>
          <a:p>
            <a:pPr marL="1158875" indent="-1158875"/>
            <a:r>
              <a:rPr kumimoji="0" lang="es-MX" sz="2000" b="1"/>
              <a:t>VCXO	</a:t>
            </a:r>
            <a:r>
              <a:rPr kumimoji="0" lang="es-MX" sz="2000"/>
              <a:t>XO controlado por voltaje</a:t>
            </a:r>
          </a:p>
          <a:p>
            <a:pPr marL="1158875" indent="-1158875"/>
            <a:r>
              <a:rPr kumimoji="0" lang="es-MX" sz="2000" b="1"/>
              <a:t>OCXO	</a:t>
            </a:r>
            <a:r>
              <a:rPr kumimoji="0" lang="es-MX" sz="2000"/>
              <a:t>XO controlado por temperatura</a:t>
            </a:r>
          </a:p>
          <a:p>
            <a:pPr marL="1158875" indent="-1158875"/>
            <a:r>
              <a:rPr kumimoji="0" lang="es-MX" sz="2000" b="1"/>
              <a:t>TCXO	</a:t>
            </a:r>
            <a:r>
              <a:rPr kumimoji="0" lang="es-MX" sz="2000"/>
              <a:t>XO compensado por temperatura</a:t>
            </a:r>
          </a:p>
          <a:p>
            <a:pPr marL="1158875" indent="-1158875"/>
            <a:r>
              <a:rPr kumimoji="0" lang="es-MX" sz="2000" b="1"/>
              <a:t>TCVCXO	</a:t>
            </a:r>
            <a:r>
              <a:rPr kumimoji="0" lang="es-MX" sz="2000"/>
              <a:t>XO compensado por temperatura y controlado por voltaje</a:t>
            </a:r>
          </a:p>
          <a:p>
            <a:pPr marL="1158875" indent="-1158875"/>
            <a:r>
              <a:rPr kumimoji="0" lang="es-MX" sz="2000" b="1"/>
              <a:t>OCVCXO	</a:t>
            </a:r>
            <a:r>
              <a:rPr kumimoji="0" lang="es-MX" sz="2000"/>
              <a:t>XO controlado por temperatura y por voltaje</a:t>
            </a:r>
          </a:p>
          <a:p>
            <a:pPr marL="1158875" indent="-1158875"/>
            <a:r>
              <a:rPr kumimoji="0" lang="es-MX" sz="2000" b="1"/>
              <a:t>RbXO	</a:t>
            </a:r>
            <a:r>
              <a:rPr kumimoji="0" lang="es-MX" sz="2000"/>
              <a:t>XO estabilizado a la transición del Rubidio</a:t>
            </a:r>
          </a:p>
          <a:p>
            <a:pPr marL="1158875" indent="-1158875"/>
            <a:r>
              <a:rPr kumimoji="0" lang="es-MX" sz="2000" b="1"/>
              <a:t>CsXO	</a:t>
            </a:r>
            <a:r>
              <a:rPr kumimoji="0" lang="es-MX" sz="2000"/>
              <a:t>XO estabilizado a la transición del Cesio</a:t>
            </a:r>
          </a:p>
          <a:p>
            <a:pPr marL="1158875" indent="-1158875"/>
            <a:r>
              <a:rPr kumimoji="0" lang="es-MX" sz="2000" b="1"/>
              <a:t>HXO	</a:t>
            </a:r>
            <a:r>
              <a:rPr kumimoji="0" lang="es-MX" sz="2000"/>
              <a:t>XO estabilizado a la transición del Hidrógeno</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0" y="328453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a:solidFill>
                  <a:srgbClr val="800000"/>
                </a:solidFill>
                <a:latin typeface="Arial" charset="0"/>
              </a:rPr>
              <a:t>Mezclador de bajo ruido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Rectangle 3"/>
          <p:cNvSpPr>
            <a:spLocks noChangeArrowheads="1"/>
          </p:cNvSpPr>
          <p:nvPr/>
        </p:nvSpPr>
        <p:spPr bwMode="auto">
          <a:xfrm>
            <a:off x="827088" y="1484313"/>
            <a:ext cx="7632700" cy="1616075"/>
          </a:xfrm>
          <a:prstGeom prst="rect">
            <a:avLst/>
          </a:prstGeom>
          <a:noFill/>
          <a:ln w="12700" cap="sq">
            <a:noFill/>
            <a:miter lim="800000"/>
            <a:headEnd type="none" w="sm" len="sm"/>
            <a:tailEnd type="none" w="sm" len="sm"/>
          </a:ln>
          <a:effectLst/>
        </p:spPr>
        <p:txBody>
          <a:bodyPr>
            <a:spAutoFit/>
          </a:bodyPr>
          <a:lstStyle/>
          <a:p>
            <a:r>
              <a:rPr lang="es-ES" sz="2000"/>
              <a:t>En electrónica de radiofrecuencia, el circuito que efectúa el producto de dos señales analógicas es usado en una variedad de aplicaciones y, dependiendo del contexto es llamado modulador, mezclador, detector síncrono, detector de fase, etc.</a:t>
            </a:r>
          </a:p>
          <a:p>
            <a:endParaRPr lang="es-ES" sz="2000"/>
          </a:p>
        </p:txBody>
      </p:sp>
      <p:sp>
        <p:nvSpPr>
          <p:cNvPr id="713732" name="Rectangle 4"/>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¿Qué son?</a:t>
            </a:r>
          </a:p>
        </p:txBody>
      </p:sp>
      <p:pic>
        <p:nvPicPr>
          <p:cNvPr id="713735" name="Picture 7" descr="DSC00917"/>
          <p:cNvPicPr>
            <a:picLocks noChangeAspect="1" noChangeArrowheads="1"/>
          </p:cNvPicPr>
          <p:nvPr/>
        </p:nvPicPr>
        <p:blipFill>
          <a:blip r:embed="rId3" cstate="print"/>
          <a:srcRect l="12480" t="16026" r="16187" b="11710"/>
          <a:stretch>
            <a:fillRect/>
          </a:stretch>
        </p:blipFill>
        <p:spPr bwMode="auto">
          <a:xfrm>
            <a:off x="2700338" y="3068638"/>
            <a:ext cx="4032250" cy="3063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827088" y="1916113"/>
            <a:ext cx="7327900" cy="3695700"/>
          </a:xfrm>
          <a:prstGeom prst="rect">
            <a:avLst/>
          </a:prstGeom>
          <a:noFill/>
          <a:ln w="9525">
            <a:noFill/>
            <a:miter lim="800000"/>
            <a:headEnd/>
            <a:tailEnd/>
          </a:ln>
          <a:effectLst/>
        </p:spPr>
        <p:txBody>
          <a:bodyPr>
            <a:spAutoFit/>
          </a:bodyPr>
          <a:lstStyle/>
          <a:p>
            <a:pPr marL="461963" indent="-461963">
              <a:lnSpc>
                <a:spcPct val="110000"/>
              </a:lnSpc>
              <a:spcBef>
                <a:spcPct val="65000"/>
              </a:spcBef>
              <a:buClr>
                <a:srgbClr val="800080"/>
              </a:buClr>
              <a:buSzPct val="150000"/>
              <a:buFont typeface="Wingdings" pitchFamily="2" charset="2"/>
              <a:buNone/>
            </a:pPr>
            <a:r>
              <a:rPr kumimoji="0" lang="es-ES_tradnl" sz="1800"/>
              <a:t>Entre las técnicas más comunes para hacer mezcladores están por ejemplo: </a:t>
            </a:r>
          </a:p>
          <a:p>
            <a:pPr marL="461963" indent="-461963">
              <a:lnSpc>
                <a:spcPct val="110000"/>
              </a:lnSpc>
              <a:spcBef>
                <a:spcPct val="65000"/>
              </a:spcBef>
              <a:buClr>
                <a:srgbClr val="800080"/>
              </a:buClr>
              <a:buSzPct val="150000"/>
              <a:buFont typeface="Wingdings" pitchFamily="2" charset="2"/>
              <a:buChar char="ü"/>
            </a:pPr>
            <a:r>
              <a:rPr kumimoji="0" lang="es-ES_tradnl" sz="1800"/>
              <a:t>Transistor simple no lineal o circuitos de diodo, a menudo se emplean diodos Schottky;</a:t>
            </a:r>
          </a:p>
          <a:p>
            <a:pPr marL="461963" indent="-461963">
              <a:lnSpc>
                <a:spcPct val="110000"/>
              </a:lnSpc>
              <a:spcBef>
                <a:spcPct val="65000"/>
              </a:spcBef>
              <a:buClr>
                <a:srgbClr val="800080"/>
              </a:buClr>
              <a:buSzPct val="150000"/>
              <a:buFont typeface="Wingdings" pitchFamily="2" charset="2"/>
              <a:buChar char="ü"/>
            </a:pPr>
            <a:r>
              <a:rPr kumimoji="0" lang="es-ES_tradnl" sz="1800"/>
              <a:t>FETs con compuerta dual (con una señal aplicada a cada compuerta);</a:t>
            </a:r>
          </a:p>
          <a:p>
            <a:pPr marL="461963" indent="-461963">
              <a:lnSpc>
                <a:spcPct val="110000"/>
              </a:lnSpc>
              <a:spcBef>
                <a:spcPct val="65000"/>
              </a:spcBef>
              <a:buClr>
                <a:srgbClr val="800080"/>
              </a:buClr>
              <a:buSzPct val="150000"/>
              <a:buFont typeface="Wingdings" pitchFamily="2" charset="2"/>
              <a:buChar char="ü"/>
            </a:pPr>
            <a:r>
              <a:rPr kumimoji="0" lang="es-ES_tradnl" sz="1800"/>
              <a:t>Circuitos Integrados multiplicadores (p.ej. MC1495, MC1496, SL640, o AD630);</a:t>
            </a:r>
          </a:p>
          <a:p>
            <a:pPr marL="461963" indent="-461963">
              <a:lnSpc>
                <a:spcPct val="110000"/>
              </a:lnSpc>
              <a:spcBef>
                <a:spcPct val="65000"/>
              </a:spcBef>
              <a:buClr>
                <a:srgbClr val="800080"/>
              </a:buClr>
              <a:buSzPct val="150000"/>
              <a:buFont typeface="Wingdings" pitchFamily="2" charset="2"/>
              <a:buChar char="ü"/>
            </a:pPr>
            <a:r>
              <a:rPr kumimoji="0" lang="es-ES_tradnl" sz="1800"/>
              <a:t>Mezcladores balanceados con transformadores y arreglos de diodos (p.ej. serie M1 de Watkings-Johnson, SBL-1 de Mini-Circuits Lab.)</a:t>
            </a:r>
          </a:p>
          <a:p>
            <a:pPr marL="461963" indent="-461963">
              <a:lnSpc>
                <a:spcPct val="110000"/>
              </a:lnSpc>
              <a:spcBef>
                <a:spcPct val="65000"/>
              </a:spcBef>
              <a:buClr>
                <a:srgbClr val="800080"/>
              </a:buClr>
              <a:buSzPct val="150000"/>
              <a:buFont typeface="Wingdings" pitchFamily="2" charset="2"/>
              <a:buChar char="ü"/>
            </a:pPr>
            <a:endParaRPr kumimoji="0" lang="es-MX" sz="1800">
              <a:solidFill>
                <a:srgbClr val="006600"/>
              </a:solidFill>
              <a:latin typeface="Comic Sans MS" pitchFamily="66" charset="0"/>
            </a:endParaRPr>
          </a:p>
        </p:txBody>
      </p:sp>
      <p:sp>
        <p:nvSpPr>
          <p:cNvPr id="657414" name="Rectangle 6"/>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¿Cómo se hacen?</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702" name="Picture 6"/>
          <p:cNvPicPr>
            <a:picLocks noChangeAspect="1" noChangeArrowheads="1"/>
          </p:cNvPicPr>
          <p:nvPr/>
        </p:nvPicPr>
        <p:blipFill>
          <a:blip r:embed="rId3" cstate="print"/>
          <a:srcRect/>
          <a:stretch>
            <a:fillRect/>
          </a:stretch>
        </p:blipFill>
        <p:spPr bwMode="auto">
          <a:xfrm>
            <a:off x="1187450" y="1989138"/>
            <a:ext cx="2657475" cy="2171700"/>
          </a:xfrm>
          <a:prstGeom prst="rect">
            <a:avLst/>
          </a:prstGeom>
          <a:noFill/>
          <a:ln w="12700" cap="sq">
            <a:noFill/>
            <a:miter lim="800000"/>
            <a:headEnd type="none" w="sm" len="sm"/>
            <a:tailEnd type="none" w="sm" len="sm"/>
          </a:ln>
          <a:effectLst/>
        </p:spPr>
      </p:pic>
      <p:sp>
        <p:nvSpPr>
          <p:cNvPr id="669704" name="Text Box 8"/>
          <p:cNvSpPr txBox="1">
            <a:spLocks noChangeArrowheads="1"/>
          </p:cNvSpPr>
          <p:nvPr/>
        </p:nvSpPr>
        <p:spPr bwMode="auto">
          <a:xfrm>
            <a:off x="971550" y="4581525"/>
            <a:ext cx="3446463" cy="822325"/>
          </a:xfrm>
          <a:prstGeom prst="rect">
            <a:avLst/>
          </a:prstGeom>
          <a:noFill/>
          <a:ln w="12700" cap="sq">
            <a:noFill/>
            <a:miter lim="800000"/>
            <a:headEnd type="none" w="sm" len="sm"/>
            <a:tailEnd type="none" w="sm" len="sm"/>
          </a:ln>
          <a:effectLst/>
        </p:spPr>
        <p:txBody>
          <a:bodyPr wrap="none">
            <a:spAutoFit/>
          </a:bodyPr>
          <a:lstStyle/>
          <a:p>
            <a:pPr algn="ctr"/>
            <a:r>
              <a:rPr lang="es-ES"/>
              <a:t>MEZCLADOR A </a:t>
            </a:r>
          </a:p>
          <a:p>
            <a:pPr algn="ctr"/>
            <a:r>
              <a:rPr lang="es-ES"/>
              <a:t>TRANSISTOR BIPOLAR</a:t>
            </a:r>
          </a:p>
        </p:txBody>
      </p:sp>
      <p:pic>
        <p:nvPicPr>
          <p:cNvPr id="669705" name="Picture 9"/>
          <p:cNvPicPr>
            <a:picLocks noChangeAspect="1" noChangeArrowheads="1"/>
          </p:cNvPicPr>
          <p:nvPr/>
        </p:nvPicPr>
        <p:blipFill>
          <a:blip r:embed="rId4" cstate="print"/>
          <a:srcRect/>
          <a:stretch>
            <a:fillRect/>
          </a:stretch>
        </p:blipFill>
        <p:spPr bwMode="auto">
          <a:xfrm>
            <a:off x="5435600" y="2060575"/>
            <a:ext cx="2657475" cy="2171700"/>
          </a:xfrm>
          <a:prstGeom prst="rect">
            <a:avLst/>
          </a:prstGeom>
          <a:noFill/>
          <a:ln w="12700" cap="sq">
            <a:noFill/>
            <a:miter lim="800000"/>
            <a:headEnd type="none" w="sm" len="sm"/>
            <a:tailEnd type="none" w="sm" len="sm"/>
          </a:ln>
          <a:effectLst/>
        </p:spPr>
      </p:pic>
      <p:sp>
        <p:nvSpPr>
          <p:cNvPr id="669706" name="Text Box 10"/>
          <p:cNvSpPr txBox="1">
            <a:spLocks noChangeArrowheads="1"/>
          </p:cNvSpPr>
          <p:nvPr/>
        </p:nvSpPr>
        <p:spPr bwMode="auto">
          <a:xfrm>
            <a:off x="5724525" y="4581525"/>
            <a:ext cx="2454275" cy="822325"/>
          </a:xfrm>
          <a:prstGeom prst="rect">
            <a:avLst/>
          </a:prstGeom>
          <a:noFill/>
          <a:ln w="12700" cap="sq">
            <a:noFill/>
            <a:miter lim="800000"/>
            <a:headEnd type="none" w="sm" len="sm"/>
            <a:tailEnd type="none" w="sm" len="sm"/>
          </a:ln>
          <a:effectLst/>
        </p:spPr>
        <p:txBody>
          <a:bodyPr wrap="none">
            <a:spAutoFit/>
          </a:bodyPr>
          <a:lstStyle/>
          <a:p>
            <a:pPr algn="ctr"/>
            <a:r>
              <a:rPr lang="es-ES"/>
              <a:t>MEZCLADOR A </a:t>
            </a:r>
          </a:p>
          <a:p>
            <a:pPr algn="ctr"/>
            <a:r>
              <a:rPr lang="es-ES"/>
              <a:t>JFET</a:t>
            </a:r>
          </a:p>
        </p:txBody>
      </p:sp>
      <p:sp>
        <p:nvSpPr>
          <p:cNvPr id="669707" name="Rectangle 11"/>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Algunos tipos de mezcladores</a:t>
            </a:r>
          </a:p>
        </p:txBody>
      </p:sp>
      <p:sp>
        <p:nvSpPr>
          <p:cNvPr id="669709" name="Rectangle 13"/>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[5]</a:t>
            </a: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22490</TotalTime>
  <Words>3777</Words>
  <Application>Microsoft Office PowerPoint</Application>
  <PresentationFormat>Letter Paper (8.5x11 in)</PresentationFormat>
  <Paragraphs>336</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Concurrencia</vt:lpstr>
      <vt:lpstr>CorelDRAW</vt:lpstr>
      <vt:lpstr>Ecuación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Centro Nacional de Metrología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y Medición de Frecuencia</dc:title>
  <dc:creator>Francisco Jiménez Tapia</dc:creator>
  <cp:lastModifiedBy>Lombardi, Michael</cp:lastModifiedBy>
  <cp:revision>321</cp:revision>
  <cp:lastPrinted>1999-07-15T21:38:51Z</cp:lastPrinted>
  <dcterms:created xsi:type="dcterms:W3CDTF">1999-06-27T15:42:23Z</dcterms:created>
  <dcterms:modified xsi:type="dcterms:W3CDTF">2010-03-05T16:46:40Z</dcterms:modified>
</cp:coreProperties>
</file>