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8"/>
  </p:notesMasterIdLst>
  <p:sldIdLst>
    <p:sldId id="525" r:id="rId2"/>
    <p:sldId id="526" r:id="rId3"/>
    <p:sldId id="487" r:id="rId4"/>
    <p:sldId id="475" r:id="rId5"/>
    <p:sldId id="476" r:id="rId6"/>
    <p:sldId id="516" r:id="rId7"/>
    <p:sldId id="477" r:id="rId8"/>
    <p:sldId id="478" r:id="rId9"/>
    <p:sldId id="479" r:id="rId10"/>
    <p:sldId id="480" r:id="rId11"/>
    <p:sldId id="513" r:id="rId12"/>
    <p:sldId id="481" r:id="rId13"/>
    <p:sldId id="482" r:id="rId14"/>
    <p:sldId id="483" r:id="rId15"/>
    <p:sldId id="484" r:id="rId16"/>
    <p:sldId id="485" r:id="rId17"/>
    <p:sldId id="514" r:id="rId18"/>
    <p:sldId id="486" r:id="rId19"/>
    <p:sldId id="488" r:id="rId20"/>
    <p:sldId id="515" r:id="rId21"/>
    <p:sldId id="489" r:id="rId22"/>
    <p:sldId id="490" r:id="rId23"/>
    <p:sldId id="491" r:id="rId24"/>
    <p:sldId id="494" r:id="rId25"/>
    <p:sldId id="506" r:id="rId26"/>
    <p:sldId id="527" r:id="rId27"/>
  </p:sldIdLst>
  <p:sldSz cx="9144000" cy="6858000" type="letter"/>
  <p:notesSz cx="6858000" cy="9180513"/>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FF99"/>
    <a:srgbClr val="00CC00"/>
    <a:srgbClr val="CC6600"/>
    <a:srgbClr val="66FF99"/>
    <a:srgbClr val="66FF33"/>
    <a:srgbClr val="FFFFCC"/>
    <a:srgbClr val="FFCC9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73977" autoAdjust="0"/>
  </p:normalViewPr>
  <p:slideViewPr>
    <p:cSldViewPr>
      <p:cViewPr varScale="1">
        <p:scale>
          <a:sx n="113" d="100"/>
          <a:sy n="113" d="100"/>
        </p:scale>
        <p:origin x="-882" y="-102"/>
      </p:cViewPr>
      <p:guideLst>
        <p:guide orient="horz" pos="2160"/>
        <p:guide pos="2880"/>
      </p:guideLst>
    </p:cSldViewPr>
  </p:slideViewPr>
  <p:notesTextViewPr>
    <p:cViewPr>
      <p:scale>
        <a:sx n="110" d="100"/>
        <a:sy n="110" d="100"/>
      </p:scale>
      <p:origin x="0" y="0"/>
    </p:cViewPr>
  </p:notesTextViewPr>
  <p:sorterViewPr>
    <p:cViewPr>
      <p:scale>
        <a:sx n="66" d="100"/>
        <a:sy n="66" d="100"/>
      </p:scale>
      <p:origin x="0" y="0"/>
    </p:cViewPr>
  </p:sorterViewPr>
  <p:notesViewPr>
    <p:cSldViewPr>
      <p:cViewPr varScale="1">
        <p:scale>
          <a:sx n="70" d="100"/>
          <a:sy n="70" d="100"/>
        </p:scale>
        <p:origin x="-2682" y="-102"/>
      </p:cViewPr>
      <p:guideLst>
        <p:guide orient="horz" pos="2891"/>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16.wmf"/><Relationship Id="rId10" Type="http://schemas.openxmlformats.org/officeDocument/2006/relationships/image" Target="../media/image28.wmf"/><Relationship Id="rId4" Type="http://schemas.openxmlformats.org/officeDocument/2006/relationships/image" Target="../media/image15.wmf"/><Relationship Id="rId9"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24.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25.wmf"/><Relationship Id="rId2" Type="http://schemas.openxmlformats.org/officeDocument/2006/relationships/image" Target="../media/image13.wmf"/><Relationship Id="rId1" Type="http://schemas.openxmlformats.org/officeDocument/2006/relationships/image" Target="../media/image33.wmf"/><Relationship Id="rId6" Type="http://schemas.openxmlformats.org/officeDocument/2006/relationships/image" Target="../media/image24.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14.wmf"/><Relationship Id="rId7" Type="http://schemas.openxmlformats.org/officeDocument/2006/relationships/image" Target="../media/image37.wmf"/><Relationship Id="rId2" Type="http://schemas.openxmlformats.org/officeDocument/2006/relationships/image" Target="../media/image13.wmf"/><Relationship Id="rId1" Type="http://schemas.openxmlformats.org/officeDocument/2006/relationships/image" Target="../media/image33.wmf"/><Relationship Id="rId6" Type="http://schemas.openxmlformats.org/officeDocument/2006/relationships/image" Target="../media/image36.wmf"/><Relationship Id="rId5" Type="http://schemas.openxmlformats.org/officeDocument/2006/relationships/image" Target="../media/image16.wmf"/><Relationship Id="rId4"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14.wmf"/><Relationship Id="rId7" Type="http://schemas.openxmlformats.org/officeDocument/2006/relationships/image" Target="../media/image40.wmf"/><Relationship Id="rId2" Type="http://schemas.openxmlformats.org/officeDocument/2006/relationships/image" Target="../media/image13.wmf"/><Relationship Id="rId1" Type="http://schemas.openxmlformats.org/officeDocument/2006/relationships/image" Target="../media/image33.wmf"/><Relationship Id="rId6" Type="http://schemas.openxmlformats.org/officeDocument/2006/relationships/image" Target="../media/image39.wmf"/><Relationship Id="rId5" Type="http://schemas.openxmlformats.org/officeDocument/2006/relationships/image" Target="../media/image16.wmf"/><Relationship Id="rId4"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3.wmf"/><Relationship Id="rId2" Type="http://schemas.openxmlformats.org/officeDocument/2006/relationships/image" Target="../media/image13.wmf"/><Relationship Id="rId1" Type="http://schemas.openxmlformats.org/officeDocument/2006/relationships/image" Target="../media/image33.wmf"/><Relationship Id="rId6" Type="http://schemas.openxmlformats.org/officeDocument/2006/relationships/image" Target="../media/image42.wmf"/><Relationship Id="rId5" Type="http://schemas.openxmlformats.org/officeDocument/2006/relationships/image" Target="../media/image16.wmf"/><Relationship Id="rId4"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601663" y="242888"/>
            <a:ext cx="2971800" cy="458787"/>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lvl1pPr>
              <a:defRPr kumimoji="0" sz="1000">
                <a:latin typeface="Comic Sans MS" pitchFamily="66" charset="0"/>
              </a:defRPr>
            </a:lvl1pPr>
          </a:lstStyle>
          <a:p>
            <a:r>
              <a:rPr lang="es-ES_tradnl"/>
              <a:t>Centro Nacional de Metrología, CENAM</a:t>
            </a:r>
          </a:p>
        </p:txBody>
      </p:sp>
      <p:sp>
        <p:nvSpPr>
          <p:cNvPr id="21507" name="Rectangle 3"/>
          <p:cNvSpPr>
            <a:spLocks noGrp="1" noChangeArrowheads="1"/>
          </p:cNvSpPr>
          <p:nvPr>
            <p:ph type="dt" idx="1"/>
          </p:nvPr>
        </p:nvSpPr>
        <p:spPr bwMode="auto">
          <a:xfrm>
            <a:off x="2924175" y="242888"/>
            <a:ext cx="3441700" cy="458787"/>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lvl1pPr algn="r">
              <a:defRPr kumimoji="0" sz="1000">
                <a:latin typeface="Comic Sans MS" pitchFamily="66" charset="0"/>
              </a:defRPr>
            </a:lvl1pPr>
          </a:lstStyle>
          <a:p>
            <a:r>
              <a:rPr lang="es-ES_tradnl"/>
              <a:t>División de Tiempo y Frecuencia</a:t>
            </a:r>
          </a:p>
        </p:txBody>
      </p:sp>
      <p:sp>
        <p:nvSpPr>
          <p:cNvPr id="21508" name="Rectangle 4"/>
          <p:cNvSpPr>
            <a:spLocks noGrp="1" noRot="1" noChangeAspect="1" noChangeArrowheads="1" noTextEdit="1"/>
          </p:cNvSpPr>
          <p:nvPr>
            <p:ph type="sldImg" idx="2"/>
          </p:nvPr>
        </p:nvSpPr>
        <p:spPr bwMode="auto">
          <a:xfrm>
            <a:off x="1135063" y="688975"/>
            <a:ext cx="4591050" cy="3443288"/>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14400" y="4360863"/>
            <a:ext cx="5029200" cy="4130675"/>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8" name="3 Marcador de fecha"/>
          <p:cNvSpPr txBox="1">
            <a:spLocks/>
          </p:cNvSpPr>
          <p:nvPr/>
        </p:nvSpPr>
        <p:spPr>
          <a:xfrm>
            <a:off x="857232" y="8519346"/>
            <a:ext cx="5643602" cy="285752"/>
          </a:xfrm>
          <a:prstGeom prst="rect">
            <a:avLst/>
          </a:prstGeom>
          <a:no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s-MX"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rPr>
              <a:t>Curso de metrología de tiempo y frecuencia / INDECOPI /  LIMA / PERU / MAR-2010</a:t>
            </a:r>
            <a:endParaRPr kumimoji="1" lang="es-ES" sz="1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endParaRPr>
          </a:p>
        </p:txBody>
      </p:sp>
      <p:sp>
        <p:nvSpPr>
          <p:cNvPr id="9" name="Rectangle 7"/>
          <p:cNvSpPr>
            <a:spLocks noGrp="1" noChangeArrowheads="1"/>
          </p:cNvSpPr>
          <p:nvPr>
            <p:ph type="sldNum" sz="quarter" idx="5"/>
          </p:nvPr>
        </p:nvSpPr>
        <p:spPr bwMode="auto">
          <a:xfrm>
            <a:off x="2935288" y="8572500"/>
            <a:ext cx="2971800" cy="458788"/>
          </a:xfrm>
          <a:prstGeom prst="rect">
            <a:avLst/>
          </a:prstGeom>
          <a:noFill/>
          <a:ln w="12700" cap="sq">
            <a:noFill/>
            <a:miter lim="800000"/>
            <a:headEnd type="none" w="sm" len="sm"/>
            <a:tailEnd type="none" w="sm" len="sm"/>
          </a:ln>
          <a:effectLst/>
        </p:spPr>
        <p:txBody>
          <a:bodyPr vert="horz" wrap="square" lIns="91433" tIns="45717" rIns="91433" bIns="45717" numCol="1" anchor="b" anchorCtr="0" compatLnSpc="1">
            <a:prstTxWarp prst="textNoShape">
              <a:avLst/>
            </a:prstTxWarp>
          </a:bodyPr>
          <a:lstStyle>
            <a:lvl1pPr algn="r">
              <a:defRPr kumimoji="0" sz="1000" b="1">
                <a:latin typeface="Comic Sans MS" pitchFamily="66" charset="0"/>
              </a:defRPr>
            </a:lvl1pPr>
          </a:lstStyle>
          <a:p>
            <a:fld id="{511CC26A-09E9-4A85-83A4-73716E763C69}" type="slidenum">
              <a:rPr lang="es-ES_tradnl"/>
              <a:pPr/>
              <a:t>‹#›</a:t>
            </a:fld>
            <a:endParaRPr lang="es-ES_tradnl" sz="1200"/>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kumimoji="1" sz="1200" kern="1200">
        <a:solidFill>
          <a:schemeClr val="tx1"/>
        </a:solidFill>
        <a:latin typeface="Comic Sans MS" pitchFamily="66" charset="0"/>
        <a:ea typeface="+mn-ea"/>
        <a:cs typeface="+mn-cs"/>
      </a:defRPr>
    </a:lvl1pPr>
    <a:lvl2pPr marL="457200" algn="l" rtl="0" fontAlgn="base">
      <a:spcBef>
        <a:spcPct val="30000"/>
      </a:spcBef>
      <a:spcAft>
        <a:spcPct val="0"/>
      </a:spcAft>
      <a:defRPr kumimoji="1" sz="1200" kern="1200">
        <a:solidFill>
          <a:schemeClr val="tx1"/>
        </a:solidFill>
        <a:latin typeface="Comic Sans MS" pitchFamily="66" charset="0"/>
        <a:ea typeface="+mn-ea"/>
        <a:cs typeface="+mn-cs"/>
      </a:defRPr>
    </a:lvl2pPr>
    <a:lvl3pPr marL="914400" algn="l" rtl="0" fontAlgn="base">
      <a:spcBef>
        <a:spcPct val="30000"/>
      </a:spcBef>
      <a:spcAft>
        <a:spcPct val="0"/>
      </a:spcAft>
      <a:defRPr kumimoji="1" sz="1200" kern="1200">
        <a:solidFill>
          <a:schemeClr val="tx1"/>
        </a:solidFill>
        <a:latin typeface="Comic Sans MS" pitchFamily="66" charset="0"/>
        <a:ea typeface="+mn-ea"/>
        <a:cs typeface="+mn-cs"/>
      </a:defRPr>
    </a:lvl3pPr>
    <a:lvl4pPr marL="1371600" algn="l" rtl="0" fontAlgn="base">
      <a:spcBef>
        <a:spcPct val="30000"/>
      </a:spcBef>
      <a:spcAft>
        <a:spcPct val="0"/>
      </a:spcAft>
      <a:defRPr kumimoji="1" sz="1200" kern="1200">
        <a:solidFill>
          <a:schemeClr val="tx1"/>
        </a:solidFill>
        <a:latin typeface="Comic Sans MS" pitchFamily="66" charset="0"/>
        <a:ea typeface="+mn-ea"/>
        <a:cs typeface="+mn-cs"/>
      </a:defRPr>
    </a:lvl4pPr>
    <a:lvl5pPr marL="1828800" algn="l" rtl="0" fontAlgn="base">
      <a:spcBef>
        <a:spcPct val="30000"/>
      </a:spcBef>
      <a:spcAft>
        <a:spcPct val="0"/>
      </a:spcAft>
      <a:defRPr kumimoji="1"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vmlDrawing" Target="../drawings/vmlDrawing10.vml"/><Relationship Id="rId4" Type="http://schemas.openxmlformats.org/officeDocument/2006/relationships/oleObject" Target="../embeddings/oleObject115.bin"/></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vmlDrawing" Target="../drawings/vmlDrawing12.vml"/><Relationship Id="rId6" Type="http://schemas.openxmlformats.org/officeDocument/2006/relationships/oleObject" Target="../embeddings/oleObject124.bin"/><Relationship Id="rId5" Type="http://schemas.openxmlformats.org/officeDocument/2006/relationships/oleObject" Target="../embeddings/oleObject123.bin"/><Relationship Id="rId4" Type="http://schemas.openxmlformats.org/officeDocument/2006/relationships/oleObject" Target="../embeddings/oleObject122.bin"/></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2.vml"/><Relationship Id="rId4" Type="http://schemas.openxmlformats.org/officeDocument/2006/relationships/oleObject" Target="../embeddings/oleObject12.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78946" name="Rectangle 2"/>
          <p:cNvSpPr>
            <a:spLocks noGrp="1" noRot="1" noChangeAspect="1" noChangeArrowheads="1" noTextEdit="1"/>
          </p:cNvSpPr>
          <p:nvPr>
            <p:ph type="sldImg"/>
          </p:nvPr>
        </p:nvSpPr>
        <p:spPr>
          <a:xfrm>
            <a:off x="1135063" y="688975"/>
            <a:ext cx="4587875" cy="3441700"/>
          </a:xfrm>
          <a:ln/>
        </p:spPr>
      </p:sp>
      <p:sp>
        <p:nvSpPr>
          <p:cNvPr id="978947"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r>
              <a:rPr lang="es-ES_tradnl" sz="1000"/>
              <a:t>Análisis:</a:t>
            </a:r>
          </a:p>
          <a:p>
            <a:r>
              <a:rPr lang="es-ES_tradnl" sz="1000"/>
              <a:t>Considérense dos señales, f1 y f2, cuya frecuencia nominal sea 5 MHz, la primera, f1, proveniente de una referencia primaria y la segunda, f2, proveniente de un oscilador de cuarzo. Además, considérese que al principio las dos señales se encuentran en fase.</a:t>
            </a:r>
          </a:p>
          <a:p>
            <a:r>
              <a:rPr lang="es-ES_tradnl" sz="1000"/>
              <a:t>Al primer cruce por cero (en este caso de negativo a positivo de f2) se activa la puerta principal del Contador de Intervalos de Tiempo comenzando a contar el número de pulsos de la base de tiempo y terminando de contar cuando la otra señal (f1) cruza por cero (de negativo a positivo), según el número de pulsos de la base de tiempo contados, el contador determina que la diferencia de fase es de 35 ns, como se muestra.</a:t>
            </a:r>
          </a:p>
          <a:p>
            <a:endParaRPr lang="es-ES_tradnl" sz="1000"/>
          </a:p>
          <a:p>
            <a:r>
              <a:rPr lang="es-ES_tradnl" sz="1000"/>
              <a:t>Haciendo la misma operación, al siguiente cruce por cero de ambas señales, el contador determina que la deferencia de tiempo es de 70 ns. Así, repitiendo el proceso llegamos a tener una diferencia de tiempo de 200 ns, misma que es igual al período de la señal (5 MHz</a:t>
            </a:r>
            <a:r>
              <a:rPr lang="es-ES" sz="1000"/>
              <a:t>).</a:t>
            </a:r>
          </a:p>
          <a:p>
            <a:r>
              <a:rPr lang="es-ES_tradnl" sz="1000"/>
              <a:t>Repitiendo el proceso, la siguiente diferencia registrada por nuestro sistema tendrá un valor próximo a 35 ns.</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52322" name="Rectangle 2"/>
          <p:cNvSpPr>
            <a:spLocks noGrp="1" noRot="1" noChangeAspect="1" noChangeArrowheads="1" noTextEdit="1"/>
          </p:cNvSpPr>
          <p:nvPr>
            <p:ph type="sldImg"/>
          </p:nvPr>
        </p:nvSpPr>
        <p:spPr>
          <a:xfrm>
            <a:off x="1135063" y="688975"/>
            <a:ext cx="4587875" cy="3441700"/>
          </a:xfrm>
          <a:ln/>
        </p:spPr>
      </p:sp>
      <p:sp>
        <p:nvSpPr>
          <p:cNvPr id="952323"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r>
              <a:rPr lang="es-ES_tradnl" sz="1000"/>
              <a:t>CASO IDEAL EN EL QUE LA FRECUENCIA BAJO COMPARACIÓN ES PERFECTA</a:t>
            </a:r>
          </a:p>
          <a:p>
            <a:r>
              <a:rPr lang="es-ES_tradnl" sz="1000"/>
              <a:t>Considérense dos señales, f1 y f2, cuya frecuencia nominal sea 5 MHz, ambas “perfectas”, es decir, sin fluctuaciones ni inestabilidades. Además, considérese también que ambas están en fase, una respecto a la otra.</a:t>
            </a:r>
          </a:p>
          <a:p>
            <a:endParaRPr lang="es-ES_tradnl" sz="1000"/>
          </a:p>
          <a:p>
            <a:r>
              <a:rPr lang="es-ES_tradnl" sz="1000"/>
              <a:t>¿Cómo debería de ser el gráfico que represente la diferencia de fase entre éstas?</a:t>
            </a:r>
          </a:p>
          <a:p>
            <a:r>
              <a:rPr lang="es-ES_tradnl" sz="1000"/>
              <a:t>Para empezar, como las señales están en fase, el gráfico que describa su diferencia debe comenzar en cero.</a:t>
            </a:r>
          </a:p>
          <a:p>
            <a:r>
              <a:rPr lang="es-ES_tradnl" sz="1000"/>
              <a:t>Después, como las señales están en fase y tienen el mismo valor de frecuencia, la diferencia es constante y el gráfico debe continuar como una línea recta y horizontal.</a:t>
            </a:r>
          </a:p>
          <a:p>
            <a:r>
              <a:rPr lang="es-ES_tradnl" sz="1000"/>
              <a:t>Así como se muestra en el gráfico.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s-ES_tradnl" sz="1000"/>
              <a:t>CASO IDEAL EN EL QUE LA FRECUENCIA BAJO COMPARACIÓN ES PERFECTA PERO CON UN ERROR DE SINCRONIZACIÓN</a:t>
            </a:r>
          </a:p>
          <a:p>
            <a:r>
              <a:rPr lang="es-ES_tradnl" sz="1000"/>
              <a:t>Considérense dos señales, f1 y f2, cuya frecuencia nominal sea 5 MHz, ambas “perfectas”, es decir, sin fluctuaciones ni inestabilidades. Además, considérese también que existe un defasamiento de 90º ó t/4 entre ellas, como se muestra en la diapositiva.</a:t>
            </a:r>
          </a:p>
          <a:p>
            <a:r>
              <a:rPr lang="es-ES_tradnl" sz="1000"/>
              <a:t>¿Cómo debería de ser el gráfico que represente la diferencia de fase entre éstas?</a:t>
            </a:r>
          </a:p>
          <a:p>
            <a:r>
              <a:rPr lang="es-ES_tradnl" sz="1000"/>
              <a:t>Para empezar, como las señales están defasadas T/4, el gráfico que describa su diferencia debe comenzar en T/4.</a:t>
            </a:r>
          </a:p>
          <a:p>
            <a:r>
              <a:rPr lang="es-ES_tradnl" sz="1000"/>
              <a:t>Después, como las señales tienen el mismo valor de frecuencia, la diferencia es constante y el gráfico debe continuar como una línea recta y horizontal.</a:t>
            </a:r>
          </a:p>
          <a:p>
            <a:r>
              <a:rPr lang="es-ES_tradnl" sz="1000"/>
              <a:t>Así como se muestra en el gráfico.</a:t>
            </a:r>
            <a:r>
              <a:rPr lang="es-ES_tradnl" sz="1000">
                <a:solidFill>
                  <a:schemeClr val="bg2"/>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r>
              <a:rPr lang="es-ES_tradnl" sz="1000"/>
              <a:t>CASO IDEAL EN EL QUE LA FRECUENCIA BAJO COMPARACIÓN ES PERFECTA PERO CON UN ERROR DE SINTONIZACIÓN Y SINTONIZACIÓN</a:t>
            </a:r>
          </a:p>
          <a:p>
            <a:r>
              <a:rPr lang="es-ES_tradnl" sz="1000"/>
              <a:t>Considérense dos señales, f1 y f2, cuya frecuencia nominal sea 5 MHz, ambas “perfectas”, es decir, sin fluctuaciones ni inestabilidades. Además, considérese también que existe un defasamiento de 90º ó t/4 entre ellas y que la señal bajo comparación tiene un corrimiento positivo constante.</a:t>
            </a:r>
          </a:p>
          <a:p>
            <a:r>
              <a:rPr lang="es-ES_tradnl" sz="1000"/>
              <a:t>¿Cómo debería de ser el gráfico que represente la diferencia de fase entre éstas?</a:t>
            </a:r>
          </a:p>
          <a:p>
            <a:r>
              <a:rPr lang="es-ES_tradnl" sz="1000"/>
              <a:t>Para empezar, como las señales están defasadas T/4, el gráfico que describa su diferencia debe comenzar en T/4.</a:t>
            </a:r>
          </a:p>
          <a:p>
            <a:r>
              <a:rPr lang="es-ES_tradnl" sz="1000"/>
              <a:t>Después, como la señal bajo comparación tiene un corrimiento constate (es ligeramente mayor) la diferencia debe de ir aumentando linealmente en el tiempo y el gráfico debe continuar como una línea recta con cierta pendiente positiva. A esta pendiente m se le conoce como desviación fraccional de frecuencia y da cuenta del valor de la diferencia que existe entre las frecuencias.</a:t>
            </a:r>
          </a:p>
          <a:p>
            <a:r>
              <a:rPr lang="es-ES_tradnl" sz="1000"/>
              <a:t>Así como se muestra en el gráfico.</a:t>
            </a:r>
            <a:r>
              <a:rPr lang="es-ES_tradnl" sz="1000">
                <a:solidFill>
                  <a:schemeClr val="bg2"/>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r>
              <a:rPr lang="es-ES_tradnl" sz="1000"/>
              <a:t>CASO EN EL QUE LA FRECUENCIA BAJO COMPARACIÓN TIENE UN CORRIMIENTO LINEAL EN EL TIEMPO</a:t>
            </a:r>
          </a:p>
          <a:p>
            <a:r>
              <a:rPr lang="es-ES_tradnl" sz="1000"/>
              <a:t>Considérense dos señales, f1 y f2, cuya frecuencia nominal sea 5 MHz. Además, considérese también que existe un defasamiento de 90º ó t/4 entre ellas y que la señal bajo comparación tiene un corrimiento lineal en el tiempo, como se muestra en el gráfico.</a:t>
            </a:r>
          </a:p>
          <a:p>
            <a:r>
              <a:rPr lang="es-ES_tradnl" sz="1000"/>
              <a:t>¿Cómo debería de ser el gráfico que represente la diferencia de fase entre éstas?</a:t>
            </a:r>
          </a:p>
          <a:p>
            <a:r>
              <a:rPr lang="es-ES_tradnl" sz="1000"/>
              <a:t>Para empezar, como las señales están defasadas T/4, el gráfico que describa su diferencia debe comenzar en T/4.</a:t>
            </a:r>
          </a:p>
          <a:p>
            <a:r>
              <a:rPr lang="es-ES_tradnl" sz="1000"/>
              <a:t>Después, como la señal bajo comparación tiene un corrimiento que aumenta con el tiempo (el corrimiento aumenta con forme transcurre el tiempo) la diferencia debe de ir aumentando conforme transcurre el tiempo y el gráfico debe continuar como una línea curva. </a:t>
            </a:r>
          </a:p>
          <a:p>
            <a:r>
              <a:rPr lang="es-ES_tradnl" sz="1000"/>
              <a:t>Así como se muestra en el gráfico.</a:t>
            </a:r>
            <a:r>
              <a:rPr lang="es-ES_tradnl" sz="1000">
                <a:solidFill>
                  <a:schemeClr val="bg2"/>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r>
              <a:rPr lang="es-ES_tradnl" sz="1000"/>
              <a:t>CASO EN EL QUE LA FRECUENCIA BAJO COMPARACIÓN TIENE RUIDO ALEATORIO</a:t>
            </a:r>
          </a:p>
          <a:p>
            <a:r>
              <a:rPr lang="es-ES_tradnl" sz="1000"/>
              <a:t>Considérense dos señales, f1 y f2, cuya frecuencia nominal sea 5 MHz. Además, considérese también que existe un defasamiento de 90º ó t/4 entre ellas y que la señal bajo comparación tiene ruido aleatorio, como se muestra en el gráfico.</a:t>
            </a:r>
          </a:p>
          <a:p>
            <a:r>
              <a:rPr lang="es-ES_tradnl" sz="1000"/>
              <a:t>¿Cómo debería de ser el gráfico que represente la diferencia de fase entre éstas?</a:t>
            </a:r>
          </a:p>
          <a:p>
            <a:r>
              <a:rPr lang="es-ES_tradnl" sz="1000"/>
              <a:t>Para empezar, como las señales están defasadas T/4, el gráfico que describa su diferencia debe comenzar en T/4.</a:t>
            </a:r>
          </a:p>
          <a:p>
            <a:r>
              <a:rPr lang="es-ES_tradnl" sz="1000"/>
              <a:t>Después, considerando las primeras dos terceras partes de las señales, la señal bajo comparación parece comportarse como si tuviera un corrimiento que aumenta con el tiempo (el corrimiento aumenta con forme transcurre el tiempo) la diferencia, hasta este punto, debe de ir aumentando conforme transcurre el tiempo. En la última tercera parte de la señal, la frecuencia de la señal bajo comparación empieza a disminuir hasta igualar a la frecuencia de referencia, la diferencia observada debe tender a una línea horizontal tanto, como sea igualada la frecuencia con la referencia. </a:t>
            </a:r>
          </a:p>
          <a:p>
            <a:r>
              <a:rPr lang="es-ES_tradnl" sz="1000"/>
              <a:t>Así como se muestra en el gráfico.</a:t>
            </a:r>
            <a:r>
              <a:rPr lang="es-ES_tradnl" sz="1000">
                <a:solidFill>
                  <a:schemeClr val="bg2"/>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54370" name="Rectangle 2"/>
          <p:cNvSpPr>
            <a:spLocks noGrp="1" noRot="1" noChangeAspect="1" noChangeArrowheads="1" noTextEdit="1"/>
          </p:cNvSpPr>
          <p:nvPr>
            <p:ph type="sldImg"/>
          </p:nvPr>
        </p:nvSpPr>
        <p:spPr>
          <a:xfrm>
            <a:off x="1135063" y="688975"/>
            <a:ext cx="4587875" cy="3441700"/>
          </a:xfrm>
          <a:ln/>
        </p:spPr>
      </p:sp>
      <p:sp>
        <p:nvSpPr>
          <p:cNvPr id="954371"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891906" name="Rectangle 2"/>
          <p:cNvSpPr>
            <a:spLocks noGrp="1" noRot="1" noChangeAspect="1" noChangeArrowheads="1" noTextEdit="1"/>
          </p:cNvSpPr>
          <p:nvPr>
            <p:ph type="sldImg"/>
          </p:nvPr>
        </p:nvSpPr>
        <p:spPr>
          <a:ln/>
        </p:spPr>
      </p:sp>
      <p:sp>
        <p:nvSpPr>
          <p:cNvPr id="891907" name="Rectangle 3"/>
          <p:cNvSpPr>
            <a:spLocks noGrp="1" noChangeArrowheads="1"/>
          </p:cNvSpPr>
          <p:nvPr>
            <p:ph type="body" idx="1"/>
          </p:nvPr>
        </p:nvSpPr>
        <p:spPr/>
        <p:txBody>
          <a:bodyPr/>
          <a:lstStyle/>
          <a:p>
            <a:r>
              <a:rPr lang="es-ES_tradnl" sz="1000"/>
              <a:t>La técnica de medición “Heterodina” o “batido de frecuencias” es una de las técnica mas comunes, capaz de resolver fluctuaciones de frecuencia muy pequeñas.</a:t>
            </a:r>
          </a:p>
          <a:p>
            <a:r>
              <a:rPr lang="es-ES_tradnl" sz="1000"/>
              <a:t>En este método la señal del oscilador bajo prueba se mezcla con una señal de referencia de casi el mismo valor, obteniendo a la salida del mezclador la suma y diferencia de las frecuencias:</a:t>
            </a:r>
          </a:p>
          <a:p>
            <a:endParaRPr lang="es-ES_tradnl" sz="1000"/>
          </a:p>
          <a:p>
            <a:endParaRPr lang="es-ES_tradnl" sz="1000"/>
          </a:p>
          <a:p>
            <a:endParaRPr lang="es-ES_tradnl" sz="1000"/>
          </a:p>
          <a:p>
            <a:r>
              <a:rPr lang="es-ES_tradnl" sz="1000"/>
              <a:t>Empleando un filtro pasa bajas, se atenúan la frecuencias altas, es decir, la suma de las frecuencias, dejando, así, pasar las frecuencias bajas, es decir, la diferencia de las frecuencias.</a:t>
            </a:r>
          </a:p>
          <a:p>
            <a:r>
              <a:rPr lang="es-ES_tradnl" sz="1000"/>
              <a:t>Esta técnica es comúnmente usada para aumentar la resolución de las mediciones.</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891908" name="Object 4"/>
          <p:cNvGraphicFramePr>
            <a:graphicFrameLocks noChangeAspect="1"/>
          </p:cNvGraphicFramePr>
          <p:nvPr/>
        </p:nvGraphicFramePr>
        <p:xfrm>
          <a:off x="1916113" y="5526088"/>
          <a:ext cx="2857500" cy="215900"/>
        </p:xfrm>
        <a:graphic>
          <a:graphicData uri="http://schemas.openxmlformats.org/presentationml/2006/ole">
            <p:oleObj spid="_x0000_s891908" name="Ecuación" r:id="rId4" imgW="2857320" imgH="215640" progId="Equation.3">
              <p:embed/>
            </p:oleObj>
          </a:graphicData>
        </a:graphic>
      </p:graphicFrame>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96002" name="Rectangle 2"/>
          <p:cNvSpPr>
            <a:spLocks noGrp="1" noRot="1" noChangeAspect="1" noChangeArrowheads="1" noTextEdit="1"/>
          </p:cNvSpPr>
          <p:nvPr>
            <p:ph type="sldImg"/>
          </p:nvPr>
        </p:nvSpPr>
        <p:spPr>
          <a:ln/>
        </p:spPr>
      </p:sp>
      <p:sp>
        <p:nvSpPr>
          <p:cNvPr id="896003"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80994" name="Rectangle 2"/>
          <p:cNvSpPr>
            <a:spLocks noGrp="1" noRot="1" noChangeAspect="1" noChangeArrowheads="1" noTextEdit="1"/>
          </p:cNvSpPr>
          <p:nvPr>
            <p:ph type="sldImg"/>
          </p:nvPr>
        </p:nvSpPr>
        <p:spPr>
          <a:xfrm>
            <a:off x="1135063" y="688975"/>
            <a:ext cx="4587875" cy="3441700"/>
          </a:xfrm>
          <a:ln/>
        </p:spPr>
      </p:sp>
      <p:sp>
        <p:nvSpPr>
          <p:cNvPr id="980995" name="Rectangle 3"/>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56418" name="Rectangle 2"/>
          <p:cNvSpPr>
            <a:spLocks noGrp="1" noRot="1" noChangeAspect="1" noChangeArrowheads="1" noTextEdit="1"/>
          </p:cNvSpPr>
          <p:nvPr>
            <p:ph type="sldImg"/>
          </p:nvPr>
        </p:nvSpPr>
        <p:spPr>
          <a:xfrm>
            <a:off x="1135063" y="688975"/>
            <a:ext cx="4587875" cy="3441700"/>
          </a:xfrm>
          <a:ln/>
        </p:spPr>
      </p:sp>
      <p:sp>
        <p:nvSpPr>
          <p:cNvPr id="956419"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98050" name="Rectangle 2"/>
          <p:cNvSpPr>
            <a:spLocks noGrp="1" noRot="1" noChangeAspect="1" noChangeArrowheads="1" noTextEdit="1"/>
          </p:cNvSpPr>
          <p:nvPr>
            <p:ph type="sldImg"/>
          </p:nvPr>
        </p:nvSpPr>
        <p:spPr>
          <a:ln/>
        </p:spPr>
      </p:sp>
      <p:sp>
        <p:nvSpPr>
          <p:cNvPr id="898051" name="Rectangle 3"/>
          <p:cNvSpPr>
            <a:spLocks noGrp="1" noChangeArrowheads="1"/>
          </p:cNvSpPr>
          <p:nvPr>
            <p:ph type="body" idx="1"/>
          </p:nvPr>
        </p:nvSpPr>
        <p:spPr/>
        <p:txBody>
          <a:bodyPr/>
          <a:lstStyle/>
          <a:p>
            <a:r>
              <a:rPr lang="es-ES_tradnl" sz="1000"/>
              <a:t>El método de medición de diferencia de tiempo con doble mezclador es lo mejor que hay cuando se trata de comparar dos señales cuyas frecuencias son casi iguales.</a:t>
            </a:r>
          </a:p>
          <a:p>
            <a:r>
              <a:rPr lang="es-ES_tradnl" sz="1000"/>
              <a:t>El método consiste emplear doblemente el método de diferencia de frecuencias con mezclador, colocando un oscilador de apoyo, llamado oscilador común, éste tiene un valor de frecuencia con un corrimiento conocido. </a:t>
            </a:r>
          </a:p>
          <a:p>
            <a:r>
              <a:rPr lang="es-ES_tradnl" sz="1000"/>
              <a:t>Como se observa en la diapositiva, el corrimiento del oscilador común de 500 Hz, por lo tanto el valor de frecuencia a la salida de cada filtro pasa bajas deberá ser de aproximadamente 500 Hz. Posteriormente se comparan en fase estas señales obteniéndose su diferencia de fase.</a:t>
            </a:r>
          </a:p>
          <a:p>
            <a:r>
              <a:rPr lang="es-ES_tradnl" sz="1000"/>
              <a:t>Al reducir las expresiones matemáticas se puede concluir que la señal del oscilador común se elimina quedando solamente la diferencia de fase entre la señal del oscilador de referencia y el oscilador bajo prueba.</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pPr>
              <a:lnSpc>
                <a:spcPct val="90000"/>
              </a:lnSpc>
            </a:pPr>
            <a:r>
              <a:rPr lang="es-ES_tradnl" sz="1000"/>
              <a:t>La gráfica de la diapositiva muestra el comportamiento de las mediciones, muy similar que el método de medición directa de diferencia de fase. Aun que es necesario mencionar que a medida que las frecuencias comparadas (del oscilador de referencia y del oscilador bajo prueba) sean muy iguales, la pendiente de las mediciones se reducirá, haciéndose mas horizontal, de tal forma que el tiempo transcurrido para que se acumule un periodo de la señal pueda ser grande, talvez del orden de horas e incluso días.</a:t>
            </a:r>
          </a:p>
          <a:p>
            <a:pPr>
              <a:lnSpc>
                <a:spcPct val="90000"/>
              </a:lnSpc>
            </a:pPr>
            <a:r>
              <a:rPr lang="es-ES_tradnl" sz="1000"/>
              <a:t>El siguiente paso para poder determinar la estabilidad del oscilador bajo prueba es obtener la fase acumulada para posteriormente aplicar la varianza de Allan.</a:t>
            </a:r>
          </a:p>
          <a:p>
            <a:pPr>
              <a:lnSpc>
                <a:spcPct val="90000"/>
              </a:lnSpc>
            </a:pP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8" name="Rectangle 3"/>
          <p:cNvSpPr>
            <a:spLocks noGrp="1" noChangeArrowheads="1"/>
          </p:cNvSpPr>
          <p:nvPr>
            <p:ph type="dt" idx="1"/>
          </p:nvPr>
        </p:nvSpPr>
        <p:spPr>
          <a:ln/>
        </p:spPr>
        <p:txBody>
          <a:bodyPr/>
          <a:lstStyle/>
          <a:p>
            <a:r>
              <a:rPr lang="es-ES_tradnl"/>
              <a:t>División de Tiempo y Frecuencia</a:t>
            </a:r>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pPr>
              <a:lnSpc>
                <a:spcPct val="90000"/>
              </a:lnSpc>
            </a:pPr>
            <a:r>
              <a:rPr lang="es-ES_tradnl" sz="1000"/>
              <a:t>El gráfico de la diapositiva, muestra un gráfico típico de fase acumulada, corresponde a la comparación entre dos señales de 5 MHz, cuyo periodo es de 200 ns.</a:t>
            </a:r>
          </a:p>
          <a:p>
            <a:pPr>
              <a:lnSpc>
                <a:spcPct val="90000"/>
              </a:lnSpc>
            </a:pPr>
            <a:r>
              <a:rPr lang="es-ES_tradnl" sz="1000"/>
              <a:t>Así, con pocas operaciones matemáticas es posible estimar la diferencia de frecuencias entre los dos osciladores, de la siguiente forma:</a:t>
            </a:r>
          </a:p>
          <a:p>
            <a:pPr>
              <a:lnSpc>
                <a:spcPct val="90000"/>
              </a:lnSpc>
            </a:pPr>
            <a:r>
              <a:rPr lang="es-ES_tradnl" sz="1000"/>
              <a:t> </a:t>
            </a:r>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r>
              <a:rPr lang="es-ES_tradnl" sz="1000"/>
              <a:t>Considerando que:</a:t>
            </a:r>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r>
              <a:rPr lang="es-ES_tradnl" sz="1000"/>
              <a:t>Entonces, despejando f</a:t>
            </a:r>
            <a:r>
              <a:rPr lang="es-ES_tradnl" sz="1000" baseline="-25000"/>
              <a:t>1</a:t>
            </a:r>
            <a:r>
              <a:rPr lang="es-ES_tradnl" sz="1000"/>
              <a:t>:</a:t>
            </a:r>
          </a:p>
          <a:p>
            <a:pPr>
              <a:lnSpc>
                <a:spcPct val="90000"/>
              </a:lnSpc>
            </a:pPr>
            <a:endParaRPr lang="es-ES_tradnl" sz="1000"/>
          </a:p>
          <a:p>
            <a:pPr>
              <a:lnSpc>
                <a:spcPct val="90000"/>
              </a:lnSpc>
            </a:pPr>
            <a:endParaRPr lang="es-ES_tradnl" sz="1000"/>
          </a:p>
          <a:p>
            <a:pPr>
              <a:lnSpc>
                <a:spcPct val="90000"/>
              </a:lnSpc>
            </a:pPr>
            <a:endParaRPr lang="es-ES_tradnl" sz="1000"/>
          </a:p>
          <a:p>
            <a:pPr>
              <a:lnSpc>
                <a:spcPct val="90000"/>
              </a:lnSpc>
            </a:pPr>
            <a:endParaRPr lang="es-ES_tradnl" sz="1000"/>
          </a:p>
        </p:txBody>
      </p:sp>
      <p:graphicFrame>
        <p:nvGraphicFramePr>
          <p:cNvPr id="903172" name="Object 4"/>
          <p:cNvGraphicFramePr>
            <a:graphicFrameLocks noChangeAspect="1"/>
          </p:cNvGraphicFramePr>
          <p:nvPr/>
        </p:nvGraphicFramePr>
        <p:xfrm>
          <a:off x="2600325" y="5273675"/>
          <a:ext cx="1943100" cy="901700"/>
        </p:xfrm>
        <a:graphic>
          <a:graphicData uri="http://schemas.openxmlformats.org/presentationml/2006/ole">
            <p:oleObj spid="_x0000_s903172" name="Ecuación" r:id="rId4" imgW="1942920" imgH="901440" progId="Equation.3">
              <p:embed/>
            </p:oleObj>
          </a:graphicData>
        </a:graphic>
      </p:graphicFrame>
      <p:graphicFrame>
        <p:nvGraphicFramePr>
          <p:cNvPr id="903173" name="Object 5"/>
          <p:cNvGraphicFramePr>
            <a:graphicFrameLocks noChangeAspect="1"/>
          </p:cNvGraphicFramePr>
          <p:nvPr/>
        </p:nvGraphicFramePr>
        <p:xfrm>
          <a:off x="2890838" y="6318250"/>
          <a:ext cx="1257300" cy="863600"/>
        </p:xfrm>
        <a:graphic>
          <a:graphicData uri="http://schemas.openxmlformats.org/presentationml/2006/ole">
            <p:oleObj spid="_x0000_s903173" name="Ecuación" r:id="rId5" imgW="1257120" imgH="863280" progId="Equation.3">
              <p:embed/>
            </p:oleObj>
          </a:graphicData>
        </a:graphic>
      </p:graphicFrame>
      <p:graphicFrame>
        <p:nvGraphicFramePr>
          <p:cNvPr id="903174" name="Object 6"/>
          <p:cNvGraphicFramePr>
            <a:graphicFrameLocks noChangeAspect="1"/>
          </p:cNvGraphicFramePr>
          <p:nvPr/>
        </p:nvGraphicFramePr>
        <p:xfrm>
          <a:off x="2673350" y="7542213"/>
          <a:ext cx="1447800" cy="723900"/>
        </p:xfrm>
        <a:graphic>
          <a:graphicData uri="http://schemas.openxmlformats.org/presentationml/2006/ole">
            <p:oleObj spid="_x0000_s903174" name="Ecuación" r:id="rId6" imgW="1447560" imgH="723600" progId="Equation.3">
              <p:embed/>
            </p:oleObj>
          </a:graphicData>
        </a:graphic>
      </p:graphicFrame>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pPr>
              <a:lnSpc>
                <a:spcPct val="90000"/>
              </a:lnSpc>
            </a:pPr>
            <a:r>
              <a:rPr lang="es-ES_tradnl" sz="1000"/>
              <a:t>La diapositiva muestra un gráfico típico de la Desviación de Allan. Los resultados corresponden a un oscilador de Cuarzo de buenas características metrológicas.</a:t>
            </a:r>
          </a:p>
          <a:p>
            <a:pPr>
              <a:lnSpc>
                <a:spcPct val="90000"/>
              </a:lnSpc>
            </a:pPr>
            <a:r>
              <a:rPr lang="es-ES_tradnl" sz="1000"/>
              <a:t>La interpretación de los resultados de aplicar la Varianza de Allan se comentaran con mayor detalle en el tema de Varianza de Allan.</a:t>
            </a:r>
          </a:p>
          <a:p>
            <a:pPr>
              <a:lnSpc>
                <a:spcPct val="90000"/>
              </a:lnSpc>
            </a:pP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88162" name="Rectangle 2"/>
          <p:cNvSpPr>
            <a:spLocks noGrp="1" noRot="1" noChangeAspect="1" noChangeArrowheads="1" noTextEdit="1"/>
          </p:cNvSpPr>
          <p:nvPr>
            <p:ph type="sldImg"/>
          </p:nvPr>
        </p:nvSpPr>
        <p:spPr>
          <a:ln/>
        </p:spPr>
      </p:sp>
      <p:sp>
        <p:nvSpPr>
          <p:cNvPr id="988163"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93954" name="Rectangle 2"/>
          <p:cNvSpPr>
            <a:spLocks noGrp="1" noRot="1" noChangeAspect="1" noChangeArrowheads="1" noTextEdit="1"/>
          </p:cNvSpPr>
          <p:nvPr>
            <p:ph type="sldImg"/>
          </p:nvPr>
        </p:nvSpPr>
        <p:spPr>
          <a:xfrm>
            <a:off x="1135063" y="688975"/>
            <a:ext cx="4587875" cy="3441700"/>
          </a:xfrm>
          <a:ln/>
        </p:spPr>
      </p:sp>
      <p:sp>
        <p:nvSpPr>
          <p:cNvPr id="893955"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r>
              <a:rPr lang="es-ES" sz="1000"/>
              <a:t>El promedio de la frecuencia se mide más directamente usando un contador de frecuencias, de esta forma, el contador determina el número de ciclos </a:t>
            </a:r>
            <a:r>
              <a:rPr lang="es-ES" sz="1000" b="1"/>
              <a:t>M</a:t>
            </a:r>
            <a:r>
              <a:rPr lang="es-ES" sz="1000"/>
              <a:t> que ocurren durante un intervalo de tiempo </a:t>
            </a:r>
            <a:r>
              <a:rPr lang="es-ES" sz="1000" b="1"/>
              <a:t>t</a:t>
            </a:r>
            <a:r>
              <a:rPr lang="es-ES" sz="1000"/>
              <a:t> dado por la base de tiempo de referencia.</a:t>
            </a:r>
          </a:p>
          <a:p>
            <a:r>
              <a:rPr lang="es-ES_tradnl" sz="1000"/>
              <a:t>Para la implementación de este método de medición es necesario contar con un Contador de Frecuencias, conocido también como frecuencímetro y una señal bajo prueba. Adicionalmente es deseable que se encuentre automatizado el sistema para poder realizar una gran cantidad de mediciones y asegurar que no existen tiempos muertos entre cada una de ellas.</a:t>
            </a:r>
          </a:p>
          <a:p>
            <a:r>
              <a:rPr lang="es-ES_tradnl" sz="100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p:txBody>
          <a:bodyPr/>
          <a:lstStyle/>
          <a:p>
            <a:r>
              <a:rPr lang="es-ES_tradnl" sz="100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r>
              <a:rPr lang="es-ES_tradnl" sz="1000"/>
              <a:t>Observando el gráfico es posible determinar que la captura de las mediciones se realizó con tiempos de premediación, </a:t>
            </a:r>
            <a:r>
              <a:rPr lang="es-ES_tradnl" sz="1000" b="1">
                <a:latin typeface="Symbol" pitchFamily="18" charset="2"/>
              </a:rPr>
              <a:t>t</a:t>
            </a:r>
            <a:r>
              <a:rPr lang="es-ES_tradnl" sz="1000">
                <a:latin typeface="Symbol" pitchFamily="18" charset="2"/>
              </a:rPr>
              <a:t>,</a:t>
            </a:r>
            <a:r>
              <a:rPr lang="es-ES_tradnl" sz="1000"/>
              <a:t> igual a un segundo, y que el total de la muestra corresponde a 36 000 </a:t>
            </a:r>
            <a:r>
              <a:rPr lang="es-ES_tradnl" sz="1000" b="1"/>
              <a:t>s</a:t>
            </a:r>
            <a:r>
              <a:rPr lang="es-ES_tradnl" sz="1000"/>
              <a:t> de medición.</a:t>
            </a:r>
          </a:p>
          <a:p>
            <a:r>
              <a:rPr lang="es-ES_tradnl" sz="1000"/>
              <a:t>Echando un vistazo rápido al gráfico de mediciones es posible estimar una frecuencia promedio, cierta dispersión respecto al promedio y también permite tener una idea de la estabilidad a largo plazo del oscilador. </a:t>
            </a:r>
          </a:p>
          <a:p>
            <a:r>
              <a:rPr lang="es-ES_tradnl" sz="1000"/>
              <a:t>Para estimar la estabilidad de este oscilador, se usa la Desviación de Allan, tomando las mediciones tal como se obtuvieron.</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958466" name="Rectangle 2"/>
          <p:cNvSpPr>
            <a:spLocks noGrp="1" noRot="1" noChangeAspect="1" noChangeArrowheads="1" noTextEdit="1"/>
          </p:cNvSpPr>
          <p:nvPr>
            <p:ph type="sldImg"/>
          </p:nvPr>
        </p:nvSpPr>
        <p:spPr>
          <a:xfrm>
            <a:off x="1135063" y="688975"/>
            <a:ext cx="4587875" cy="3441700"/>
          </a:xfrm>
          <a:ln/>
        </p:spPr>
      </p:sp>
      <p:sp>
        <p:nvSpPr>
          <p:cNvPr id="958467"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es-ES_tradnl" sz="1000"/>
              <a:t>La medición de diferencia de fase consiste básicamente en determinar el valor del intervalo de tiempo que existe entre el momento en que una de las señales cruza el cero (sentido de positivo a negativo o viceversa) y el momento en que lo hace la otra (en le mismo sentido), tal como se muestra en la diapositiva.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r>
              <a:rPr lang="es-ES_tradnl" sz="1000"/>
              <a:t>Una técnica común para la medición de diferencia de fase entre osciladores con valores de frecuencia cercanas es este método de medición directa de intervalo de tiempo.</a:t>
            </a:r>
          </a:p>
          <a:p>
            <a:r>
              <a:rPr lang="es-ES_tradnl" sz="1000"/>
              <a:t>Para la implementación de este método de medición es necesario contar con un Contador de Intervalos de Tiempo, una señal de referencia y una señal bajo prueba procurando que la diferencia de frecuencia entre las dos señales no sea demasiada. Adicionalmente es deseable que se encuentre automatizado el sistema para poder realizar una gran cantidad de mediciones y asegurar que no existen tiempos muertos entre cada una de ellas.</a:t>
            </a:r>
          </a:p>
          <a:p>
            <a:r>
              <a:rPr lang="es-ES" sz="1000"/>
              <a:t>En la forma más sencilla de esta técnica, un contador de intervalo de tiempo se </a:t>
            </a:r>
            <a:r>
              <a:rPr lang="es-ES" sz="1000" b="1"/>
              <a:t>inicia</a:t>
            </a:r>
            <a:r>
              <a:rPr lang="es-ES" sz="1000"/>
              <a:t> arbitrariamente en algún cruce por cero (yendo a positivo) de la señal de un oscilador (empezando en V10 al tiempo </a:t>
            </a:r>
            <a:r>
              <a:rPr lang="es-ES" sz="1000" b="1"/>
              <a:t>t1</a:t>
            </a:r>
            <a:r>
              <a:rPr lang="es-ES" sz="1000"/>
              <a:t>) y se </a:t>
            </a:r>
            <a:r>
              <a:rPr lang="es-ES" sz="1000" b="1"/>
              <a:t>detiene</a:t>
            </a:r>
            <a:r>
              <a:rPr lang="es-ES" sz="1000"/>
              <a:t> en el próximo cruce por cero (yendo a positivo) de la señal del segundo oscilador (detenido en V20 en el tiempo </a:t>
            </a:r>
            <a:r>
              <a:rPr lang="es-ES" sz="1000" b="1"/>
              <a:t>t2</a:t>
            </a:r>
            <a:r>
              <a:rPr lang="es-ES" sz="1000"/>
              <a:t>). Así, el contador de intervalos de tiempo despliega la medición en su indicador.</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es-ES_tradnl" sz="1000"/>
              <a:t>Un gráfico típico de mediciones de diferencia de fase se muestra en la diapositiva. En el gráfico, el eje vertical muestra las diferencias de fase (en unidades de grados) entre las dos señales comparadas. En el eje horizontal, se muestra el tiempo transcurrido o mejor dicho, el intervalo de tiempo de medición, las unidades son segundos.</a:t>
            </a:r>
          </a:p>
          <a:p>
            <a:r>
              <a:rPr lang="es-ES_tradnl" sz="1000"/>
              <a:t>Observando el gráfico es posible determinar que la captura de las mediciones se realizó con tiempos de premediación, </a:t>
            </a:r>
            <a:r>
              <a:rPr lang="es-ES_tradnl" sz="1000">
                <a:latin typeface="Symbol" pitchFamily="18" charset="2"/>
              </a:rPr>
              <a:t>t,</a:t>
            </a:r>
            <a:r>
              <a:rPr lang="es-ES_tradnl" sz="1000"/>
              <a:t> igual a un segundo, y que el total de la muestra corresponde a 100 s de medición.</a:t>
            </a:r>
          </a:p>
          <a:p>
            <a:r>
              <a:rPr lang="es-ES_tradnl" sz="1000"/>
              <a:t>Siguiendo la trayectoria del trazado, de izquierda a derecha, encontramos que las primeras mediciones  comparten una pendiente muy parecida hasta la primera ocurrencia  (medición número 7) en -180º presentándose salto de 360º hasta la siguiente medición (medición número 8), este evento significa que se ha acumulado la máxima diferencia de fase posible entre los periodos de la frecuencia de las señales comparados, en unidades de grados esto significa 360º (de 180º a -180º).</a:t>
            </a:r>
          </a:p>
          <a:p>
            <a:r>
              <a:rPr lang="es-ES_tradnl" sz="1000"/>
              <a:t>Así, podemos rápidamente determinar cuántos períodos se han acumulado en nuestra muestra de 100 mediciones. Suponiendo que nuestras mediciones correspondan a la diferencia de fase entre dos osciladores con frecuencia nominal igual a 5 MHz, entonces podemos decir que la fase acumulada en 100 segundos de medición es igual a:</a:t>
            </a:r>
          </a:p>
          <a:p>
            <a:endParaRPr lang="es-ES_tradnl" sz="1000"/>
          </a:p>
          <a:p>
            <a:r>
              <a:rPr lang="es-ES_tradnl" sz="1000"/>
              <a:t>Para estimar la estabilidad de este oscilador, se usa la Desviación de Allan considerando la fase acumulada, es decir, es necesario procesar las mediciones antes de poder aplicarles la Desviación de Allan. _____________________________________</a:t>
            </a:r>
          </a:p>
        </p:txBody>
      </p:sp>
      <p:graphicFrame>
        <p:nvGraphicFramePr>
          <p:cNvPr id="856068" name="Object 4"/>
          <p:cNvGraphicFramePr>
            <a:graphicFrameLocks noChangeAspect="1"/>
          </p:cNvGraphicFramePr>
          <p:nvPr/>
        </p:nvGraphicFramePr>
        <p:xfrm>
          <a:off x="2565400" y="7399338"/>
          <a:ext cx="1422400" cy="203200"/>
        </p:xfrm>
        <a:graphic>
          <a:graphicData uri="http://schemas.openxmlformats.org/presentationml/2006/ole">
            <p:oleObj spid="_x0000_s856068" name="Ecuación" r:id="rId4" imgW="1422360" imgH="203040" progId="Equation.3">
              <p:embed/>
            </p:oleObj>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3/5/2010</a:t>
            </a:fld>
            <a:endParaRPr lang="en-US" dirty="0">
              <a:solidFill>
                <a:srgbClr val="FFFFFF"/>
              </a:solidFill>
            </a:endParaRP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r>
              <a:rPr lang="es-ES" smtClean="0"/>
              <a:t>Centro Nacional de Metrología, CENAM</a:t>
            </a:r>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r>
              <a:rPr lang="es-ES" smtClean="0"/>
              <a:t>1-</a:t>
            </a:r>
            <a:fld id="{90C10B4F-69FA-411A-9347-80217BE0B217}" type="slidenum">
              <a:rPr lang="es-ES" smtClean="0"/>
              <a:pPr/>
              <a:t>‹#›</a:t>
            </a:fld>
            <a:endParaRPr lang="es-ES"/>
          </a:p>
        </p:txBody>
      </p:sp>
      <p:sp>
        <p:nvSpPr>
          <p:cNvPr id="13" name="Freeform 2056"/>
          <p:cNvSpPr>
            <a:spLocks/>
          </p:cNvSpPr>
          <p:nvPr userDrawn="1"/>
        </p:nvSpPr>
        <p:spPr bwMode="auto">
          <a:xfrm>
            <a:off x="1150938" y="782638"/>
            <a:ext cx="171450" cy="342900"/>
          </a:xfrm>
          <a:custGeom>
            <a:avLst/>
            <a:gdLst/>
            <a:ahLst/>
            <a:cxnLst>
              <a:cxn ang="0">
                <a:pos x="1418" y="3015"/>
              </a:cxn>
              <a:cxn ang="0">
                <a:pos x="1372" y="2185"/>
              </a:cxn>
              <a:cxn ang="0">
                <a:pos x="1262" y="2178"/>
              </a:cxn>
              <a:cxn ang="0">
                <a:pos x="1158" y="2145"/>
              </a:cxn>
              <a:cxn ang="0">
                <a:pos x="1069" y="2081"/>
              </a:cxn>
              <a:cxn ang="0">
                <a:pos x="976" y="1963"/>
              </a:cxn>
              <a:cxn ang="0">
                <a:pos x="894" y="1788"/>
              </a:cxn>
              <a:cxn ang="0">
                <a:pos x="851" y="1595"/>
              </a:cxn>
              <a:cxn ang="0">
                <a:pos x="845" y="1400"/>
              </a:cxn>
              <a:cxn ang="0">
                <a:pos x="881" y="1226"/>
              </a:cxn>
              <a:cxn ang="0">
                <a:pos x="943" y="1077"/>
              </a:cxn>
              <a:cxn ang="0">
                <a:pos x="1025" y="956"/>
              </a:cxn>
              <a:cxn ang="0">
                <a:pos x="1133" y="862"/>
              </a:cxn>
              <a:cxn ang="0">
                <a:pos x="1228" y="820"/>
              </a:cxn>
              <a:cxn ang="0">
                <a:pos x="1282" y="812"/>
              </a:cxn>
              <a:cxn ang="0">
                <a:pos x="1336" y="810"/>
              </a:cxn>
              <a:cxn ang="0">
                <a:pos x="1390" y="810"/>
              </a:cxn>
              <a:cxn ang="0">
                <a:pos x="1418" y="22"/>
              </a:cxn>
              <a:cxn ang="0">
                <a:pos x="1362" y="6"/>
              </a:cxn>
              <a:cxn ang="0">
                <a:pos x="1302" y="2"/>
              </a:cxn>
              <a:cxn ang="0">
                <a:pos x="1244" y="0"/>
              </a:cxn>
              <a:cxn ang="0">
                <a:pos x="1182" y="4"/>
              </a:cxn>
              <a:cxn ang="0">
                <a:pos x="1118" y="12"/>
              </a:cxn>
              <a:cxn ang="0">
                <a:pos x="1056" y="24"/>
              </a:cxn>
              <a:cxn ang="0">
                <a:pos x="992" y="40"/>
              </a:cxn>
              <a:cxn ang="0">
                <a:pos x="930" y="56"/>
              </a:cxn>
              <a:cxn ang="0">
                <a:pos x="781" y="124"/>
              </a:cxn>
              <a:cxn ang="0">
                <a:pos x="645" y="210"/>
              </a:cxn>
              <a:cxn ang="0">
                <a:pos x="517" y="310"/>
              </a:cxn>
              <a:cxn ang="0">
                <a:pos x="403" y="425"/>
              </a:cxn>
              <a:cxn ang="0">
                <a:pos x="301" y="551"/>
              </a:cxn>
              <a:cxn ang="0">
                <a:pos x="211" y="687"/>
              </a:cxn>
              <a:cxn ang="0">
                <a:pos x="137" y="828"/>
              </a:cxn>
              <a:cxn ang="0">
                <a:pos x="77" y="974"/>
              </a:cxn>
              <a:cxn ang="0">
                <a:pos x="11" y="1303"/>
              </a:cxn>
              <a:cxn ang="0">
                <a:pos x="11" y="1639"/>
              </a:cxn>
              <a:cxn ang="0">
                <a:pos x="70" y="1965"/>
              </a:cxn>
              <a:cxn ang="0">
                <a:pos x="188" y="2273"/>
              </a:cxn>
              <a:cxn ang="0">
                <a:pos x="263" y="2409"/>
              </a:cxn>
              <a:cxn ang="0">
                <a:pos x="349" y="2535"/>
              </a:cxn>
              <a:cxn ang="0">
                <a:pos x="449" y="2653"/>
              </a:cxn>
              <a:cxn ang="0">
                <a:pos x="565" y="2763"/>
              </a:cxn>
              <a:cxn ang="0">
                <a:pos x="637" y="2819"/>
              </a:cxn>
              <a:cxn ang="0">
                <a:pos x="712" y="2871"/>
              </a:cxn>
              <a:cxn ang="0">
                <a:pos x="794" y="2915"/>
              </a:cxn>
              <a:cxn ang="0">
                <a:pos x="879" y="2953"/>
              </a:cxn>
              <a:cxn ang="0">
                <a:pos x="966" y="2983"/>
              </a:cxn>
              <a:cxn ang="0">
                <a:pos x="1056" y="3007"/>
              </a:cxn>
              <a:cxn ang="0">
                <a:pos x="1151" y="3025"/>
              </a:cxn>
              <a:cxn ang="0">
                <a:pos x="1246" y="3035"/>
              </a:cxn>
            </a:cxnLst>
            <a:rect l="0" t="0" r="r" b="b"/>
            <a:pathLst>
              <a:path w="1428" h="3035">
                <a:moveTo>
                  <a:pt x="1246" y="3035"/>
                </a:moveTo>
                <a:lnTo>
                  <a:pt x="1418" y="3015"/>
                </a:lnTo>
                <a:lnTo>
                  <a:pt x="1428" y="2183"/>
                </a:lnTo>
                <a:lnTo>
                  <a:pt x="1372" y="2185"/>
                </a:lnTo>
                <a:lnTo>
                  <a:pt x="1318" y="2185"/>
                </a:lnTo>
                <a:lnTo>
                  <a:pt x="1262" y="2178"/>
                </a:lnTo>
                <a:lnTo>
                  <a:pt x="1210" y="2163"/>
                </a:lnTo>
                <a:lnTo>
                  <a:pt x="1158" y="2145"/>
                </a:lnTo>
                <a:lnTo>
                  <a:pt x="1112" y="2117"/>
                </a:lnTo>
                <a:lnTo>
                  <a:pt x="1069" y="2081"/>
                </a:lnTo>
                <a:lnTo>
                  <a:pt x="1033" y="2037"/>
                </a:lnTo>
                <a:lnTo>
                  <a:pt x="976" y="1963"/>
                </a:lnTo>
                <a:lnTo>
                  <a:pt x="930" y="1877"/>
                </a:lnTo>
                <a:lnTo>
                  <a:pt x="894" y="1788"/>
                </a:lnTo>
                <a:lnTo>
                  <a:pt x="866" y="1693"/>
                </a:lnTo>
                <a:lnTo>
                  <a:pt x="851" y="1595"/>
                </a:lnTo>
                <a:lnTo>
                  <a:pt x="843" y="1495"/>
                </a:lnTo>
                <a:lnTo>
                  <a:pt x="845" y="1400"/>
                </a:lnTo>
                <a:lnTo>
                  <a:pt x="858" y="1305"/>
                </a:lnTo>
                <a:lnTo>
                  <a:pt x="881" y="1226"/>
                </a:lnTo>
                <a:lnTo>
                  <a:pt x="910" y="1149"/>
                </a:lnTo>
                <a:lnTo>
                  <a:pt x="943" y="1077"/>
                </a:lnTo>
                <a:lnTo>
                  <a:pt x="979" y="1013"/>
                </a:lnTo>
                <a:lnTo>
                  <a:pt x="1025" y="956"/>
                </a:lnTo>
                <a:lnTo>
                  <a:pt x="1076" y="905"/>
                </a:lnTo>
                <a:lnTo>
                  <a:pt x="1133" y="862"/>
                </a:lnTo>
                <a:lnTo>
                  <a:pt x="1200" y="826"/>
                </a:lnTo>
                <a:lnTo>
                  <a:pt x="1228" y="820"/>
                </a:lnTo>
                <a:lnTo>
                  <a:pt x="1256" y="815"/>
                </a:lnTo>
                <a:lnTo>
                  <a:pt x="1282" y="812"/>
                </a:lnTo>
                <a:lnTo>
                  <a:pt x="1310" y="810"/>
                </a:lnTo>
                <a:lnTo>
                  <a:pt x="1336" y="810"/>
                </a:lnTo>
                <a:lnTo>
                  <a:pt x="1364" y="810"/>
                </a:lnTo>
                <a:lnTo>
                  <a:pt x="1390" y="810"/>
                </a:lnTo>
                <a:lnTo>
                  <a:pt x="1416" y="810"/>
                </a:lnTo>
                <a:lnTo>
                  <a:pt x="1418" y="22"/>
                </a:lnTo>
                <a:lnTo>
                  <a:pt x="1390" y="14"/>
                </a:lnTo>
                <a:lnTo>
                  <a:pt x="1362" y="6"/>
                </a:lnTo>
                <a:lnTo>
                  <a:pt x="1334" y="4"/>
                </a:lnTo>
                <a:lnTo>
                  <a:pt x="1302" y="2"/>
                </a:lnTo>
                <a:lnTo>
                  <a:pt x="1274" y="0"/>
                </a:lnTo>
                <a:lnTo>
                  <a:pt x="1244" y="0"/>
                </a:lnTo>
                <a:lnTo>
                  <a:pt x="1212" y="2"/>
                </a:lnTo>
                <a:lnTo>
                  <a:pt x="1182" y="4"/>
                </a:lnTo>
                <a:lnTo>
                  <a:pt x="1148" y="10"/>
                </a:lnTo>
                <a:lnTo>
                  <a:pt x="1118" y="12"/>
                </a:lnTo>
                <a:lnTo>
                  <a:pt x="1087" y="20"/>
                </a:lnTo>
                <a:lnTo>
                  <a:pt x="1056" y="24"/>
                </a:lnTo>
                <a:lnTo>
                  <a:pt x="1022" y="32"/>
                </a:lnTo>
                <a:lnTo>
                  <a:pt x="992" y="40"/>
                </a:lnTo>
                <a:lnTo>
                  <a:pt x="961" y="48"/>
                </a:lnTo>
                <a:lnTo>
                  <a:pt x="930" y="56"/>
                </a:lnTo>
                <a:lnTo>
                  <a:pt x="856" y="86"/>
                </a:lnTo>
                <a:lnTo>
                  <a:pt x="781" y="124"/>
                </a:lnTo>
                <a:lnTo>
                  <a:pt x="712" y="164"/>
                </a:lnTo>
                <a:lnTo>
                  <a:pt x="645" y="210"/>
                </a:lnTo>
                <a:lnTo>
                  <a:pt x="579" y="258"/>
                </a:lnTo>
                <a:lnTo>
                  <a:pt x="517" y="310"/>
                </a:lnTo>
                <a:lnTo>
                  <a:pt x="457" y="366"/>
                </a:lnTo>
                <a:lnTo>
                  <a:pt x="403" y="425"/>
                </a:lnTo>
                <a:lnTo>
                  <a:pt x="349" y="486"/>
                </a:lnTo>
                <a:lnTo>
                  <a:pt x="301" y="551"/>
                </a:lnTo>
                <a:lnTo>
                  <a:pt x="255" y="618"/>
                </a:lnTo>
                <a:lnTo>
                  <a:pt x="211" y="687"/>
                </a:lnTo>
                <a:lnTo>
                  <a:pt x="173" y="756"/>
                </a:lnTo>
                <a:lnTo>
                  <a:pt x="137" y="828"/>
                </a:lnTo>
                <a:lnTo>
                  <a:pt x="106" y="900"/>
                </a:lnTo>
                <a:lnTo>
                  <a:pt x="77" y="974"/>
                </a:lnTo>
                <a:lnTo>
                  <a:pt x="34" y="1139"/>
                </a:lnTo>
                <a:lnTo>
                  <a:pt x="11" y="1303"/>
                </a:lnTo>
                <a:lnTo>
                  <a:pt x="0" y="1472"/>
                </a:lnTo>
                <a:lnTo>
                  <a:pt x="11" y="1639"/>
                </a:lnTo>
                <a:lnTo>
                  <a:pt x="34" y="1803"/>
                </a:lnTo>
                <a:lnTo>
                  <a:pt x="70" y="1965"/>
                </a:lnTo>
                <a:lnTo>
                  <a:pt x="124" y="2121"/>
                </a:lnTo>
                <a:lnTo>
                  <a:pt x="188" y="2273"/>
                </a:lnTo>
                <a:lnTo>
                  <a:pt x="224" y="2343"/>
                </a:lnTo>
                <a:lnTo>
                  <a:pt x="263" y="2409"/>
                </a:lnTo>
                <a:lnTo>
                  <a:pt x="303" y="2473"/>
                </a:lnTo>
                <a:lnTo>
                  <a:pt x="349" y="2535"/>
                </a:lnTo>
                <a:lnTo>
                  <a:pt x="399" y="2597"/>
                </a:lnTo>
                <a:lnTo>
                  <a:pt x="449" y="2653"/>
                </a:lnTo>
                <a:lnTo>
                  <a:pt x="507" y="2709"/>
                </a:lnTo>
                <a:lnTo>
                  <a:pt x="565" y="2763"/>
                </a:lnTo>
                <a:lnTo>
                  <a:pt x="601" y="2791"/>
                </a:lnTo>
                <a:lnTo>
                  <a:pt x="637" y="2819"/>
                </a:lnTo>
                <a:lnTo>
                  <a:pt x="673" y="2845"/>
                </a:lnTo>
                <a:lnTo>
                  <a:pt x="712" y="2871"/>
                </a:lnTo>
                <a:lnTo>
                  <a:pt x="753" y="2893"/>
                </a:lnTo>
                <a:lnTo>
                  <a:pt x="794" y="2915"/>
                </a:lnTo>
                <a:lnTo>
                  <a:pt x="835" y="2935"/>
                </a:lnTo>
                <a:lnTo>
                  <a:pt x="879" y="2953"/>
                </a:lnTo>
                <a:lnTo>
                  <a:pt x="922" y="2969"/>
                </a:lnTo>
                <a:lnTo>
                  <a:pt x="966" y="2983"/>
                </a:lnTo>
                <a:lnTo>
                  <a:pt x="1012" y="2997"/>
                </a:lnTo>
                <a:lnTo>
                  <a:pt x="1056" y="3007"/>
                </a:lnTo>
                <a:lnTo>
                  <a:pt x="1102" y="3017"/>
                </a:lnTo>
                <a:lnTo>
                  <a:pt x="1151" y="3025"/>
                </a:lnTo>
                <a:lnTo>
                  <a:pt x="1198" y="3029"/>
                </a:lnTo>
                <a:lnTo>
                  <a:pt x="1246" y="3035"/>
                </a:lnTo>
                <a:close/>
              </a:path>
            </a:pathLst>
          </a:custGeom>
          <a:solidFill>
            <a:srgbClr val="000000"/>
          </a:solidFill>
          <a:ln w="9525">
            <a:solidFill>
              <a:srgbClr val="996633"/>
            </a:solidFill>
            <a:round/>
            <a:headEnd/>
            <a:tailEnd/>
          </a:ln>
        </p:spPr>
        <p:txBody>
          <a:bodyPr/>
          <a:lstStyle/>
          <a:p>
            <a:endParaRPr lang="es-MX"/>
          </a:p>
        </p:txBody>
      </p:sp>
      <p:sp>
        <p:nvSpPr>
          <p:cNvPr id="14" name="Freeform 2057"/>
          <p:cNvSpPr>
            <a:spLocks/>
          </p:cNvSpPr>
          <p:nvPr userDrawn="1"/>
        </p:nvSpPr>
        <p:spPr bwMode="auto">
          <a:xfrm>
            <a:off x="1336675" y="998538"/>
            <a:ext cx="19050" cy="123825"/>
          </a:xfrm>
          <a:custGeom>
            <a:avLst/>
            <a:gdLst/>
            <a:ahLst/>
            <a:cxnLst>
              <a:cxn ang="0">
                <a:pos x="18" y="1086"/>
              </a:cxn>
              <a:cxn ang="0">
                <a:pos x="152" y="1040"/>
              </a:cxn>
              <a:cxn ang="0">
                <a:pos x="154" y="6"/>
              </a:cxn>
              <a:cxn ang="0">
                <a:pos x="152" y="0"/>
              </a:cxn>
              <a:cxn ang="0">
                <a:pos x="144" y="0"/>
              </a:cxn>
              <a:cxn ang="0">
                <a:pos x="136" y="3"/>
              </a:cxn>
              <a:cxn ang="0">
                <a:pos x="134" y="11"/>
              </a:cxn>
              <a:cxn ang="0">
                <a:pos x="118" y="36"/>
              </a:cxn>
              <a:cxn ang="0">
                <a:pos x="100" y="65"/>
              </a:cxn>
              <a:cxn ang="0">
                <a:pos x="85" y="90"/>
              </a:cxn>
              <a:cxn ang="0">
                <a:pos x="67" y="116"/>
              </a:cxn>
              <a:cxn ang="0">
                <a:pos x="49" y="139"/>
              </a:cxn>
              <a:cxn ang="0">
                <a:pos x="34" y="165"/>
              </a:cxn>
              <a:cxn ang="0">
                <a:pos x="16" y="190"/>
              </a:cxn>
              <a:cxn ang="0">
                <a:pos x="0" y="214"/>
              </a:cxn>
              <a:cxn ang="0">
                <a:pos x="8" y="1084"/>
              </a:cxn>
              <a:cxn ang="0">
                <a:pos x="10" y="1084"/>
              </a:cxn>
              <a:cxn ang="0">
                <a:pos x="13" y="1084"/>
              </a:cxn>
              <a:cxn ang="0">
                <a:pos x="16" y="1084"/>
              </a:cxn>
              <a:cxn ang="0">
                <a:pos x="18" y="1086"/>
              </a:cxn>
            </a:cxnLst>
            <a:rect l="0" t="0" r="r" b="b"/>
            <a:pathLst>
              <a:path w="154" h="1086">
                <a:moveTo>
                  <a:pt x="18" y="1086"/>
                </a:moveTo>
                <a:lnTo>
                  <a:pt x="152" y="1040"/>
                </a:lnTo>
                <a:lnTo>
                  <a:pt x="154" y="6"/>
                </a:lnTo>
                <a:lnTo>
                  <a:pt x="152" y="0"/>
                </a:lnTo>
                <a:lnTo>
                  <a:pt x="144" y="0"/>
                </a:lnTo>
                <a:lnTo>
                  <a:pt x="136" y="3"/>
                </a:lnTo>
                <a:lnTo>
                  <a:pt x="134" y="11"/>
                </a:lnTo>
                <a:lnTo>
                  <a:pt x="118" y="36"/>
                </a:lnTo>
                <a:lnTo>
                  <a:pt x="100" y="65"/>
                </a:lnTo>
                <a:lnTo>
                  <a:pt x="85" y="90"/>
                </a:lnTo>
                <a:lnTo>
                  <a:pt x="67" y="116"/>
                </a:lnTo>
                <a:lnTo>
                  <a:pt x="49" y="139"/>
                </a:lnTo>
                <a:lnTo>
                  <a:pt x="34" y="165"/>
                </a:lnTo>
                <a:lnTo>
                  <a:pt x="16" y="190"/>
                </a:lnTo>
                <a:lnTo>
                  <a:pt x="0" y="214"/>
                </a:lnTo>
                <a:lnTo>
                  <a:pt x="8" y="1084"/>
                </a:lnTo>
                <a:lnTo>
                  <a:pt x="10" y="1084"/>
                </a:lnTo>
                <a:lnTo>
                  <a:pt x="13" y="1084"/>
                </a:lnTo>
                <a:lnTo>
                  <a:pt x="16" y="1084"/>
                </a:lnTo>
                <a:lnTo>
                  <a:pt x="18" y="1086"/>
                </a:lnTo>
                <a:close/>
              </a:path>
            </a:pathLst>
          </a:custGeom>
          <a:solidFill>
            <a:srgbClr val="000000"/>
          </a:solidFill>
          <a:ln w="9525">
            <a:solidFill>
              <a:srgbClr val="996633"/>
            </a:solidFill>
            <a:round/>
            <a:headEnd/>
            <a:tailEnd/>
          </a:ln>
        </p:spPr>
        <p:txBody>
          <a:bodyPr/>
          <a:lstStyle/>
          <a:p>
            <a:endParaRPr lang="es-MX"/>
          </a:p>
        </p:txBody>
      </p:sp>
      <p:sp>
        <p:nvSpPr>
          <p:cNvPr id="15" name="Freeform 2058"/>
          <p:cNvSpPr>
            <a:spLocks/>
          </p:cNvSpPr>
          <p:nvPr userDrawn="1"/>
        </p:nvSpPr>
        <p:spPr bwMode="auto">
          <a:xfrm>
            <a:off x="2062163" y="795338"/>
            <a:ext cx="276225" cy="323850"/>
          </a:xfrm>
          <a:custGeom>
            <a:avLst/>
            <a:gdLst/>
            <a:ahLst/>
            <a:cxnLst>
              <a:cxn ang="0">
                <a:pos x="1680" y="2861"/>
              </a:cxn>
              <a:cxn ang="0">
                <a:pos x="1684" y="2857"/>
              </a:cxn>
              <a:cxn ang="0">
                <a:pos x="1690" y="2855"/>
              </a:cxn>
              <a:cxn ang="0">
                <a:pos x="1695" y="2853"/>
              </a:cxn>
              <a:cxn ang="0">
                <a:pos x="1702" y="2851"/>
              </a:cxn>
              <a:cxn ang="0">
                <a:pos x="2114" y="1470"/>
              </a:cxn>
              <a:cxn ang="0">
                <a:pos x="2118" y="1470"/>
              </a:cxn>
              <a:cxn ang="0">
                <a:pos x="2124" y="1470"/>
              </a:cxn>
              <a:cxn ang="0">
                <a:pos x="2128" y="1472"/>
              </a:cxn>
              <a:cxn ang="0">
                <a:pos x="2132" y="1475"/>
              </a:cxn>
              <a:cxn ang="0">
                <a:pos x="2136" y="2851"/>
              </a:cxn>
              <a:cxn ang="0">
                <a:pos x="2278" y="2853"/>
              </a:cxn>
              <a:cxn ang="0">
                <a:pos x="2306" y="22"/>
              </a:cxn>
              <a:cxn ang="0">
                <a:pos x="2260" y="12"/>
              </a:cxn>
              <a:cxn ang="0">
                <a:pos x="2214" y="4"/>
              </a:cxn>
              <a:cxn ang="0">
                <a:pos x="2162" y="4"/>
              </a:cxn>
              <a:cxn ang="0">
                <a:pos x="2110" y="4"/>
              </a:cxn>
              <a:cxn ang="0">
                <a:pos x="2060" y="6"/>
              </a:cxn>
              <a:cxn ang="0">
                <a:pos x="2008" y="10"/>
              </a:cxn>
              <a:cxn ang="0">
                <a:pos x="1956" y="12"/>
              </a:cxn>
              <a:cxn ang="0">
                <a:pos x="1908" y="12"/>
              </a:cxn>
              <a:cxn ang="0">
                <a:pos x="1443" y="1634"/>
              </a:cxn>
              <a:cxn ang="0">
                <a:pos x="1438" y="1634"/>
              </a:cxn>
              <a:cxn ang="0">
                <a:pos x="1435" y="1634"/>
              </a:cxn>
              <a:cxn ang="0">
                <a:pos x="1430" y="1631"/>
              </a:cxn>
              <a:cxn ang="0">
                <a:pos x="1425" y="1626"/>
              </a:cxn>
              <a:cxn ang="0">
                <a:pos x="1029" y="186"/>
              </a:cxn>
              <a:cxn ang="0">
                <a:pos x="987" y="18"/>
              </a:cxn>
              <a:cxn ang="0">
                <a:pos x="38" y="0"/>
              </a:cxn>
              <a:cxn ang="0">
                <a:pos x="36" y="0"/>
              </a:cxn>
              <a:cxn ang="0">
                <a:pos x="30" y="0"/>
              </a:cxn>
              <a:cxn ang="0">
                <a:pos x="23" y="0"/>
              </a:cxn>
              <a:cxn ang="0">
                <a:pos x="20" y="2"/>
              </a:cxn>
              <a:cxn ang="0">
                <a:pos x="0" y="222"/>
              </a:cxn>
              <a:cxn ang="0">
                <a:pos x="10" y="2843"/>
              </a:cxn>
              <a:cxn ang="0">
                <a:pos x="709" y="2853"/>
              </a:cxn>
              <a:cxn ang="0">
                <a:pos x="727" y="2497"/>
              </a:cxn>
              <a:cxn ang="0">
                <a:pos x="729" y="2129"/>
              </a:cxn>
              <a:cxn ang="0">
                <a:pos x="724" y="1759"/>
              </a:cxn>
              <a:cxn ang="0">
                <a:pos x="727" y="1393"/>
              </a:cxn>
              <a:cxn ang="0">
                <a:pos x="729" y="1388"/>
              </a:cxn>
              <a:cxn ang="0">
                <a:pos x="732" y="1382"/>
              </a:cxn>
              <a:cxn ang="0">
                <a:pos x="737" y="1382"/>
              </a:cxn>
              <a:cxn ang="0">
                <a:pos x="745" y="1385"/>
              </a:cxn>
              <a:cxn ang="0">
                <a:pos x="1155" y="2851"/>
              </a:cxn>
              <a:cxn ang="0">
                <a:pos x="1680" y="2861"/>
              </a:cxn>
            </a:cxnLst>
            <a:rect l="0" t="0" r="r" b="b"/>
            <a:pathLst>
              <a:path w="2306" h="2861">
                <a:moveTo>
                  <a:pt x="1680" y="2861"/>
                </a:moveTo>
                <a:lnTo>
                  <a:pt x="1684" y="2857"/>
                </a:lnTo>
                <a:lnTo>
                  <a:pt x="1690" y="2855"/>
                </a:lnTo>
                <a:lnTo>
                  <a:pt x="1695" y="2853"/>
                </a:lnTo>
                <a:lnTo>
                  <a:pt x="1702" y="2851"/>
                </a:lnTo>
                <a:lnTo>
                  <a:pt x="2114" y="1470"/>
                </a:lnTo>
                <a:lnTo>
                  <a:pt x="2118" y="1470"/>
                </a:lnTo>
                <a:lnTo>
                  <a:pt x="2124" y="1470"/>
                </a:lnTo>
                <a:lnTo>
                  <a:pt x="2128" y="1472"/>
                </a:lnTo>
                <a:lnTo>
                  <a:pt x="2132" y="1475"/>
                </a:lnTo>
                <a:lnTo>
                  <a:pt x="2136" y="2851"/>
                </a:lnTo>
                <a:lnTo>
                  <a:pt x="2278" y="2853"/>
                </a:lnTo>
                <a:lnTo>
                  <a:pt x="2306" y="22"/>
                </a:lnTo>
                <a:lnTo>
                  <a:pt x="2260" y="12"/>
                </a:lnTo>
                <a:lnTo>
                  <a:pt x="2214" y="4"/>
                </a:lnTo>
                <a:lnTo>
                  <a:pt x="2162" y="4"/>
                </a:lnTo>
                <a:lnTo>
                  <a:pt x="2110" y="4"/>
                </a:lnTo>
                <a:lnTo>
                  <a:pt x="2060" y="6"/>
                </a:lnTo>
                <a:lnTo>
                  <a:pt x="2008" y="10"/>
                </a:lnTo>
                <a:lnTo>
                  <a:pt x="1956" y="12"/>
                </a:lnTo>
                <a:lnTo>
                  <a:pt x="1908" y="12"/>
                </a:lnTo>
                <a:lnTo>
                  <a:pt x="1443" y="1634"/>
                </a:lnTo>
                <a:lnTo>
                  <a:pt x="1438" y="1634"/>
                </a:lnTo>
                <a:lnTo>
                  <a:pt x="1435" y="1634"/>
                </a:lnTo>
                <a:lnTo>
                  <a:pt x="1430" y="1631"/>
                </a:lnTo>
                <a:lnTo>
                  <a:pt x="1425" y="1626"/>
                </a:lnTo>
                <a:lnTo>
                  <a:pt x="1029" y="186"/>
                </a:lnTo>
                <a:lnTo>
                  <a:pt x="987" y="18"/>
                </a:lnTo>
                <a:lnTo>
                  <a:pt x="38" y="0"/>
                </a:lnTo>
                <a:lnTo>
                  <a:pt x="36" y="0"/>
                </a:lnTo>
                <a:lnTo>
                  <a:pt x="30" y="0"/>
                </a:lnTo>
                <a:lnTo>
                  <a:pt x="23" y="0"/>
                </a:lnTo>
                <a:lnTo>
                  <a:pt x="20" y="2"/>
                </a:lnTo>
                <a:lnTo>
                  <a:pt x="0" y="222"/>
                </a:lnTo>
                <a:lnTo>
                  <a:pt x="10" y="2843"/>
                </a:lnTo>
                <a:lnTo>
                  <a:pt x="709" y="2853"/>
                </a:lnTo>
                <a:lnTo>
                  <a:pt x="727" y="2497"/>
                </a:lnTo>
                <a:lnTo>
                  <a:pt x="729" y="2129"/>
                </a:lnTo>
                <a:lnTo>
                  <a:pt x="724" y="1759"/>
                </a:lnTo>
                <a:lnTo>
                  <a:pt x="727" y="1393"/>
                </a:lnTo>
                <a:lnTo>
                  <a:pt x="729" y="1388"/>
                </a:lnTo>
                <a:lnTo>
                  <a:pt x="732" y="1382"/>
                </a:lnTo>
                <a:lnTo>
                  <a:pt x="737" y="1382"/>
                </a:lnTo>
                <a:lnTo>
                  <a:pt x="745" y="1385"/>
                </a:lnTo>
                <a:lnTo>
                  <a:pt x="1155" y="2851"/>
                </a:lnTo>
                <a:lnTo>
                  <a:pt x="1680" y="2861"/>
                </a:lnTo>
                <a:close/>
              </a:path>
            </a:pathLst>
          </a:custGeom>
          <a:solidFill>
            <a:srgbClr val="000000"/>
          </a:solidFill>
          <a:ln w="9525">
            <a:solidFill>
              <a:srgbClr val="996633"/>
            </a:solidFill>
            <a:round/>
            <a:headEnd/>
            <a:tailEnd/>
          </a:ln>
        </p:spPr>
        <p:txBody>
          <a:bodyPr/>
          <a:lstStyle/>
          <a:p>
            <a:endParaRPr lang="es-MX"/>
          </a:p>
        </p:txBody>
      </p:sp>
      <p:sp>
        <p:nvSpPr>
          <p:cNvPr id="16" name="Freeform 2059"/>
          <p:cNvSpPr>
            <a:spLocks/>
          </p:cNvSpPr>
          <p:nvPr userDrawn="1"/>
        </p:nvSpPr>
        <p:spPr bwMode="auto">
          <a:xfrm>
            <a:off x="1819275" y="795338"/>
            <a:ext cx="230188" cy="322262"/>
          </a:xfrm>
          <a:custGeom>
            <a:avLst/>
            <a:gdLst/>
            <a:ahLst/>
            <a:cxnLst>
              <a:cxn ang="0">
                <a:pos x="1860" y="2841"/>
              </a:cxn>
              <a:cxn ang="0">
                <a:pos x="1924" y="2841"/>
              </a:cxn>
              <a:cxn ang="0">
                <a:pos x="1904" y="2665"/>
              </a:cxn>
              <a:cxn ang="0">
                <a:pos x="1878" y="2487"/>
              </a:cxn>
              <a:cxn ang="0">
                <a:pos x="1844" y="2310"/>
              </a:cxn>
              <a:cxn ang="0">
                <a:pos x="1808" y="2133"/>
              </a:cxn>
              <a:cxn ang="0">
                <a:pos x="1767" y="1953"/>
              </a:cxn>
              <a:cxn ang="0">
                <a:pos x="1724" y="1776"/>
              </a:cxn>
              <a:cxn ang="0">
                <a:pos x="1677" y="1599"/>
              </a:cxn>
              <a:cxn ang="0">
                <a:pos x="1629" y="1419"/>
              </a:cxn>
              <a:cxn ang="0">
                <a:pos x="1580" y="1242"/>
              </a:cxn>
              <a:cxn ang="0">
                <a:pos x="1529" y="1065"/>
              </a:cxn>
              <a:cxn ang="0">
                <a:pos x="1477" y="888"/>
              </a:cxn>
              <a:cxn ang="0">
                <a:pos x="1429" y="708"/>
              </a:cxn>
              <a:cxn ang="0">
                <a:pos x="1379" y="532"/>
              </a:cxn>
              <a:cxn ang="0">
                <a:pos x="1331" y="354"/>
              </a:cxn>
              <a:cxn ang="0">
                <a:pos x="1287" y="178"/>
              </a:cxn>
              <a:cxn ang="0">
                <a:pos x="1245" y="0"/>
              </a:cxn>
              <a:cxn ang="0">
                <a:pos x="953" y="0"/>
              </a:cxn>
              <a:cxn ang="0">
                <a:pos x="0" y="2831"/>
              </a:cxn>
              <a:cxn ang="0">
                <a:pos x="835" y="2839"/>
              </a:cxn>
              <a:cxn ang="0">
                <a:pos x="945" y="2461"/>
              </a:cxn>
              <a:cxn ang="0">
                <a:pos x="1734" y="2461"/>
              </a:cxn>
              <a:cxn ang="0">
                <a:pos x="1850" y="2847"/>
              </a:cxn>
              <a:cxn ang="0">
                <a:pos x="1852" y="2847"/>
              </a:cxn>
              <a:cxn ang="0">
                <a:pos x="1854" y="2843"/>
              </a:cxn>
              <a:cxn ang="0">
                <a:pos x="1857" y="2841"/>
              </a:cxn>
              <a:cxn ang="0">
                <a:pos x="1860" y="2841"/>
              </a:cxn>
            </a:cxnLst>
            <a:rect l="0" t="0" r="r" b="b"/>
            <a:pathLst>
              <a:path w="1924" h="2847">
                <a:moveTo>
                  <a:pt x="1860" y="2841"/>
                </a:moveTo>
                <a:lnTo>
                  <a:pt x="1924" y="2841"/>
                </a:lnTo>
                <a:lnTo>
                  <a:pt x="1904" y="2665"/>
                </a:lnTo>
                <a:lnTo>
                  <a:pt x="1878" y="2487"/>
                </a:lnTo>
                <a:lnTo>
                  <a:pt x="1844" y="2310"/>
                </a:lnTo>
                <a:lnTo>
                  <a:pt x="1808" y="2133"/>
                </a:lnTo>
                <a:lnTo>
                  <a:pt x="1767" y="1953"/>
                </a:lnTo>
                <a:lnTo>
                  <a:pt x="1724" y="1776"/>
                </a:lnTo>
                <a:lnTo>
                  <a:pt x="1677" y="1599"/>
                </a:lnTo>
                <a:lnTo>
                  <a:pt x="1629" y="1419"/>
                </a:lnTo>
                <a:lnTo>
                  <a:pt x="1580" y="1242"/>
                </a:lnTo>
                <a:lnTo>
                  <a:pt x="1529" y="1065"/>
                </a:lnTo>
                <a:lnTo>
                  <a:pt x="1477" y="888"/>
                </a:lnTo>
                <a:lnTo>
                  <a:pt x="1429" y="708"/>
                </a:lnTo>
                <a:lnTo>
                  <a:pt x="1379" y="532"/>
                </a:lnTo>
                <a:lnTo>
                  <a:pt x="1331" y="354"/>
                </a:lnTo>
                <a:lnTo>
                  <a:pt x="1287" y="178"/>
                </a:lnTo>
                <a:lnTo>
                  <a:pt x="1245" y="0"/>
                </a:lnTo>
                <a:lnTo>
                  <a:pt x="953" y="0"/>
                </a:lnTo>
                <a:lnTo>
                  <a:pt x="0" y="2831"/>
                </a:lnTo>
                <a:lnTo>
                  <a:pt x="835" y="2839"/>
                </a:lnTo>
                <a:lnTo>
                  <a:pt x="945" y="2461"/>
                </a:lnTo>
                <a:lnTo>
                  <a:pt x="1734" y="2461"/>
                </a:lnTo>
                <a:lnTo>
                  <a:pt x="1850" y="2847"/>
                </a:lnTo>
                <a:lnTo>
                  <a:pt x="1852" y="2847"/>
                </a:lnTo>
                <a:lnTo>
                  <a:pt x="1854" y="2843"/>
                </a:lnTo>
                <a:lnTo>
                  <a:pt x="1857" y="2841"/>
                </a:lnTo>
                <a:lnTo>
                  <a:pt x="1860" y="2841"/>
                </a:lnTo>
                <a:close/>
              </a:path>
            </a:pathLst>
          </a:custGeom>
          <a:solidFill>
            <a:srgbClr val="000000"/>
          </a:solidFill>
          <a:ln w="9525">
            <a:solidFill>
              <a:srgbClr val="996633"/>
            </a:solidFill>
            <a:round/>
            <a:headEnd/>
            <a:tailEnd/>
          </a:ln>
        </p:spPr>
        <p:txBody>
          <a:bodyPr/>
          <a:lstStyle/>
          <a:p>
            <a:endParaRPr lang="es-MX"/>
          </a:p>
        </p:txBody>
      </p:sp>
      <p:sp>
        <p:nvSpPr>
          <p:cNvPr id="18" name="Freeform 2060"/>
          <p:cNvSpPr>
            <a:spLocks/>
          </p:cNvSpPr>
          <p:nvPr userDrawn="1"/>
        </p:nvSpPr>
        <p:spPr bwMode="auto">
          <a:xfrm>
            <a:off x="2351088" y="795338"/>
            <a:ext cx="15875" cy="322262"/>
          </a:xfrm>
          <a:custGeom>
            <a:avLst/>
            <a:gdLst/>
            <a:ahLst/>
            <a:cxnLst>
              <a:cxn ang="0">
                <a:pos x="10" y="2849"/>
              </a:cxn>
              <a:cxn ang="0">
                <a:pos x="110" y="2849"/>
              </a:cxn>
              <a:cxn ang="0">
                <a:pos x="120" y="2749"/>
              </a:cxn>
              <a:cxn ang="0">
                <a:pos x="120" y="2643"/>
              </a:cxn>
              <a:cxn ang="0">
                <a:pos x="120" y="2539"/>
              </a:cxn>
              <a:cxn ang="0">
                <a:pos x="128" y="2433"/>
              </a:cxn>
              <a:cxn ang="0">
                <a:pos x="128" y="1825"/>
              </a:cxn>
              <a:cxn ang="0">
                <a:pos x="128" y="1219"/>
              </a:cxn>
              <a:cxn ang="0">
                <a:pos x="128" y="616"/>
              </a:cxn>
              <a:cxn ang="0">
                <a:pos x="128" y="14"/>
              </a:cxn>
              <a:cxn ang="0">
                <a:pos x="20" y="0"/>
              </a:cxn>
              <a:cxn ang="0">
                <a:pos x="12" y="80"/>
              </a:cxn>
              <a:cxn ang="0">
                <a:pos x="10" y="170"/>
              </a:cxn>
              <a:cxn ang="0">
                <a:pos x="10" y="262"/>
              </a:cxn>
              <a:cxn ang="0">
                <a:pos x="2" y="354"/>
              </a:cxn>
              <a:cxn ang="0">
                <a:pos x="0" y="978"/>
              </a:cxn>
              <a:cxn ang="0">
                <a:pos x="0" y="1602"/>
              </a:cxn>
              <a:cxn ang="0">
                <a:pos x="0" y="2225"/>
              </a:cxn>
              <a:cxn ang="0">
                <a:pos x="2" y="2847"/>
              </a:cxn>
              <a:cxn ang="0">
                <a:pos x="2" y="2847"/>
              </a:cxn>
              <a:cxn ang="0">
                <a:pos x="7" y="2847"/>
              </a:cxn>
              <a:cxn ang="0">
                <a:pos x="10" y="2849"/>
              </a:cxn>
              <a:cxn ang="0">
                <a:pos x="10" y="2849"/>
              </a:cxn>
            </a:cxnLst>
            <a:rect l="0" t="0" r="r" b="b"/>
            <a:pathLst>
              <a:path w="128" h="2849">
                <a:moveTo>
                  <a:pt x="10" y="2849"/>
                </a:moveTo>
                <a:lnTo>
                  <a:pt x="110" y="2849"/>
                </a:lnTo>
                <a:lnTo>
                  <a:pt x="120" y="2749"/>
                </a:lnTo>
                <a:lnTo>
                  <a:pt x="120" y="2643"/>
                </a:lnTo>
                <a:lnTo>
                  <a:pt x="120" y="2539"/>
                </a:lnTo>
                <a:lnTo>
                  <a:pt x="128" y="2433"/>
                </a:lnTo>
                <a:lnTo>
                  <a:pt x="128" y="1825"/>
                </a:lnTo>
                <a:lnTo>
                  <a:pt x="128" y="1219"/>
                </a:lnTo>
                <a:lnTo>
                  <a:pt x="128" y="616"/>
                </a:lnTo>
                <a:lnTo>
                  <a:pt x="128" y="14"/>
                </a:lnTo>
                <a:lnTo>
                  <a:pt x="20" y="0"/>
                </a:lnTo>
                <a:lnTo>
                  <a:pt x="12" y="80"/>
                </a:lnTo>
                <a:lnTo>
                  <a:pt x="10" y="170"/>
                </a:lnTo>
                <a:lnTo>
                  <a:pt x="10" y="262"/>
                </a:lnTo>
                <a:lnTo>
                  <a:pt x="2" y="354"/>
                </a:lnTo>
                <a:lnTo>
                  <a:pt x="0" y="978"/>
                </a:lnTo>
                <a:lnTo>
                  <a:pt x="0" y="1602"/>
                </a:lnTo>
                <a:lnTo>
                  <a:pt x="0" y="2225"/>
                </a:lnTo>
                <a:lnTo>
                  <a:pt x="2" y="2847"/>
                </a:lnTo>
                <a:lnTo>
                  <a:pt x="2" y="2847"/>
                </a:lnTo>
                <a:lnTo>
                  <a:pt x="7" y="2847"/>
                </a:lnTo>
                <a:lnTo>
                  <a:pt x="10" y="2849"/>
                </a:lnTo>
                <a:lnTo>
                  <a:pt x="10" y="2849"/>
                </a:lnTo>
                <a:close/>
              </a:path>
            </a:pathLst>
          </a:custGeom>
          <a:solidFill>
            <a:srgbClr val="000000"/>
          </a:solidFill>
          <a:ln w="9525">
            <a:solidFill>
              <a:srgbClr val="996633"/>
            </a:solidFill>
            <a:round/>
            <a:headEnd/>
            <a:tailEnd/>
          </a:ln>
        </p:spPr>
        <p:txBody>
          <a:bodyPr/>
          <a:lstStyle/>
          <a:p>
            <a:endParaRPr lang="es-MX"/>
          </a:p>
        </p:txBody>
      </p:sp>
      <p:sp>
        <p:nvSpPr>
          <p:cNvPr id="20" name="Freeform 2061"/>
          <p:cNvSpPr>
            <a:spLocks/>
          </p:cNvSpPr>
          <p:nvPr userDrawn="1"/>
        </p:nvSpPr>
        <p:spPr bwMode="auto">
          <a:xfrm>
            <a:off x="2374900" y="795338"/>
            <a:ext cx="36513" cy="322262"/>
          </a:xfrm>
          <a:custGeom>
            <a:avLst/>
            <a:gdLst/>
            <a:ahLst/>
            <a:cxnLst>
              <a:cxn ang="0">
                <a:pos x="10" y="2849"/>
              </a:cxn>
              <a:cxn ang="0">
                <a:pos x="273" y="2849"/>
              </a:cxn>
              <a:cxn ang="0">
                <a:pos x="279" y="2847"/>
              </a:cxn>
              <a:cxn ang="0">
                <a:pos x="285" y="2839"/>
              </a:cxn>
              <a:cxn ang="0">
                <a:pos x="287" y="2831"/>
              </a:cxn>
              <a:cxn ang="0">
                <a:pos x="291" y="2821"/>
              </a:cxn>
              <a:cxn ang="0">
                <a:pos x="303" y="18"/>
              </a:cxn>
              <a:cxn ang="0">
                <a:pos x="273" y="8"/>
              </a:cxn>
              <a:cxn ang="0">
                <a:pos x="239" y="0"/>
              </a:cxn>
              <a:cxn ang="0">
                <a:pos x="203" y="0"/>
              </a:cxn>
              <a:cxn ang="0">
                <a:pos x="167" y="0"/>
              </a:cxn>
              <a:cxn ang="0">
                <a:pos x="129" y="0"/>
              </a:cxn>
              <a:cxn ang="0">
                <a:pos x="93" y="2"/>
              </a:cxn>
              <a:cxn ang="0">
                <a:pos x="57" y="2"/>
              </a:cxn>
              <a:cxn ang="0">
                <a:pos x="21" y="0"/>
              </a:cxn>
              <a:cxn ang="0">
                <a:pos x="3" y="706"/>
              </a:cxn>
              <a:cxn ang="0">
                <a:pos x="0" y="1417"/>
              </a:cxn>
              <a:cxn ang="0">
                <a:pos x="5" y="2131"/>
              </a:cxn>
              <a:cxn ang="0">
                <a:pos x="3" y="2847"/>
              </a:cxn>
              <a:cxn ang="0">
                <a:pos x="3" y="2847"/>
              </a:cxn>
              <a:cxn ang="0">
                <a:pos x="7" y="2847"/>
              </a:cxn>
              <a:cxn ang="0">
                <a:pos x="10" y="2849"/>
              </a:cxn>
              <a:cxn ang="0">
                <a:pos x="10" y="2849"/>
              </a:cxn>
            </a:cxnLst>
            <a:rect l="0" t="0" r="r" b="b"/>
            <a:pathLst>
              <a:path w="303" h="2849">
                <a:moveTo>
                  <a:pt x="10" y="2849"/>
                </a:moveTo>
                <a:lnTo>
                  <a:pt x="273" y="2849"/>
                </a:lnTo>
                <a:lnTo>
                  <a:pt x="279" y="2847"/>
                </a:lnTo>
                <a:lnTo>
                  <a:pt x="285" y="2839"/>
                </a:lnTo>
                <a:lnTo>
                  <a:pt x="287" y="2831"/>
                </a:lnTo>
                <a:lnTo>
                  <a:pt x="291" y="2821"/>
                </a:lnTo>
                <a:lnTo>
                  <a:pt x="303" y="18"/>
                </a:lnTo>
                <a:lnTo>
                  <a:pt x="273" y="8"/>
                </a:lnTo>
                <a:lnTo>
                  <a:pt x="239" y="0"/>
                </a:lnTo>
                <a:lnTo>
                  <a:pt x="203" y="0"/>
                </a:lnTo>
                <a:lnTo>
                  <a:pt x="167" y="0"/>
                </a:lnTo>
                <a:lnTo>
                  <a:pt x="129" y="0"/>
                </a:lnTo>
                <a:lnTo>
                  <a:pt x="93" y="2"/>
                </a:lnTo>
                <a:lnTo>
                  <a:pt x="57" y="2"/>
                </a:lnTo>
                <a:lnTo>
                  <a:pt x="21" y="0"/>
                </a:lnTo>
                <a:lnTo>
                  <a:pt x="3" y="706"/>
                </a:lnTo>
                <a:lnTo>
                  <a:pt x="0" y="1417"/>
                </a:lnTo>
                <a:lnTo>
                  <a:pt x="5" y="2131"/>
                </a:lnTo>
                <a:lnTo>
                  <a:pt x="3" y="2847"/>
                </a:lnTo>
                <a:lnTo>
                  <a:pt x="3" y="2847"/>
                </a:lnTo>
                <a:lnTo>
                  <a:pt x="7" y="2847"/>
                </a:lnTo>
                <a:lnTo>
                  <a:pt x="10" y="2849"/>
                </a:lnTo>
                <a:lnTo>
                  <a:pt x="10" y="2849"/>
                </a:lnTo>
                <a:close/>
              </a:path>
            </a:pathLst>
          </a:custGeom>
          <a:solidFill>
            <a:srgbClr val="000000"/>
          </a:solidFill>
          <a:ln w="9525">
            <a:solidFill>
              <a:srgbClr val="996633"/>
            </a:solidFill>
            <a:round/>
            <a:headEnd/>
            <a:tailEnd/>
          </a:ln>
        </p:spPr>
        <p:txBody>
          <a:bodyPr/>
          <a:lstStyle/>
          <a:p>
            <a:endParaRPr lang="es-MX"/>
          </a:p>
        </p:txBody>
      </p:sp>
      <p:sp>
        <p:nvSpPr>
          <p:cNvPr id="21" name="Freeform 2062"/>
          <p:cNvSpPr>
            <a:spLocks/>
          </p:cNvSpPr>
          <p:nvPr userDrawn="1"/>
        </p:nvSpPr>
        <p:spPr bwMode="auto">
          <a:xfrm>
            <a:off x="1400175" y="795338"/>
            <a:ext cx="107950" cy="322262"/>
          </a:xfrm>
          <a:custGeom>
            <a:avLst/>
            <a:gdLst/>
            <a:ahLst/>
            <a:cxnLst>
              <a:cxn ang="0">
                <a:pos x="884" y="2835"/>
              </a:cxn>
              <a:cxn ang="0">
                <a:pos x="891" y="2155"/>
              </a:cxn>
              <a:cxn ang="0">
                <a:pos x="776" y="2055"/>
              </a:cxn>
              <a:cxn ang="0">
                <a:pos x="779" y="1855"/>
              </a:cxn>
              <a:cxn ang="0">
                <a:pos x="889" y="1747"/>
              </a:cxn>
              <a:cxn ang="0">
                <a:pos x="791" y="1056"/>
              </a:cxn>
              <a:cxn ang="0">
                <a:pos x="773" y="882"/>
              </a:cxn>
              <a:cxn ang="0">
                <a:pos x="784" y="692"/>
              </a:cxn>
              <a:cxn ang="0">
                <a:pos x="891" y="4"/>
              </a:cxn>
              <a:cxn ang="0">
                <a:pos x="0" y="122"/>
              </a:cxn>
              <a:cxn ang="0">
                <a:pos x="108" y="228"/>
              </a:cxn>
              <a:cxn ang="0">
                <a:pos x="208" y="338"/>
              </a:cxn>
              <a:cxn ang="0">
                <a:pos x="296" y="454"/>
              </a:cxn>
              <a:cxn ang="0">
                <a:pos x="373" y="576"/>
              </a:cxn>
              <a:cxn ang="0">
                <a:pos x="437" y="708"/>
              </a:cxn>
              <a:cxn ang="0">
                <a:pos x="488" y="849"/>
              </a:cxn>
              <a:cxn ang="0">
                <a:pos x="527" y="998"/>
              </a:cxn>
              <a:cxn ang="0">
                <a:pos x="550" y="1157"/>
              </a:cxn>
              <a:cxn ang="0">
                <a:pos x="488" y="1167"/>
              </a:cxn>
              <a:cxn ang="0">
                <a:pos x="424" y="1175"/>
              </a:cxn>
              <a:cxn ang="0">
                <a:pos x="358" y="1177"/>
              </a:cxn>
              <a:cxn ang="0">
                <a:pos x="288" y="1177"/>
              </a:cxn>
              <a:cxn ang="0">
                <a:pos x="218" y="1175"/>
              </a:cxn>
              <a:cxn ang="0">
                <a:pos x="150" y="1172"/>
              </a:cxn>
              <a:cxn ang="0">
                <a:pos x="80" y="1172"/>
              </a:cxn>
              <a:cxn ang="0">
                <a:pos x="14" y="1175"/>
              </a:cxn>
              <a:cxn ang="0">
                <a:pos x="34" y="1655"/>
              </a:cxn>
              <a:cxn ang="0">
                <a:pos x="100" y="1659"/>
              </a:cxn>
              <a:cxn ang="0">
                <a:pos x="168" y="1662"/>
              </a:cxn>
              <a:cxn ang="0">
                <a:pos x="240" y="1659"/>
              </a:cxn>
              <a:cxn ang="0">
                <a:pos x="312" y="1657"/>
              </a:cxn>
              <a:cxn ang="0">
                <a:pos x="383" y="1655"/>
              </a:cxn>
              <a:cxn ang="0">
                <a:pos x="455" y="1657"/>
              </a:cxn>
              <a:cxn ang="0">
                <a:pos x="524" y="1662"/>
              </a:cxn>
              <a:cxn ang="0">
                <a:pos x="548" y="1742"/>
              </a:cxn>
              <a:cxn ang="0">
                <a:pos x="517" y="1885"/>
              </a:cxn>
              <a:cxn ang="0">
                <a:pos x="473" y="2019"/>
              </a:cxn>
              <a:cxn ang="0">
                <a:pos x="419" y="2145"/>
              </a:cxn>
              <a:cxn ang="0">
                <a:pos x="355" y="2263"/>
              </a:cxn>
              <a:cxn ang="0">
                <a:pos x="278" y="2375"/>
              </a:cxn>
              <a:cxn ang="0">
                <a:pos x="190" y="2483"/>
              </a:cxn>
              <a:cxn ang="0">
                <a:pos x="93" y="2591"/>
              </a:cxn>
              <a:cxn ang="0">
                <a:pos x="34" y="2645"/>
              </a:cxn>
              <a:cxn ang="0">
                <a:pos x="24" y="2653"/>
              </a:cxn>
              <a:cxn ang="0">
                <a:pos x="14" y="2825"/>
              </a:cxn>
              <a:cxn ang="0">
                <a:pos x="24" y="2837"/>
              </a:cxn>
              <a:cxn ang="0">
                <a:pos x="39" y="2843"/>
              </a:cxn>
            </a:cxnLst>
            <a:rect l="0" t="0" r="r" b="b"/>
            <a:pathLst>
              <a:path w="902" h="2843">
                <a:moveTo>
                  <a:pt x="39" y="2843"/>
                </a:moveTo>
                <a:lnTo>
                  <a:pt x="884" y="2835"/>
                </a:lnTo>
                <a:lnTo>
                  <a:pt x="902" y="2401"/>
                </a:lnTo>
                <a:lnTo>
                  <a:pt x="891" y="2155"/>
                </a:lnTo>
                <a:lnTo>
                  <a:pt x="791" y="2145"/>
                </a:lnTo>
                <a:lnTo>
                  <a:pt x="776" y="2055"/>
                </a:lnTo>
                <a:lnTo>
                  <a:pt x="773" y="1957"/>
                </a:lnTo>
                <a:lnTo>
                  <a:pt x="779" y="1855"/>
                </a:lnTo>
                <a:lnTo>
                  <a:pt x="784" y="1755"/>
                </a:lnTo>
                <a:lnTo>
                  <a:pt x="889" y="1747"/>
                </a:lnTo>
                <a:lnTo>
                  <a:pt x="891" y="1067"/>
                </a:lnTo>
                <a:lnTo>
                  <a:pt x="791" y="1056"/>
                </a:lnTo>
                <a:lnTo>
                  <a:pt x="776" y="974"/>
                </a:lnTo>
                <a:lnTo>
                  <a:pt x="773" y="882"/>
                </a:lnTo>
                <a:lnTo>
                  <a:pt x="776" y="784"/>
                </a:lnTo>
                <a:lnTo>
                  <a:pt x="784" y="692"/>
                </a:lnTo>
                <a:lnTo>
                  <a:pt x="884" y="687"/>
                </a:lnTo>
                <a:lnTo>
                  <a:pt x="891" y="4"/>
                </a:lnTo>
                <a:lnTo>
                  <a:pt x="14" y="0"/>
                </a:lnTo>
                <a:lnTo>
                  <a:pt x="0" y="122"/>
                </a:lnTo>
                <a:lnTo>
                  <a:pt x="57" y="174"/>
                </a:lnTo>
                <a:lnTo>
                  <a:pt x="108" y="228"/>
                </a:lnTo>
                <a:lnTo>
                  <a:pt x="160" y="282"/>
                </a:lnTo>
                <a:lnTo>
                  <a:pt x="208" y="338"/>
                </a:lnTo>
                <a:lnTo>
                  <a:pt x="252" y="394"/>
                </a:lnTo>
                <a:lnTo>
                  <a:pt x="296" y="454"/>
                </a:lnTo>
                <a:lnTo>
                  <a:pt x="334" y="515"/>
                </a:lnTo>
                <a:lnTo>
                  <a:pt x="373" y="576"/>
                </a:lnTo>
                <a:lnTo>
                  <a:pt x="406" y="641"/>
                </a:lnTo>
                <a:lnTo>
                  <a:pt x="437" y="708"/>
                </a:lnTo>
                <a:lnTo>
                  <a:pt x="466" y="777"/>
                </a:lnTo>
                <a:lnTo>
                  <a:pt x="488" y="849"/>
                </a:lnTo>
                <a:lnTo>
                  <a:pt x="509" y="920"/>
                </a:lnTo>
                <a:lnTo>
                  <a:pt x="527" y="998"/>
                </a:lnTo>
                <a:lnTo>
                  <a:pt x="540" y="1074"/>
                </a:lnTo>
                <a:lnTo>
                  <a:pt x="550" y="1157"/>
                </a:lnTo>
                <a:lnTo>
                  <a:pt x="519" y="1164"/>
                </a:lnTo>
                <a:lnTo>
                  <a:pt x="488" y="1167"/>
                </a:lnTo>
                <a:lnTo>
                  <a:pt x="455" y="1172"/>
                </a:lnTo>
                <a:lnTo>
                  <a:pt x="424" y="1175"/>
                </a:lnTo>
                <a:lnTo>
                  <a:pt x="391" y="1175"/>
                </a:lnTo>
                <a:lnTo>
                  <a:pt x="358" y="1177"/>
                </a:lnTo>
                <a:lnTo>
                  <a:pt x="322" y="1177"/>
                </a:lnTo>
                <a:lnTo>
                  <a:pt x="288" y="1177"/>
                </a:lnTo>
                <a:lnTo>
                  <a:pt x="254" y="1175"/>
                </a:lnTo>
                <a:lnTo>
                  <a:pt x="218" y="1175"/>
                </a:lnTo>
                <a:lnTo>
                  <a:pt x="186" y="1175"/>
                </a:lnTo>
                <a:lnTo>
                  <a:pt x="150" y="1172"/>
                </a:lnTo>
                <a:lnTo>
                  <a:pt x="116" y="1172"/>
                </a:lnTo>
                <a:lnTo>
                  <a:pt x="80" y="1172"/>
                </a:lnTo>
                <a:lnTo>
                  <a:pt x="46" y="1172"/>
                </a:lnTo>
                <a:lnTo>
                  <a:pt x="14" y="1175"/>
                </a:lnTo>
                <a:lnTo>
                  <a:pt x="3" y="1649"/>
                </a:lnTo>
                <a:lnTo>
                  <a:pt x="34" y="1655"/>
                </a:lnTo>
                <a:lnTo>
                  <a:pt x="68" y="1657"/>
                </a:lnTo>
                <a:lnTo>
                  <a:pt x="100" y="1659"/>
                </a:lnTo>
                <a:lnTo>
                  <a:pt x="134" y="1662"/>
                </a:lnTo>
                <a:lnTo>
                  <a:pt x="168" y="1662"/>
                </a:lnTo>
                <a:lnTo>
                  <a:pt x="204" y="1659"/>
                </a:lnTo>
                <a:lnTo>
                  <a:pt x="240" y="1659"/>
                </a:lnTo>
                <a:lnTo>
                  <a:pt x="276" y="1657"/>
                </a:lnTo>
                <a:lnTo>
                  <a:pt x="312" y="1657"/>
                </a:lnTo>
                <a:lnTo>
                  <a:pt x="348" y="1655"/>
                </a:lnTo>
                <a:lnTo>
                  <a:pt x="383" y="1655"/>
                </a:lnTo>
                <a:lnTo>
                  <a:pt x="419" y="1655"/>
                </a:lnTo>
                <a:lnTo>
                  <a:pt x="455" y="1657"/>
                </a:lnTo>
                <a:lnTo>
                  <a:pt x="488" y="1657"/>
                </a:lnTo>
                <a:lnTo>
                  <a:pt x="524" y="1662"/>
                </a:lnTo>
                <a:lnTo>
                  <a:pt x="558" y="1667"/>
                </a:lnTo>
                <a:lnTo>
                  <a:pt x="548" y="1742"/>
                </a:lnTo>
                <a:lnTo>
                  <a:pt x="535" y="1816"/>
                </a:lnTo>
                <a:lnTo>
                  <a:pt x="517" y="1885"/>
                </a:lnTo>
                <a:lnTo>
                  <a:pt x="496" y="1952"/>
                </a:lnTo>
                <a:lnTo>
                  <a:pt x="473" y="2019"/>
                </a:lnTo>
                <a:lnTo>
                  <a:pt x="450" y="2083"/>
                </a:lnTo>
                <a:lnTo>
                  <a:pt x="419" y="2145"/>
                </a:lnTo>
                <a:lnTo>
                  <a:pt x="388" y="2203"/>
                </a:lnTo>
                <a:lnTo>
                  <a:pt x="355" y="2263"/>
                </a:lnTo>
                <a:lnTo>
                  <a:pt x="319" y="2319"/>
                </a:lnTo>
                <a:lnTo>
                  <a:pt x="278" y="2375"/>
                </a:lnTo>
                <a:lnTo>
                  <a:pt x="236" y="2429"/>
                </a:lnTo>
                <a:lnTo>
                  <a:pt x="190" y="2483"/>
                </a:lnTo>
                <a:lnTo>
                  <a:pt x="142" y="2537"/>
                </a:lnTo>
                <a:lnTo>
                  <a:pt x="93" y="2591"/>
                </a:lnTo>
                <a:lnTo>
                  <a:pt x="39" y="2643"/>
                </a:lnTo>
                <a:lnTo>
                  <a:pt x="34" y="2645"/>
                </a:lnTo>
                <a:lnTo>
                  <a:pt x="26" y="2647"/>
                </a:lnTo>
                <a:lnTo>
                  <a:pt x="24" y="2653"/>
                </a:lnTo>
                <a:lnTo>
                  <a:pt x="21" y="2653"/>
                </a:lnTo>
                <a:lnTo>
                  <a:pt x="14" y="2825"/>
                </a:lnTo>
                <a:lnTo>
                  <a:pt x="16" y="2829"/>
                </a:lnTo>
                <a:lnTo>
                  <a:pt x="24" y="2837"/>
                </a:lnTo>
                <a:lnTo>
                  <a:pt x="32" y="2841"/>
                </a:lnTo>
                <a:lnTo>
                  <a:pt x="39" y="2843"/>
                </a:lnTo>
                <a:close/>
              </a:path>
            </a:pathLst>
          </a:custGeom>
          <a:solidFill>
            <a:srgbClr val="000000"/>
          </a:solidFill>
          <a:ln w="9525">
            <a:solidFill>
              <a:srgbClr val="996633"/>
            </a:solidFill>
            <a:round/>
            <a:headEnd/>
            <a:tailEnd/>
          </a:ln>
        </p:spPr>
        <p:txBody>
          <a:bodyPr/>
          <a:lstStyle/>
          <a:p>
            <a:endParaRPr lang="es-MX"/>
          </a:p>
        </p:txBody>
      </p:sp>
      <p:sp>
        <p:nvSpPr>
          <p:cNvPr id="22" name="Freeform 2063"/>
          <p:cNvSpPr>
            <a:spLocks/>
          </p:cNvSpPr>
          <p:nvPr userDrawn="1"/>
        </p:nvSpPr>
        <p:spPr bwMode="auto">
          <a:xfrm>
            <a:off x="1522413" y="1038225"/>
            <a:ext cx="15875" cy="77788"/>
          </a:xfrm>
          <a:custGeom>
            <a:avLst/>
            <a:gdLst/>
            <a:ahLst/>
            <a:cxnLst>
              <a:cxn ang="0">
                <a:pos x="6" y="696"/>
              </a:cxn>
              <a:cxn ang="0">
                <a:pos x="136" y="696"/>
              </a:cxn>
              <a:cxn ang="0">
                <a:pos x="128" y="0"/>
              </a:cxn>
              <a:cxn ang="0">
                <a:pos x="6" y="0"/>
              </a:cxn>
              <a:cxn ang="0">
                <a:pos x="0" y="694"/>
              </a:cxn>
              <a:cxn ang="0">
                <a:pos x="0" y="694"/>
              </a:cxn>
              <a:cxn ang="0">
                <a:pos x="4" y="694"/>
              </a:cxn>
              <a:cxn ang="0">
                <a:pos x="6" y="696"/>
              </a:cxn>
              <a:cxn ang="0">
                <a:pos x="6" y="696"/>
              </a:cxn>
            </a:cxnLst>
            <a:rect l="0" t="0" r="r" b="b"/>
            <a:pathLst>
              <a:path w="136" h="696">
                <a:moveTo>
                  <a:pt x="6" y="696"/>
                </a:moveTo>
                <a:lnTo>
                  <a:pt x="136" y="696"/>
                </a:lnTo>
                <a:lnTo>
                  <a:pt x="128" y="0"/>
                </a:lnTo>
                <a:lnTo>
                  <a:pt x="6" y="0"/>
                </a:lnTo>
                <a:lnTo>
                  <a:pt x="0" y="694"/>
                </a:lnTo>
                <a:lnTo>
                  <a:pt x="0" y="694"/>
                </a:lnTo>
                <a:lnTo>
                  <a:pt x="4" y="694"/>
                </a:lnTo>
                <a:lnTo>
                  <a:pt x="6" y="696"/>
                </a:lnTo>
                <a:lnTo>
                  <a:pt x="6" y="696"/>
                </a:lnTo>
                <a:close/>
              </a:path>
            </a:pathLst>
          </a:custGeom>
          <a:solidFill>
            <a:srgbClr val="000000"/>
          </a:solidFill>
          <a:ln w="9525">
            <a:solidFill>
              <a:srgbClr val="996633"/>
            </a:solidFill>
            <a:round/>
            <a:headEnd/>
            <a:tailEnd/>
          </a:ln>
        </p:spPr>
        <p:txBody>
          <a:bodyPr/>
          <a:lstStyle/>
          <a:p>
            <a:endParaRPr lang="es-MX"/>
          </a:p>
        </p:txBody>
      </p:sp>
      <p:sp>
        <p:nvSpPr>
          <p:cNvPr id="23" name="Freeform 2064"/>
          <p:cNvSpPr>
            <a:spLocks/>
          </p:cNvSpPr>
          <p:nvPr userDrawn="1"/>
        </p:nvSpPr>
        <p:spPr bwMode="auto">
          <a:xfrm>
            <a:off x="1550988" y="1038225"/>
            <a:ext cx="38100" cy="77788"/>
          </a:xfrm>
          <a:custGeom>
            <a:avLst/>
            <a:gdLst/>
            <a:ahLst/>
            <a:cxnLst>
              <a:cxn ang="0">
                <a:pos x="10" y="690"/>
              </a:cxn>
              <a:cxn ang="0">
                <a:pos x="315" y="690"/>
              </a:cxn>
              <a:cxn ang="0">
                <a:pos x="325" y="524"/>
              </a:cxn>
              <a:cxn ang="0">
                <a:pos x="325" y="354"/>
              </a:cxn>
              <a:cxn ang="0">
                <a:pos x="325" y="182"/>
              </a:cxn>
              <a:cxn ang="0">
                <a:pos x="328" y="10"/>
              </a:cxn>
              <a:cxn ang="0">
                <a:pos x="10" y="0"/>
              </a:cxn>
              <a:cxn ang="0">
                <a:pos x="0" y="688"/>
              </a:cxn>
              <a:cxn ang="0">
                <a:pos x="2" y="688"/>
              </a:cxn>
              <a:cxn ang="0">
                <a:pos x="4" y="688"/>
              </a:cxn>
              <a:cxn ang="0">
                <a:pos x="7" y="690"/>
              </a:cxn>
              <a:cxn ang="0">
                <a:pos x="10" y="690"/>
              </a:cxn>
            </a:cxnLst>
            <a:rect l="0" t="0" r="r" b="b"/>
            <a:pathLst>
              <a:path w="328" h="690">
                <a:moveTo>
                  <a:pt x="10" y="690"/>
                </a:moveTo>
                <a:lnTo>
                  <a:pt x="315" y="690"/>
                </a:lnTo>
                <a:lnTo>
                  <a:pt x="325" y="524"/>
                </a:lnTo>
                <a:lnTo>
                  <a:pt x="325" y="354"/>
                </a:lnTo>
                <a:lnTo>
                  <a:pt x="325" y="182"/>
                </a:lnTo>
                <a:lnTo>
                  <a:pt x="328" y="10"/>
                </a:lnTo>
                <a:lnTo>
                  <a:pt x="10" y="0"/>
                </a:lnTo>
                <a:lnTo>
                  <a:pt x="0" y="688"/>
                </a:lnTo>
                <a:lnTo>
                  <a:pt x="2" y="688"/>
                </a:lnTo>
                <a:lnTo>
                  <a:pt x="4" y="688"/>
                </a:lnTo>
                <a:lnTo>
                  <a:pt x="7" y="690"/>
                </a:lnTo>
                <a:lnTo>
                  <a:pt x="10" y="690"/>
                </a:lnTo>
                <a:close/>
              </a:path>
            </a:pathLst>
          </a:custGeom>
          <a:solidFill>
            <a:srgbClr val="000000"/>
          </a:solidFill>
          <a:ln w="9525">
            <a:solidFill>
              <a:srgbClr val="996633"/>
            </a:solidFill>
            <a:round/>
            <a:headEnd/>
            <a:tailEnd/>
          </a:ln>
        </p:spPr>
        <p:txBody>
          <a:bodyPr/>
          <a:lstStyle/>
          <a:p>
            <a:endParaRPr lang="es-MX"/>
          </a:p>
        </p:txBody>
      </p:sp>
      <p:sp>
        <p:nvSpPr>
          <p:cNvPr id="24" name="Freeform 2065"/>
          <p:cNvSpPr>
            <a:spLocks/>
          </p:cNvSpPr>
          <p:nvPr userDrawn="1"/>
        </p:nvSpPr>
        <p:spPr bwMode="auto">
          <a:xfrm>
            <a:off x="1601788" y="793750"/>
            <a:ext cx="217487" cy="322263"/>
          </a:xfrm>
          <a:custGeom>
            <a:avLst/>
            <a:gdLst/>
            <a:ahLst/>
            <a:cxnLst>
              <a:cxn ang="0">
                <a:pos x="10" y="2849"/>
              </a:cxn>
              <a:cxn ang="0">
                <a:pos x="827" y="2849"/>
              </a:cxn>
              <a:cxn ang="0">
                <a:pos x="840" y="2767"/>
              </a:cxn>
              <a:cxn ang="0">
                <a:pos x="843" y="2679"/>
              </a:cxn>
              <a:cxn ang="0">
                <a:pos x="840" y="2589"/>
              </a:cxn>
              <a:cxn ang="0">
                <a:pos x="843" y="2503"/>
              </a:cxn>
              <a:cxn ang="0">
                <a:pos x="843" y="2385"/>
              </a:cxn>
              <a:cxn ang="0">
                <a:pos x="845" y="2267"/>
              </a:cxn>
              <a:cxn ang="0">
                <a:pos x="843" y="2149"/>
              </a:cxn>
              <a:cxn ang="0">
                <a:pos x="835" y="2033"/>
              </a:cxn>
              <a:cxn ang="0">
                <a:pos x="845" y="1895"/>
              </a:cxn>
              <a:cxn ang="0">
                <a:pos x="845" y="1761"/>
              </a:cxn>
              <a:cxn ang="0">
                <a:pos x="843" y="1627"/>
              </a:cxn>
              <a:cxn ang="0">
                <a:pos x="845" y="1499"/>
              </a:cxn>
              <a:cxn ang="0">
                <a:pos x="848" y="1497"/>
              </a:cxn>
              <a:cxn ang="0">
                <a:pos x="853" y="1494"/>
              </a:cxn>
              <a:cxn ang="0">
                <a:pos x="858" y="1491"/>
              </a:cxn>
              <a:cxn ang="0">
                <a:pos x="863" y="1491"/>
              </a:cxn>
              <a:cxn ang="0">
                <a:pos x="1726" y="2841"/>
              </a:cxn>
              <a:cxn ang="0">
                <a:pos x="1814" y="2597"/>
              </a:cxn>
              <a:cxn ang="0">
                <a:pos x="1806" y="14"/>
              </a:cxn>
              <a:cxn ang="0">
                <a:pos x="1670" y="14"/>
              </a:cxn>
              <a:cxn ang="0">
                <a:pos x="1652" y="1381"/>
              </a:cxn>
              <a:cxn ang="0">
                <a:pos x="1649" y="1384"/>
              </a:cxn>
              <a:cxn ang="0">
                <a:pos x="1647" y="1384"/>
              </a:cxn>
              <a:cxn ang="0">
                <a:pos x="1641" y="1384"/>
              </a:cxn>
              <a:cxn ang="0">
                <a:pos x="1634" y="1384"/>
              </a:cxn>
              <a:cxn ang="0">
                <a:pos x="1347" y="924"/>
              </a:cxn>
              <a:cxn ang="0">
                <a:pos x="771" y="16"/>
              </a:cxn>
              <a:cxn ang="0">
                <a:pos x="671" y="0"/>
              </a:cxn>
              <a:cxn ang="0">
                <a:pos x="0" y="0"/>
              </a:cxn>
              <a:cxn ang="0">
                <a:pos x="0" y="2847"/>
              </a:cxn>
              <a:cxn ang="0">
                <a:pos x="3" y="2847"/>
              </a:cxn>
              <a:cxn ang="0">
                <a:pos x="6" y="2847"/>
              </a:cxn>
              <a:cxn ang="0">
                <a:pos x="8" y="2849"/>
              </a:cxn>
              <a:cxn ang="0">
                <a:pos x="10" y="2849"/>
              </a:cxn>
            </a:cxnLst>
            <a:rect l="0" t="0" r="r" b="b"/>
            <a:pathLst>
              <a:path w="1814" h="2849">
                <a:moveTo>
                  <a:pt x="10" y="2849"/>
                </a:moveTo>
                <a:lnTo>
                  <a:pt x="827" y="2849"/>
                </a:lnTo>
                <a:lnTo>
                  <a:pt x="840" y="2767"/>
                </a:lnTo>
                <a:lnTo>
                  <a:pt x="843" y="2679"/>
                </a:lnTo>
                <a:lnTo>
                  <a:pt x="840" y="2589"/>
                </a:lnTo>
                <a:lnTo>
                  <a:pt x="843" y="2503"/>
                </a:lnTo>
                <a:lnTo>
                  <a:pt x="843" y="2385"/>
                </a:lnTo>
                <a:lnTo>
                  <a:pt x="845" y="2267"/>
                </a:lnTo>
                <a:lnTo>
                  <a:pt x="843" y="2149"/>
                </a:lnTo>
                <a:lnTo>
                  <a:pt x="835" y="2033"/>
                </a:lnTo>
                <a:lnTo>
                  <a:pt x="845" y="1895"/>
                </a:lnTo>
                <a:lnTo>
                  <a:pt x="845" y="1761"/>
                </a:lnTo>
                <a:lnTo>
                  <a:pt x="843" y="1627"/>
                </a:lnTo>
                <a:lnTo>
                  <a:pt x="845" y="1499"/>
                </a:lnTo>
                <a:lnTo>
                  <a:pt x="848" y="1497"/>
                </a:lnTo>
                <a:lnTo>
                  <a:pt x="853" y="1494"/>
                </a:lnTo>
                <a:lnTo>
                  <a:pt x="858" y="1491"/>
                </a:lnTo>
                <a:lnTo>
                  <a:pt x="863" y="1491"/>
                </a:lnTo>
                <a:lnTo>
                  <a:pt x="1726" y="2841"/>
                </a:lnTo>
                <a:lnTo>
                  <a:pt x="1814" y="2597"/>
                </a:lnTo>
                <a:lnTo>
                  <a:pt x="1806" y="14"/>
                </a:lnTo>
                <a:lnTo>
                  <a:pt x="1670" y="14"/>
                </a:lnTo>
                <a:lnTo>
                  <a:pt x="1652" y="1381"/>
                </a:lnTo>
                <a:lnTo>
                  <a:pt x="1649" y="1384"/>
                </a:lnTo>
                <a:lnTo>
                  <a:pt x="1647" y="1384"/>
                </a:lnTo>
                <a:lnTo>
                  <a:pt x="1641" y="1384"/>
                </a:lnTo>
                <a:lnTo>
                  <a:pt x="1634" y="1384"/>
                </a:lnTo>
                <a:lnTo>
                  <a:pt x="1347" y="924"/>
                </a:lnTo>
                <a:lnTo>
                  <a:pt x="771" y="16"/>
                </a:lnTo>
                <a:lnTo>
                  <a:pt x="671" y="0"/>
                </a:lnTo>
                <a:lnTo>
                  <a:pt x="0" y="0"/>
                </a:lnTo>
                <a:lnTo>
                  <a:pt x="0" y="2847"/>
                </a:lnTo>
                <a:lnTo>
                  <a:pt x="3" y="2847"/>
                </a:lnTo>
                <a:lnTo>
                  <a:pt x="6" y="2847"/>
                </a:lnTo>
                <a:lnTo>
                  <a:pt x="8" y="2849"/>
                </a:lnTo>
                <a:lnTo>
                  <a:pt x="10" y="2849"/>
                </a:lnTo>
                <a:close/>
              </a:path>
            </a:pathLst>
          </a:custGeom>
          <a:solidFill>
            <a:srgbClr val="000000"/>
          </a:solidFill>
          <a:ln w="9525">
            <a:solidFill>
              <a:srgbClr val="996633"/>
            </a:solidFill>
            <a:round/>
            <a:headEnd/>
            <a:tailEnd/>
          </a:ln>
        </p:spPr>
        <p:txBody>
          <a:bodyPr/>
          <a:lstStyle/>
          <a:p>
            <a:endParaRPr lang="es-MX"/>
          </a:p>
        </p:txBody>
      </p:sp>
      <p:sp>
        <p:nvSpPr>
          <p:cNvPr id="25" name="Freeform 2066"/>
          <p:cNvSpPr>
            <a:spLocks/>
          </p:cNvSpPr>
          <p:nvPr userDrawn="1"/>
        </p:nvSpPr>
        <p:spPr bwMode="auto">
          <a:xfrm>
            <a:off x="452438" y="815975"/>
            <a:ext cx="584200" cy="298450"/>
          </a:xfrm>
          <a:custGeom>
            <a:avLst/>
            <a:gdLst/>
            <a:ahLst/>
            <a:cxnLst>
              <a:cxn ang="0">
                <a:pos x="4718" y="2645"/>
              </a:cxn>
              <a:cxn ang="0">
                <a:pos x="4818" y="2645"/>
              </a:cxn>
              <a:cxn ang="0">
                <a:pos x="4898" y="2411"/>
              </a:cxn>
              <a:cxn ang="0">
                <a:pos x="3141" y="1787"/>
              </a:cxn>
              <a:cxn ang="0">
                <a:pos x="3210" y="1653"/>
              </a:cxn>
              <a:cxn ang="0">
                <a:pos x="3262" y="1525"/>
              </a:cxn>
              <a:cxn ang="0">
                <a:pos x="3298" y="1402"/>
              </a:cxn>
              <a:cxn ang="0">
                <a:pos x="3316" y="1281"/>
              </a:cxn>
              <a:cxn ang="0">
                <a:pos x="3321" y="1163"/>
              </a:cxn>
              <a:cxn ang="0">
                <a:pos x="3314" y="1050"/>
              </a:cxn>
              <a:cxn ang="0">
                <a:pos x="3296" y="940"/>
              </a:cxn>
              <a:cxn ang="0">
                <a:pos x="3264" y="830"/>
              </a:cxn>
              <a:cxn ang="0">
                <a:pos x="3226" y="724"/>
              </a:cxn>
              <a:cxn ang="0">
                <a:pos x="3180" y="619"/>
              </a:cxn>
              <a:cxn ang="0">
                <a:pos x="3126" y="516"/>
              </a:cxn>
              <a:cxn ang="0">
                <a:pos x="3069" y="414"/>
              </a:cxn>
              <a:cxn ang="0">
                <a:pos x="3005" y="314"/>
              </a:cxn>
              <a:cxn ang="0">
                <a:pos x="2941" y="214"/>
              </a:cxn>
              <a:cxn ang="0">
                <a:pos x="2877" y="116"/>
              </a:cxn>
              <a:cxn ang="0">
                <a:pos x="2810" y="16"/>
              </a:cxn>
              <a:cxn ang="0">
                <a:pos x="2803" y="14"/>
              </a:cxn>
              <a:cxn ang="0">
                <a:pos x="2797" y="8"/>
              </a:cxn>
              <a:cxn ang="0">
                <a:pos x="2795" y="4"/>
              </a:cxn>
              <a:cxn ang="0">
                <a:pos x="2792" y="0"/>
              </a:cxn>
              <a:cxn ang="0">
                <a:pos x="2733" y="26"/>
              </a:cxn>
              <a:cxn ang="0">
                <a:pos x="2671" y="50"/>
              </a:cxn>
              <a:cxn ang="0">
                <a:pos x="2607" y="70"/>
              </a:cxn>
              <a:cxn ang="0">
                <a:pos x="2545" y="86"/>
              </a:cxn>
              <a:cxn ang="0">
                <a:pos x="2481" y="101"/>
              </a:cxn>
              <a:cxn ang="0">
                <a:pos x="2417" y="112"/>
              </a:cxn>
              <a:cxn ang="0">
                <a:pos x="2351" y="116"/>
              </a:cxn>
              <a:cxn ang="0">
                <a:pos x="2286" y="122"/>
              </a:cxn>
              <a:cxn ang="0">
                <a:pos x="2219" y="122"/>
              </a:cxn>
              <a:cxn ang="0">
                <a:pos x="2155" y="116"/>
              </a:cxn>
              <a:cxn ang="0">
                <a:pos x="2088" y="112"/>
              </a:cxn>
              <a:cxn ang="0">
                <a:pos x="2024" y="98"/>
              </a:cxn>
              <a:cxn ang="0">
                <a:pos x="1960" y="86"/>
              </a:cxn>
              <a:cxn ang="0">
                <a:pos x="1898" y="65"/>
              </a:cxn>
              <a:cxn ang="0">
                <a:pos x="1836" y="42"/>
              </a:cxn>
              <a:cxn ang="0">
                <a:pos x="1774" y="16"/>
              </a:cxn>
              <a:cxn ang="0">
                <a:pos x="1736" y="65"/>
              </a:cxn>
              <a:cxn ang="0">
                <a:pos x="1704" y="116"/>
              </a:cxn>
              <a:cxn ang="0">
                <a:pos x="1668" y="170"/>
              </a:cxn>
              <a:cxn ang="0">
                <a:pos x="1636" y="226"/>
              </a:cxn>
              <a:cxn ang="0">
                <a:pos x="1606" y="280"/>
              </a:cxn>
              <a:cxn ang="0">
                <a:pos x="1574" y="337"/>
              </a:cxn>
              <a:cxn ang="0">
                <a:pos x="1544" y="396"/>
              </a:cxn>
              <a:cxn ang="0">
                <a:pos x="1513" y="452"/>
              </a:cxn>
              <a:cxn ang="0">
                <a:pos x="1482" y="509"/>
              </a:cxn>
              <a:cxn ang="0">
                <a:pos x="1454" y="568"/>
              </a:cxn>
              <a:cxn ang="0">
                <a:pos x="1420" y="624"/>
              </a:cxn>
              <a:cxn ang="0">
                <a:pos x="1390" y="678"/>
              </a:cxn>
              <a:cxn ang="0">
                <a:pos x="1354" y="735"/>
              </a:cxn>
              <a:cxn ang="0">
                <a:pos x="1318" y="789"/>
              </a:cxn>
              <a:cxn ang="0">
                <a:pos x="1282" y="840"/>
              </a:cxn>
              <a:cxn ang="0">
                <a:pos x="1241" y="889"/>
              </a:cxn>
              <a:cxn ang="0">
                <a:pos x="0" y="860"/>
              </a:cxn>
              <a:cxn ang="0">
                <a:pos x="0" y="2621"/>
              </a:cxn>
              <a:cxn ang="0">
                <a:pos x="388" y="2629"/>
              </a:cxn>
              <a:cxn ang="0">
                <a:pos x="1133" y="2621"/>
              </a:cxn>
              <a:cxn ang="0">
                <a:pos x="2068" y="1004"/>
              </a:cxn>
              <a:cxn ang="0">
                <a:pos x="3031" y="2637"/>
              </a:cxn>
              <a:cxn ang="0">
                <a:pos x="4718" y="2645"/>
              </a:cxn>
            </a:cxnLst>
            <a:rect l="0" t="0" r="r" b="b"/>
            <a:pathLst>
              <a:path w="4898" h="2645">
                <a:moveTo>
                  <a:pt x="4718" y="2645"/>
                </a:moveTo>
                <a:lnTo>
                  <a:pt x="4818" y="2645"/>
                </a:lnTo>
                <a:lnTo>
                  <a:pt x="4898" y="2411"/>
                </a:lnTo>
                <a:lnTo>
                  <a:pt x="3141" y="1787"/>
                </a:lnTo>
                <a:lnTo>
                  <a:pt x="3210" y="1653"/>
                </a:lnTo>
                <a:lnTo>
                  <a:pt x="3262" y="1525"/>
                </a:lnTo>
                <a:lnTo>
                  <a:pt x="3298" y="1402"/>
                </a:lnTo>
                <a:lnTo>
                  <a:pt x="3316" y="1281"/>
                </a:lnTo>
                <a:lnTo>
                  <a:pt x="3321" y="1163"/>
                </a:lnTo>
                <a:lnTo>
                  <a:pt x="3314" y="1050"/>
                </a:lnTo>
                <a:lnTo>
                  <a:pt x="3296" y="940"/>
                </a:lnTo>
                <a:lnTo>
                  <a:pt x="3264" y="830"/>
                </a:lnTo>
                <a:lnTo>
                  <a:pt x="3226" y="724"/>
                </a:lnTo>
                <a:lnTo>
                  <a:pt x="3180" y="619"/>
                </a:lnTo>
                <a:lnTo>
                  <a:pt x="3126" y="516"/>
                </a:lnTo>
                <a:lnTo>
                  <a:pt x="3069" y="414"/>
                </a:lnTo>
                <a:lnTo>
                  <a:pt x="3005" y="314"/>
                </a:lnTo>
                <a:lnTo>
                  <a:pt x="2941" y="214"/>
                </a:lnTo>
                <a:lnTo>
                  <a:pt x="2877" y="116"/>
                </a:lnTo>
                <a:lnTo>
                  <a:pt x="2810" y="16"/>
                </a:lnTo>
                <a:lnTo>
                  <a:pt x="2803" y="14"/>
                </a:lnTo>
                <a:lnTo>
                  <a:pt x="2797" y="8"/>
                </a:lnTo>
                <a:lnTo>
                  <a:pt x="2795" y="4"/>
                </a:lnTo>
                <a:lnTo>
                  <a:pt x="2792" y="0"/>
                </a:lnTo>
                <a:lnTo>
                  <a:pt x="2733" y="26"/>
                </a:lnTo>
                <a:lnTo>
                  <a:pt x="2671" y="50"/>
                </a:lnTo>
                <a:lnTo>
                  <a:pt x="2607" y="70"/>
                </a:lnTo>
                <a:lnTo>
                  <a:pt x="2545" y="86"/>
                </a:lnTo>
                <a:lnTo>
                  <a:pt x="2481" y="101"/>
                </a:lnTo>
                <a:lnTo>
                  <a:pt x="2417" y="112"/>
                </a:lnTo>
                <a:lnTo>
                  <a:pt x="2351" y="116"/>
                </a:lnTo>
                <a:lnTo>
                  <a:pt x="2286" y="122"/>
                </a:lnTo>
                <a:lnTo>
                  <a:pt x="2219" y="122"/>
                </a:lnTo>
                <a:lnTo>
                  <a:pt x="2155" y="116"/>
                </a:lnTo>
                <a:lnTo>
                  <a:pt x="2088" y="112"/>
                </a:lnTo>
                <a:lnTo>
                  <a:pt x="2024" y="98"/>
                </a:lnTo>
                <a:lnTo>
                  <a:pt x="1960" y="86"/>
                </a:lnTo>
                <a:lnTo>
                  <a:pt x="1898" y="65"/>
                </a:lnTo>
                <a:lnTo>
                  <a:pt x="1836" y="42"/>
                </a:lnTo>
                <a:lnTo>
                  <a:pt x="1774" y="16"/>
                </a:lnTo>
                <a:lnTo>
                  <a:pt x="1736" y="65"/>
                </a:lnTo>
                <a:lnTo>
                  <a:pt x="1704" y="116"/>
                </a:lnTo>
                <a:lnTo>
                  <a:pt x="1668" y="170"/>
                </a:lnTo>
                <a:lnTo>
                  <a:pt x="1636" y="226"/>
                </a:lnTo>
                <a:lnTo>
                  <a:pt x="1606" y="280"/>
                </a:lnTo>
                <a:lnTo>
                  <a:pt x="1574" y="337"/>
                </a:lnTo>
                <a:lnTo>
                  <a:pt x="1544" y="396"/>
                </a:lnTo>
                <a:lnTo>
                  <a:pt x="1513" y="452"/>
                </a:lnTo>
                <a:lnTo>
                  <a:pt x="1482" y="509"/>
                </a:lnTo>
                <a:lnTo>
                  <a:pt x="1454" y="568"/>
                </a:lnTo>
                <a:lnTo>
                  <a:pt x="1420" y="624"/>
                </a:lnTo>
                <a:lnTo>
                  <a:pt x="1390" y="678"/>
                </a:lnTo>
                <a:lnTo>
                  <a:pt x="1354" y="735"/>
                </a:lnTo>
                <a:lnTo>
                  <a:pt x="1318" y="789"/>
                </a:lnTo>
                <a:lnTo>
                  <a:pt x="1282" y="840"/>
                </a:lnTo>
                <a:lnTo>
                  <a:pt x="1241" y="889"/>
                </a:lnTo>
                <a:lnTo>
                  <a:pt x="0" y="860"/>
                </a:lnTo>
                <a:lnTo>
                  <a:pt x="0" y="2621"/>
                </a:lnTo>
                <a:lnTo>
                  <a:pt x="388" y="2629"/>
                </a:lnTo>
                <a:lnTo>
                  <a:pt x="1133" y="2621"/>
                </a:lnTo>
                <a:lnTo>
                  <a:pt x="2068" y="1004"/>
                </a:lnTo>
                <a:lnTo>
                  <a:pt x="3031" y="2637"/>
                </a:lnTo>
                <a:lnTo>
                  <a:pt x="4718" y="2645"/>
                </a:lnTo>
                <a:close/>
              </a:path>
            </a:pathLst>
          </a:custGeom>
          <a:solidFill>
            <a:srgbClr val="000000"/>
          </a:solidFill>
          <a:ln w="9525">
            <a:solidFill>
              <a:srgbClr val="996633"/>
            </a:solidFill>
            <a:round/>
            <a:headEnd/>
            <a:tailEnd/>
          </a:ln>
        </p:spPr>
        <p:txBody>
          <a:bodyPr/>
          <a:lstStyle/>
          <a:p>
            <a:endParaRPr lang="es-MX"/>
          </a:p>
        </p:txBody>
      </p:sp>
      <p:sp>
        <p:nvSpPr>
          <p:cNvPr id="26" name="Freeform 2067"/>
          <p:cNvSpPr>
            <a:spLocks/>
          </p:cNvSpPr>
          <p:nvPr userDrawn="1"/>
        </p:nvSpPr>
        <p:spPr bwMode="auto">
          <a:xfrm>
            <a:off x="225425" y="517525"/>
            <a:ext cx="404813" cy="595313"/>
          </a:xfrm>
          <a:custGeom>
            <a:avLst/>
            <a:gdLst/>
            <a:ahLst/>
            <a:cxnLst>
              <a:cxn ang="0">
                <a:pos x="1767" y="5256"/>
              </a:cxn>
              <a:cxn ang="0">
                <a:pos x="1829" y="3372"/>
              </a:cxn>
              <a:cxn ang="0">
                <a:pos x="1931" y="3364"/>
              </a:cxn>
              <a:cxn ang="0">
                <a:pos x="2042" y="3367"/>
              </a:cxn>
              <a:cxn ang="0">
                <a:pos x="2150" y="3372"/>
              </a:cxn>
              <a:cxn ang="0">
                <a:pos x="2260" y="3377"/>
              </a:cxn>
              <a:cxn ang="0">
                <a:pos x="2368" y="3377"/>
              </a:cxn>
              <a:cxn ang="0">
                <a:pos x="2470" y="3369"/>
              </a:cxn>
              <a:cxn ang="0">
                <a:pos x="2568" y="3344"/>
              </a:cxn>
              <a:cxn ang="0">
                <a:pos x="2664" y="3269"/>
              </a:cxn>
              <a:cxn ang="0">
                <a:pos x="2758" y="3161"/>
              </a:cxn>
              <a:cxn ang="0">
                <a:pos x="2856" y="3054"/>
              </a:cxn>
              <a:cxn ang="0">
                <a:pos x="2954" y="2946"/>
              </a:cxn>
              <a:cxn ang="0">
                <a:pos x="3051" y="2839"/>
              </a:cxn>
              <a:cxn ang="0">
                <a:pos x="3146" y="2728"/>
              </a:cxn>
              <a:cxn ang="0">
                <a:pos x="3241" y="2621"/>
              </a:cxn>
              <a:cxn ang="0">
                <a:pos x="3339" y="2509"/>
              </a:cxn>
              <a:cxn ang="0">
                <a:pos x="3300" y="2367"/>
              </a:cxn>
              <a:cxn ang="0">
                <a:pos x="3156" y="2169"/>
              </a:cxn>
              <a:cxn ang="0">
                <a:pos x="3056" y="1945"/>
              </a:cxn>
              <a:cxn ang="0">
                <a:pos x="3000" y="1699"/>
              </a:cxn>
              <a:cxn ang="0">
                <a:pos x="2997" y="1522"/>
              </a:cxn>
              <a:cxn ang="0">
                <a:pos x="3005" y="1435"/>
              </a:cxn>
              <a:cxn ang="0">
                <a:pos x="2111" y="1196"/>
              </a:cxn>
              <a:cxn ang="0">
                <a:pos x="2049" y="1057"/>
              </a:cxn>
              <a:cxn ang="0">
                <a:pos x="1993" y="911"/>
              </a:cxn>
              <a:cxn ang="0">
                <a:pos x="1944" y="760"/>
              </a:cxn>
              <a:cxn ang="0">
                <a:pos x="1895" y="606"/>
              </a:cxn>
              <a:cxn ang="0">
                <a:pos x="1847" y="449"/>
              </a:cxn>
              <a:cxn ang="0">
                <a:pos x="1797" y="295"/>
              </a:cxn>
              <a:cxn ang="0">
                <a:pos x="1747" y="144"/>
              </a:cxn>
              <a:cxn ang="0">
                <a:pos x="1689" y="0"/>
              </a:cxn>
              <a:cxn ang="0">
                <a:pos x="126" y="924"/>
              </a:cxn>
              <a:cxn ang="0">
                <a:pos x="2255" y="2037"/>
              </a:cxn>
              <a:cxn ang="0">
                <a:pos x="1505" y="2907"/>
              </a:cxn>
              <a:cxn ang="0">
                <a:pos x="1492" y="5254"/>
              </a:cxn>
              <a:cxn ang="0">
                <a:pos x="1497" y="5254"/>
              </a:cxn>
              <a:cxn ang="0">
                <a:pos x="1503" y="5256"/>
              </a:cxn>
            </a:cxnLst>
            <a:rect l="0" t="0" r="r" b="b"/>
            <a:pathLst>
              <a:path w="3385" h="5256">
                <a:moveTo>
                  <a:pt x="1503" y="5256"/>
                </a:moveTo>
                <a:lnTo>
                  <a:pt x="1767" y="5256"/>
                </a:lnTo>
                <a:lnTo>
                  <a:pt x="1777" y="3380"/>
                </a:lnTo>
                <a:lnTo>
                  <a:pt x="1829" y="3372"/>
                </a:lnTo>
                <a:lnTo>
                  <a:pt x="1879" y="3367"/>
                </a:lnTo>
                <a:lnTo>
                  <a:pt x="1931" y="3364"/>
                </a:lnTo>
                <a:lnTo>
                  <a:pt x="1985" y="3364"/>
                </a:lnTo>
                <a:lnTo>
                  <a:pt x="2042" y="3367"/>
                </a:lnTo>
                <a:lnTo>
                  <a:pt x="2096" y="3369"/>
                </a:lnTo>
                <a:lnTo>
                  <a:pt x="2150" y="3372"/>
                </a:lnTo>
                <a:lnTo>
                  <a:pt x="2206" y="3375"/>
                </a:lnTo>
                <a:lnTo>
                  <a:pt x="2260" y="3377"/>
                </a:lnTo>
                <a:lnTo>
                  <a:pt x="2314" y="3380"/>
                </a:lnTo>
                <a:lnTo>
                  <a:pt x="2368" y="3377"/>
                </a:lnTo>
                <a:lnTo>
                  <a:pt x="2420" y="3375"/>
                </a:lnTo>
                <a:lnTo>
                  <a:pt x="2470" y="3369"/>
                </a:lnTo>
                <a:lnTo>
                  <a:pt x="2522" y="3359"/>
                </a:lnTo>
                <a:lnTo>
                  <a:pt x="2568" y="3344"/>
                </a:lnTo>
                <a:lnTo>
                  <a:pt x="2614" y="3323"/>
                </a:lnTo>
                <a:lnTo>
                  <a:pt x="2664" y="3269"/>
                </a:lnTo>
                <a:lnTo>
                  <a:pt x="2712" y="3215"/>
                </a:lnTo>
                <a:lnTo>
                  <a:pt x="2758" y="3161"/>
                </a:lnTo>
                <a:lnTo>
                  <a:pt x="2807" y="3108"/>
                </a:lnTo>
                <a:lnTo>
                  <a:pt x="2856" y="3054"/>
                </a:lnTo>
                <a:lnTo>
                  <a:pt x="2904" y="3000"/>
                </a:lnTo>
                <a:lnTo>
                  <a:pt x="2954" y="2946"/>
                </a:lnTo>
                <a:lnTo>
                  <a:pt x="3002" y="2892"/>
                </a:lnTo>
                <a:lnTo>
                  <a:pt x="3051" y="2839"/>
                </a:lnTo>
                <a:lnTo>
                  <a:pt x="3097" y="2785"/>
                </a:lnTo>
                <a:lnTo>
                  <a:pt x="3146" y="2728"/>
                </a:lnTo>
                <a:lnTo>
                  <a:pt x="3195" y="2674"/>
                </a:lnTo>
                <a:lnTo>
                  <a:pt x="3241" y="2621"/>
                </a:lnTo>
                <a:lnTo>
                  <a:pt x="3290" y="2563"/>
                </a:lnTo>
                <a:lnTo>
                  <a:pt x="3339" y="2509"/>
                </a:lnTo>
                <a:lnTo>
                  <a:pt x="3385" y="2453"/>
                </a:lnTo>
                <a:lnTo>
                  <a:pt x="3300" y="2367"/>
                </a:lnTo>
                <a:lnTo>
                  <a:pt x="3223" y="2271"/>
                </a:lnTo>
                <a:lnTo>
                  <a:pt x="3156" y="2169"/>
                </a:lnTo>
                <a:lnTo>
                  <a:pt x="3100" y="2061"/>
                </a:lnTo>
                <a:lnTo>
                  <a:pt x="3056" y="1945"/>
                </a:lnTo>
                <a:lnTo>
                  <a:pt x="3023" y="1825"/>
                </a:lnTo>
                <a:lnTo>
                  <a:pt x="3000" y="1699"/>
                </a:lnTo>
                <a:lnTo>
                  <a:pt x="2992" y="1569"/>
                </a:lnTo>
                <a:lnTo>
                  <a:pt x="2997" y="1522"/>
                </a:lnTo>
                <a:lnTo>
                  <a:pt x="3000" y="1479"/>
                </a:lnTo>
                <a:lnTo>
                  <a:pt x="3005" y="1435"/>
                </a:lnTo>
                <a:lnTo>
                  <a:pt x="3007" y="1391"/>
                </a:lnTo>
                <a:lnTo>
                  <a:pt x="2111" y="1196"/>
                </a:lnTo>
                <a:lnTo>
                  <a:pt x="2080" y="1129"/>
                </a:lnTo>
                <a:lnTo>
                  <a:pt x="2049" y="1057"/>
                </a:lnTo>
                <a:lnTo>
                  <a:pt x="2021" y="985"/>
                </a:lnTo>
                <a:lnTo>
                  <a:pt x="1993" y="911"/>
                </a:lnTo>
                <a:lnTo>
                  <a:pt x="1967" y="837"/>
                </a:lnTo>
                <a:lnTo>
                  <a:pt x="1944" y="760"/>
                </a:lnTo>
                <a:lnTo>
                  <a:pt x="1919" y="683"/>
                </a:lnTo>
                <a:lnTo>
                  <a:pt x="1895" y="606"/>
                </a:lnTo>
                <a:lnTo>
                  <a:pt x="1869" y="526"/>
                </a:lnTo>
                <a:lnTo>
                  <a:pt x="1847" y="449"/>
                </a:lnTo>
                <a:lnTo>
                  <a:pt x="1823" y="372"/>
                </a:lnTo>
                <a:lnTo>
                  <a:pt x="1797" y="295"/>
                </a:lnTo>
                <a:lnTo>
                  <a:pt x="1773" y="218"/>
                </a:lnTo>
                <a:lnTo>
                  <a:pt x="1747" y="144"/>
                </a:lnTo>
                <a:lnTo>
                  <a:pt x="1719" y="72"/>
                </a:lnTo>
                <a:lnTo>
                  <a:pt x="1689" y="0"/>
                </a:lnTo>
                <a:lnTo>
                  <a:pt x="0" y="526"/>
                </a:lnTo>
                <a:lnTo>
                  <a:pt x="126" y="924"/>
                </a:lnTo>
                <a:lnTo>
                  <a:pt x="349" y="1617"/>
                </a:lnTo>
                <a:lnTo>
                  <a:pt x="2255" y="2037"/>
                </a:lnTo>
                <a:lnTo>
                  <a:pt x="1633" y="2764"/>
                </a:lnTo>
                <a:lnTo>
                  <a:pt x="1505" y="2907"/>
                </a:lnTo>
                <a:lnTo>
                  <a:pt x="950" y="3523"/>
                </a:lnTo>
                <a:lnTo>
                  <a:pt x="1492" y="5254"/>
                </a:lnTo>
                <a:lnTo>
                  <a:pt x="1495" y="5254"/>
                </a:lnTo>
                <a:lnTo>
                  <a:pt x="1497" y="5254"/>
                </a:lnTo>
                <a:lnTo>
                  <a:pt x="1500" y="5254"/>
                </a:lnTo>
                <a:lnTo>
                  <a:pt x="1503" y="5256"/>
                </a:lnTo>
                <a:close/>
              </a:path>
            </a:pathLst>
          </a:custGeom>
          <a:solidFill>
            <a:srgbClr val="000000"/>
          </a:solidFill>
          <a:ln w="9525">
            <a:solidFill>
              <a:srgbClr val="996633"/>
            </a:solidFill>
            <a:round/>
            <a:headEnd/>
            <a:tailEnd/>
          </a:ln>
        </p:spPr>
        <p:txBody>
          <a:bodyPr/>
          <a:lstStyle/>
          <a:p>
            <a:endParaRPr lang="es-MX"/>
          </a:p>
        </p:txBody>
      </p:sp>
      <p:sp>
        <p:nvSpPr>
          <p:cNvPr id="28" name="Freeform 2068"/>
          <p:cNvSpPr>
            <a:spLocks/>
          </p:cNvSpPr>
          <p:nvPr userDrawn="1"/>
        </p:nvSpPr>
        <p:spPr bwMode="auto">
          <a:xfrm>
            <a:off x="1363663" y="992188"/>
            <a:ext cx="95250" cy="119062"/>
          </a:xfrm>
          <a:custGeom>
            <a:avLst/>
            <a:gdLst/>
            <a:ahLst/>
            <a:cxnLst>
              <a:cxn ang="0">
                <a:pos x="13" y="1058"/>
              </a:cxn>
              <a:cxn ang="0">
                <a:pos x="59" y="1034"/>
              </a:cxn>
              <a:cxn ang="0">
                <a:pos x="106" y="1006"/>
              </a:cxn>
              <a:cxn ang="0">
                <a:pos x="149" y="978"/>
              </a:cxn>
              <a:cxn ang="0">
                <a:pos x="190" y="950"/>
              </a:cxn>
              <a:cxn ang="0">
                <a:pos x="232" y="916"/>
              </a:cxn>
              <a:cxn ang="0">
                <a:pos x="272" y="884"/>
              </a:cxn>
              <a:cxn ang="0">
                <a:pos x="314" y="848"/>
              </a:cxn>
              <a:cxn ang="0">
                <a:pos x="354" y="812"/>
              </a:cxn>
              <a:cxn ang="0">
                <a:pos x="394" y="770"/>
              </a:cxn>
              <a:cxn ang="0">
                <a:pos x="432" y="726"/>
              </a:cxn>
              <a:cxn ang="0">
                <a:pos x="468" y="683"/>
              </a:cxn>
              <a:cxn ang="0">
                <a:pos x="504" y="640"/>
              </a:cxn>
              <a:cxn ang="0">
                <a:pos x="538" y="594"/>
              </a:cxn>
              <a:cxn ang="0">
                <a:pos x="570" y="544"/>
              </a:cxn>
              <a:cxn ang="0">
                <a:pos x="602" y="498"/>
              </a:cxn>
              <a:cxn ang="0">
                <a:pos x="630" y="447"/>
              </a:cxn>
              <a:cxn ang="0">
                <a:pos x="658" y="398"/>
              </a:cxn>
              <a:cxn ang="0">
                <a:pos x="684" y="344"/>
              </a:cxn>
              <a:cxn ang="0">
                <a:pos x="706" y="293"/>
              </a:cxn>
              <a:cxn ang="0">
                <a:pos x="727" y="236"/>
              </a:cxn>
              <a:cxn ang="0">
                <a:pos x="748" y="180"/>
              </a:cxn>
              <a:cxn ang="0">
                <a:pos x="766" y="121"/>
              </a:cxn>
              <a:cxn ang="0">
                <a:pos x="781" y="62"/>
              </a:cxn>
              <a:cxn ang="0">
                <a:pos x="794" y="0"/>
              </a:cxn>
              <a:cxn ang="0">
                <a:pos x="13" y="6"/>
              </a:cxn>
              <a:cxn ang="0">
                <a:pos x="0" y="1056"/>
              </a:cxn>
              <a:cxn ang="0">
                <a:pos x="3" y="1056"/>
              </a:cxn>
              <a:cxn ang="0">
                <a:pos x="8" y="1056"/>
              </a:cxn>
              <a:cxn ang="0">
                <a:pos x="11" y="1058"/>
              </a:cxn>
              <a:cxn ang="0">
                <a:pos x="13" y="1058"/>
              </a:cxn>
            </a:cxnLst>
            <a:rect l="0" t="0" r="r" b="b"/>
            <a:pathLst>
              <a:path w="794" h="1058">
                <a:moveTo>
                  <a:pt x="13" y="1058"/>
                </a:moveTo>
                <a:lnTo>
                  <a:pt x="59" y="1034"/>
                </a:lnTo>
                <a:lnTo>
                  <a:pt x="106" y="1006"/>
                </a:lnTo>
                <a:lnTo>
                  <a:pt x="149" y="978"/>
                </a:lnTo>
                <a:lnTo>
                  <a:pt x="190" y="950"/>
                </a:lnTo>
                <a:lnTo>
                  <a:pt x="232" y="916"/>
                </a:lnTo>
                <a:lnTo>
                  <a:pt x="272" y="884"/>
                </a:lnTo>
                <a:lnTo>
                  <a:pt x="314" y="848"/>
                </a:lnTo>
                <a:lnTo>
                  <a:pt x="354" y="812"/>
                </a:lnTo>
                <a:lnTo>
                  <a:pt x="394" y="770"/>
                </a:lnTo>
                <a:lnTo>
                  <a:pt x="432" y="726"/>
                </a:lnTo>
                <a:lnTo>
                  <a:pt x="468" y="683"/>
                </a:lnTo>
                <a:lnTo>
                  <a:pt x="504" y="640"/>
                </a:lnTo>
                <a:lnTo>
                  <a:pt x="538" y="594"/>
                </a:lnTo>
                <a:lnTo>
                  <a:pt x="570" y="544"/>
                </a:lnTo>
                <a:lnTo>
                  <a:pt x="602" y="498"/>
                </a:lnTo>
                <a:lnTo>
                  <a:pt x="630" y="447"/>
                </a:lnTo>
                <a:lnTo>
                  <a:pt x="658" y="398"/>
                </a:lnTo>
                <a:lnTo>
                  <a:pt x="684" y="344"/>
                </a:lnTo>
                <a:lnTo>
                  <a:pt x="706" y="293"/>
                </a:lnTo>
                <a:lnTo>
                  <a:pt x="727" y="236"/>
                </a:lnTo>
                <a:lnTo>
                  <a:pt x="748" y="180"/>
                </a:lnTo>
                <a:lnTo>
                  <a:pt x="766" y="121"/>
                </a:lnTo>
                <a:lnTo>
                  <a:pt x="781" y="62"/>
                </a:lnTo>
                <a:lnTo>
                  <a:pt x="794" y="0"/>
                </a:lnTo>
                <a:lnTo>
                  <a:pt x="13" y="6"/>
                </a:lnTo>
                <a:lnTo>
                  <a:pt x="0" y="1056"/>
                </a:lnTo>
                <a:lnTo>
                  <a:pt x="3" y="1056"/>
                </a:lnTo>
                <a:lnTo>
                  <a:pt x="8" y="1056"/>
                </a:lnTo>
                <a:lnTo>
                  <a:pt x="11" y="1058"/>
                </a:lnTo>
                <a:lnTo>
                  <a:pt x="13" y="1058"/>
                </a:lnTo>
                <a:close/>
              </a:path>
            </a:pathLst>
          </a:custGeom>
          <a:solidFill>
            <a:srgbClr val="000000"/>
          </a:solidFill>
          <a:ln w="9525">
            <a:solidFill>
              <a:srgbClr val="996633"/>
            </a:solidFill>
            <a:round/>
            <a:headEnd/>
            <a:tailEnd/>
          </a:ln>
        </p:spPr>
        <p:txBody>
          <a:bodyPr/>
          <a:lstStyle/>
          <a:p>
            <a:endParaRPr lang="es-MX"/>
          </a:p>
        </p:txBody>
      </p:sp>
      <p:sp>
        <p:nvSpPr>
          <p:cNvPr id="29" name="Freeform 2069"/>
          <p:cNvSpPr>
            <a:spLocks/>
          </p:cNvSpPr>
          <p:nvPr userDrawn="1"/>
        </p:nvSpPr>
        <p:spPr bwMode="auto">
          <a:xfrm>
            <a:off x="819150" y="523875"/>
            <a:ext cx="403225" cy="550863"/>
          </a:xfrm>
          <a:custGeom>
            <a:avLst/>
            <a:gdLst/>
            <a:ahLst/>
            <a:cxnLst>
              <a:cxn ang="0">
                <a:pos x="1857" y="4876"/>
              </a:cxn>
              <a:cxn ang="0">
                <a:pos x="1864" y="4876"/>
              </a:cxn>
              <a:cxn ang="0">
                <a:pos x="1906" y="4726"/>
              </a:cxn>
              <a:cxn ang="0">
                <a:pos x="2008" y="4432"/>
              </a:cxn>
              <a:cxn ang="0">
                <a:pos x="2116" y="4131"/>
              </a:cxn>
              <a:cxn ang="0">
                <a:pos x="2183" y="3839"/>
              </a:cxn>
              <a:cxn ang="0">
                <a:pos x="2116" y="3610"/>
              </a:cxn>
              <a:cxn ang="0">
                <a:pos x="1975" y="3441"/>
              </a:cxn>
              <a:cxn ang="0">
                <a:pos x="1831" y="3269"/>
              </a:cxn>
              <a:cxn ang="0">
                <a:pos x="1687" y="3102"/>
              </a:cxn>
              <a:cxn ang="0">
                <a:pos x="1543" y="2933"/>
              </a:cxn>
              <a:cxn ang="0">
                <a:pos x="1399" y="2763"/>
              </a:cxn>
              <a:cxn ang="0">
                <a:pos x="1255" y="2597"/>
              </a:cxn>
              <a:cxn ang="0">
                <a:pos x="1112" y="2429"/>
              </a:cxn>
              <a:cxn ang="0">
                <a:pos x="2840" y="1893"/>
              </a:cxn>
              <a:cxn ang="0">
                <a:pos x="2907" y="1681"/>
              </a:cxn>
              <a:cxn ang="0">
                <a:pos x="2977" y="1465"/>
              </a:cxn>
              <a:cxn ang="0">
                <a:pos x="3045" y="1252"/>
              </a:cxn>
              <a:cxn ang="0">
                <a:pos x="3115" y="1037"/>
              </a:cxn>
              <a:cxn ang="0">
                <a:pos x="3185" y="823"/>
              </a:cxn>
              <a:cxn ang="0">
                <a:pos x="3251" y="611"/>
              </a:cxn>
              <a:cxn ang="0">
                <a:pos x="3321" y="395"/>
              </a:cxn>
              <a:cxn ang="0">
                <a:pos x="3385" y="182"/>
              </a:cxn>
              <a:cxn ang="0">
                <a:pos x="3385" y="167"/>
              </a:cxn>
              <a:cxn ang="0">
                <a:pos x="3385" y="156"/>
              </a:cxn>
              <a:cxn ang="0">
                <a:pos x="2064" y="1511"/>
              </a:cxn>
              <a:cxn ang="0">
                <a:pos x="2054" y="1513"/>
              </a:cxn>
              <a:cxn ang="0">
                <a:pos x="2047" y="1517"/>
              </a:cxn>
              <a:cxn ang="0">
                <a:pos x="1957" y="1457"/>
              </a:cxn>
              <a:cxn ang="0">
                <a:pos x="1872" y="1391"/>
              </a:cxn>
              <a:cxn ang="0">
                <a:pos x="1787" y="1319"/>
              </a:cxn>
              <a:cxn ang="0">
                <a:pos x="1705" y="1249"/>
              </a:cxn>
              <a:cxn ang="0">
                <a:pos x="1621" y="1183"/>
              </a:cxn>
              <a:cxn ang="0">
                <a:pos x="1533" y="1121"/>
              </a:cxn>
              <a:cxn ang="0">
                <a:pos x="1443" y="1070"/>
              </a:cxn>
              <a:cxn ang="0">
                <a:pos x="1345" y="1034"/>
              </a:cxn>
              <a:cxn ang="0">
                <a:pos x="1287" y="1047"/>
              </a:cxn>
              <a:cxn ang="0">
                <a:pos x="1227" y="1062"/>
              </a:cxn>
              <a:cxn ang="0">
                <a:pos x="1171" y="1077"/>
              </a:cxn>
              <a:cxn ang="0">
                <a:pos x="1112" y="1091"/>
              </a:cxn>
              <a:cxn ang="0">
                <a:pos x="1055" y="1106"/>
              </a:cxn>
              <a:cxn ang="0">
                <a:pos x="999" y="1119"/>
              </a:cxn>
              <a:cxn ang="0">
                <a:pos x="940" y="1131"/>
              </a:cxn>
              <a:cxn ang="0">
                <a:pos x="883" y="1141"/>
              </a:cxn>
              <a:cxn ang="0">
                <a:pos x="352" y="1371"/>
              </a:cxn>
              <a:cxn ang="0">
                <a:pos x="364" y="1573"/>
              </a:cxn>
              <a:cxn ang="0">
                <a:pos x="336" y="1789"/>
              </a:cxn>
              <a:cxn ang="0">
                <a:pos x="278" y="1983"/>
              </a:cxn>
              <a:cxn ang="0">
                <a:pos x="185" y="2155"/>
              </a:cxn>
              <a:cxn ang="0">
                <a:pos x="67" y="2315"/>
              </a:cxn>
              <a:cxn ang="0">
                <a:pos x="598" y="3128"/>
              </a:cxn>
              <a:cxn ang="0">
                <a:pos x="1854" y="4876"/>
              </a:cxn>
            </a:cxnLst>
            <a:rect l="0" t="0" r="r" b="b"/>
            <a:pathLst>
              <a:path w="3385" h="4876">
                <a:moveTo>
                  <a:pt x="1854" y="4876"/>
                </a:moveTo>
                <a:lnTo>
                  <a:pt x="1857" y="4876"/>
                </a:lnTo>
                <a:lnTo>
                  <a:pt x="1862" y="4876"/>
                </a:lnTo>
                <a:lnTo>
                  <a:pt x="1864" y="4876"/>
                </a:lnTo>
                <a:lnTo>
                  <a:pt x="1867" y="4873"/>
                </a:lnTo>
                <a:lnTo>
                  <a:pt x="1906" y="4726"/>
                </a:lnTo>
                <a:lnTo>
                  <a:pt x="1954" y="4580"/>
                </a:lnTo>
                <a:lnTo>
                  <a:pt x="2008" y="4432"/>
                </a:lnTo>
                <a:lnTo>
                  <a:pt x="2064" y="4280"/>
                </a:lnTo>
                <a:lnTo>
                  <a:pt x="2116" y="4131"/>
                </a:lnTo>
                <a:lnTo>
                  <a:pt x="2158" y="3982"/>
                </a:lnTo>
                <a:lnTo>
                  <a:pt x="2183" y="3839"/>
                </a:lnTo>
                <a:lnTo>
                  <a:pt x="2188" y="3698"/>
                </a:lnTo>
                <a:lnTo>
                  <a:pt x="2116" y="3610"/>
                </a:lnTo>
                <a:lnTo>
                  <a:pt x="2044" y="3526"/>
                </a:lnTo>
                <a:lnTo>
                  <a:pt x="1975" y="3441"/>
                </a:lnTo>
                <a:lnTo>
                  <a:pt x="1903" y="3356"/>
                </a:lnTo>
                <a:lnTo>
                  <a:pt x="1831" y="3269"/>
                </a:lnTo>
                <a:lnTo>
                  <a:pt x="1759" y="3185"/>
                </a:lnTo>
                <a:lnTo>
                  <a:pt x="1687" y="3102"/>
                </a:lnTo>
                <a:lnTo>
                  <a:pt x="1615" y="3017"/>
                </a:lnTo>
                <a:lnTo>
                  <a:pt x="1543" y="2933"/>
                </a:lnTo>
                <a:lnTo>
                  <a:pt x="1471" y="2848"/>
                </a:lnTo>
                <a:lnTo>
                  <a:pt x="1399" y="2763"/>
                </a:lnTo>
                <a:lnTo>
                  <a:pt x="1327" y="2681"/>
                </a:lnTo>
                <a:lnTo>
                  <a:pt x="1255" y="2597"/>
                </a:lnTo>
                <a:lnTo>
                  <a:pt x="1184" y="2512"/>
                </a:lnTo>
                <a:lnTo>
                  <a:pt x="1112" y="2429"/>
                </a:lnTo>
                <a:lnTo>
                  <a:pt x="1040" y="2345"/>
                </a:lnTo>
                <a:lnTo>
                  <a:pt x="2840" y="1893"/>
                </a:lnTo>
                <a:lnTo>
                  <a:pt x="2874" y="1785"/>
                </a:lnTo>
                <a:lnTo>
                  <a:pt x="2907" y="1681"/>
                </a:lnTo>
                <a:lnTo>
                  <a:pt x="2943" y="1573"/>
                </a:lnTo>
                <a:lnTo>
                  <a:pt x="2977" y="1465"/>
                </a:lnTo>
                <a:lnTo>
                  <a:pt x="3013" y="1359"/>
                </a:lnTo>
                <a:lnTo>
                  <a:pt x="3045" y="1252"/>
                </a:lnTo>
                <a:lnTo>
                  <a:pt x="3081" y="1145"/>
                </a:lnTo>
                <a:lnTo>
                  <a:pt x="3115" y="1037"/>
                </a:lnTo>
                <a:lnTo>
                  <a:pt x="3151" y="931"/>
                </a:lnTo>
                <a:lnTo>
                  <a:pt x="3185" y="823"/>
                </a:lnTo>
                <a:lnTo>
                  <a:pt x="3217" y="716"/>
                </a:lnTo>
                <a:lnTo>
                  <a:pt x="3251" y="611"/>
                </a:lnTo>
                <a:lnTo>
                  <a:pt x="3287" y="503"/>
                </a:lnTo>
                <a:lnTo>
                  <a:pt x="3321" y="395"/>
                </a:lnTo>
                <a:lnTo>
                  <a:pt x="3351" y="290"/>
                </a:lnTo>
                <a:lnTo>
                  <a:pt x="3385" y="182"/>
                </a:lnTo>
                <a:lnTo>
                  <a:pt x="3385" y="174"/>
                </a:lnTo>
                <a:lnTo>
                  <a:pt x="3385" y="167"/>
                </a:lnTo>
                <a:lnTo>
                  <a:pt x="3385" y="161"/>
                </a:lnTo>
                <a:lnTo>
                  <a:pt x="3385" y="156"/>
                </a:lnTo>
                <a:lnTo>
                  <a:pt x="3179" y="0"/>
                </a:lnTo>
                <a:lnTo>
                  <a:pt x="2064" y="1511"/>
                </a:lnTo>
                <a:lnTo>
                  <a:pt x="2060" y="1511"/>
                </a:lnTo>
                <a:lnTo>
                  <a:pt x="2054" y="1513"/>
                </a:lnTo>
                <a:lnTo>
                  <a:pt x="2050" y="1517"/>
                </a:lnTo>
                <a:lnTo>
                  <a:pt x="2047" y="1517"/>
                </a:lnTo>
                <a:lnTo>
                  <a:pt x="2000" y="1489"/>
                </a:lnTo>
                <a:lnTo>
                  <a:pt x="1957" y="1457"/>
                </a:lnTo>
                <a:lnTo>
                  <a:pt x="1913" y="1424"/>
                </a:lnTo>
                <a:lnTo>
                  <a:pt x="1872" y="1391"/>
                </a:lnTo>
                <a:lnTo>
                  <a:pt x="1828" y="1355"/>
                </a:lnTo>
                <a:lnTo>
                  <a:pt x="1787" y="1319"/>
                </a:lnTo>
                <a:lnTo>
                  <a:pt x="1746" y="1285"/>
                </a:lnTo>
                <a:lnTo>
                  <a:pt x="1705" y="1249"/>
                </a:lnTo>
                <a:lnTo>
                  <a:pt x="1664" y="1216"/>
                </a:lnTo>
                <a:lnTo>
                  <a:pt x="1621" y="1183"/>
                </a:lnTo>
                <a:lnTo>
                  <a:pt x="1579" y="1149"/>
                </a:lnTo>
                <a:lnTo>
                  <a:pt x="1533" y="1121"/>
                </a:lnTo>
                <a:lnTo>
                  <a:pt x="1489" y="1095"/>
                </a:lnTo>
                <a:lnTo>
                  <a:pt x="1443" y="1070"/>
                </a:lnTo>
                <a:lnTo>
                  <a:pt x="1395" y="1049"/>
                </a:lnTo>
                <a:lnTo>
                  <a:pt x="1345" y="1034"/>
                </a:lnTo>
                <a:lnTo>
                  <a:pt x="1315" y="1041"/>
                </a:lnTo>
                <a:lnTo>
                  <a:pt x="1287" y="1047"/>
                </a:lnTo>
                <a:lnTo>
                  <a:pt x="1259" y="1055"/>
                </a:lnTo>
                <a:lnTo>
                  <a:pt x="1227" y="1062"/>
                </a:lnTo>
                <a:lnTo>
                  <a:pt x="1199" y="1070"/>
                </a:lnTo>
                <a:lnTo>
                  <a:pt x="1171" y="1077"/>
                </a:lnTo>
                <a:lnTo>
                  <a:pt x="1141" y="1085"/>
                </a:lnTo>
                <a:lnTo>
                  <a:pt x="1112" y="1091"/>
                </a:lnTo>
                <a:lnTo>
                  <a:pt x="1084" y="1098"/>
                </a:lnTo>
                <a:lnTo>
                  <a:pt x="1055" y="1106"/>
                </a:lnTo>
                <a:lnTo>
                  <a:pt x="1027" y="1113"/>
                </a:lnTo>
                <a:lnTo>
                  <a:pt x="999" y="1119"/>
                </a:lnTo>
                <a:lnTo>
                  <a:pt x="971" y="1127"/>
                </a:lnTo>
                <a:lnTo>
                  <a:pt x="940" y="1131"/>
                </a:lnTo>
                <a:lnTo>
                  <a:pt x="912" y="1137"/>
                </a:lnTo>
                <a:lnTo>
                  <a:pt x="883" y="1141"/>
                </a:lnTo>
                <a:lnTo>
                  <a:pt x="342" y="1270"/>
                </a:lnTo>
                <a:lnTo>
                  <a:pt x="352" y="1371"/>
                </a:lnTo>
                <a:lnTo>
                  <a:pt x="362" y="1471"/>
                </a:lnTo>
                <a:lnTo>
                  <a:pt x="364" y="1573"/>
                </a:lnTo>
                <a:lnTo>
                  <a:pt x="354" y="1681"/>
                </a:lnTo>
                <a:lnTo>
                  <a:pt x="336" y="1789"/>
                </a:lnTo>
                <a:lnTo>
                  <a:pt x="310" y="1891"/>
                </a:lnTo>
                <a:lnTo>
                  <a:pt x="278" y="1983"/>
                </a:lnTo>
                <a:lnTo>
                  <a:pt x="234" y="2073"/>
                </a:lnTo>
                <a:lnTo>
                  <a:pt x="185" y="2155"/>
                </a:lnTo>
                <a:lnTo>
                  <a:pt x="128" y="2237"/>
                </a:lnTo>
                <a:lnTo>
                  <a:pt x="67" y="2315"/>
                </a:lnTo>
                <a:lnTo>
                  <a:pt x="0" y="2391"/>
                </a:lnTo>
                <a:lnTo>
                  <a:pt x="598" y="3128"/>
                </a:lnTo>
                <a:lnTo>
                  <a:pt x="221" y="4296"/>
                </a:lnTo>
                <a:lnTo>
                  <a:pt x="1854" y="4876"/>
                </a:lnTo>
                <a:close/>
              </a:path>
            </a:pathLst>
          </a:custGeom>
          <a:solidFill>
            <a:srgbClr val="000000"/>
          </a:solidFill>
          <a:ln w="9525">
            <a:solidFill>
              <a:srgbClr val="996633"/>
            </a:solidFill>
            <a:round/>
            <a:headEnd/>
            <a:tailEnd/>
          </a:ln>
        </p:spPr>
        <p:txBody>
          <a:bodyPr/>
          <a:lstStyle/>
          <a:p>
            <a:endParaRPr lang="es-MX"/>
          </a:p>
        </p:txBody>
      </p:sp>
      <p:sp>
        <p:nvSpPr>
          <p:cNvPr id="31" name="Freeform 2070"/>
          <p:cNvSpPr>
            <a:spLocks/>
          </p:cNvSpPr>
          <p:nvPr userDrawn="1"/>
        </p:nvSpPr>
        <p:spPr bwMode="auto">
          <a:xfrm>
            <a:off x="1833563" y="795338"/>
            <a:ext cx="17462" cy="250825"/>
          </a:xfrm>
          <a:custGeom>
            <a:avLst/>
            <a:gdLst/>
            <a:ahLst/>
            <a:cxnLst>
              <a:cxn ang="0">
                <a:pos x="0" y="2225"/>
              </a:cxn>
              <a:cxn ang="0">
                <a:pos x="72" y="2045"/>
              </a:cxn>
              <a:cxn ang="0">
                <a:pos x="116" y="1863"/>
              </a:cxn>
              <a:cxn ang="0">
                <a:pos x="139" y="1681"/>
              </a:cxn>
              <a:cxn ang="0">
                <a:pos x="146" y="1499"/>
              </a:cxn>
              <a:cxn ang="0">
                <a:pos x="146" y="1314"/>
              </a:cxn>
              <a:cxn ang="0">
                <a:pos x="144" y="1129"/>
              </a:cxn>
              <a:cxn ang="0">
                <a:pos x="144" y="947"/>
              </a:cxn>
              <a:cxn ang="0">
                <a:pos x="154" y="762"/>
              </a:cxn>
              <a:cxn ang="0">
                <a:pos x="152" y="575"/>
              </a:cxn>
              <a:cxn ang="0">
                <a:pos x="146" y="390"/>
              </a:cxn>
              <a:cxn ang="0">
                <a:pos x="144" y="206"/>
              </a:cxn>
              <a:cxn ang="0">
                <a:pos x="154" y="24"/>
              </a:cxn>
              <a:cxn ang="0">
                <a:pos x="144" y="10"/>
              </a:cxn>
              <a:cxn ang="0">
                <a:pos x="128" y="2"/>
              </a:cxn>
              <a:cxn ang="0">
                <a:pos x="114" y="0"/>
              </a:cxn>
              <a:cxn ang="0">
                <a:pos x="96" y="0"/>
              </a:cxn>
              <a:cxn ang="0">
                <a:pos x="74" y="2"/>
              </a:cxn>
              <a:cxn ang="0">
                <a:pos x="54" y="6"/>
              </a:cxn>
              <a:cxn ang="0">
                <a:pos x="36" y="6"/>
              </a:cxn>
              <a:cxn ang="0">
                <a:pos x="18" y="6"/>
              </a:cxn>
              <a:cxn ang="0">
                <a:pos x="0" y="554"/>
              </a:cxn>
              <a:cxn ang="0">
                <a:pos x="0" y="1109"/>
              </a:cxn>
              <a:cxn ang="0">
                <a:pos x="6" y="1668"/>
              </a:cxn>
              <a:cxn ang="0">
                <a:pos x="0" y="2225"/>
              </a:cxn>
            </a:cxnLst>
            <a:rect l="0" t="0" r="r" b="b"/>
            <a:pathLst>
              <a:path w="154" h="2225">
                <a:moveTo>
                  <a:pt x="0" y="2225"/>
                </a:moveTo>
                <a:lnTo>
                  <a:pt x="72" y="2045"/>
                </a:lnTo>
                <a:lnTo>
                  <a:pt x="116" y="1863"/>
                </a:lnTo>
                <a:lnTo>
                  <a:pt x="139" y="1681"/>
                </a:lnTo>
                <a:lnTo>
                  <a:pt x="146" y="1499"/>
                </a:lnTo>
                <a:lnTo>
                  <a:pt x="146" y="1314"/>
                </a:lnTo>
                <a:lnTo>
                  <a:pt x="144" y="1129"/>
                </a:lnTo>
                <a:lnTo>
                  <a:pt x="144" y="947"/>
                </a:lnTo>
                <a:lnTo>
                  <a:pt x="154" y="762"/>
                </a:lnTo>
                <a:lnTo>
                  <a:pt x="152" y="575"/>
                </a:lnTo>
                <a:lnTo>
                  <a:pt x="146" y="390"/>
                </a:lnTo>
                <a:lnTo>
                  <a:pt x="144" y="206"/>
                </a:lnTo>
                <a:lnTo>
                  <a:pt x="154" y="24"/>
                </a:lnTo>
                <a:lnTo>
                  <a:pt x="144" y="10"/>
                </a:lnTo>
                <a:lnTo>
                  <a:pt x="128" y="2"/>
                </a:lnTo>
                <a:lnTo>
                  <a:pt x="114" y="0"/>
                </a:lnTo>
                <a:lnTo>
                  <a:pt x="96" y="0"/>
                </a:lnTo>
                <a:lnTo>
                  <a:pt x="74" y="2"/>
                </a:lnTo>
                <a:lnTo>
                  <a:pt x="54" y="6"/>
                </a:lnTo>
                <a:lnTo>
                  <a:pt x="36" y="6"/>
                </a:lnTo>
                <a:lnTo>
                  <a:pt x="18" y="6"/>
                </a:lnTo>
                <a:lnTo>
                  <a:pt x="0" y="554"/>
                </a:lnTo>
                <a:lnTo>
                  <a:pt x="0" y="1109"/>
                </a:lnTo>
                <a:lnTo>
                  <a:pt x="6" y="1668"/>
                </a:lnTo>
                <a:lnTo>
                  <a:pt x="0" y="2225"/>
                </a:lnTo>
                <a:close/>
              </a:path>
            </a:pathLst>
          </a:custGeom>
          <a:solidFill>
            <a:srgbClr val="000000"/>
          </a:solidFill>
          <a:ln w="9525">
            <a:solidFill>
              <a:srgbClr val="996633"/>
            </a:solidFill>
            <a:round/>
            <a:headEnd/>
            <a:tailEnd/>
          </a:ln>
        </p:spPr>
        <p:txBody>
          <a:bodyPr/>
          <a:lstStyle/>
          <a:p>
            <a:endParaRPr lang="es-MX"/>
          </a:p>
        </p:txBody>
      </p:sp>
      <p:sp>
        <p:nvSpPr>
          <p:cNvPr id="32" name="Freeform 2071"/>
          <p:cNvSpPr>
            <a:spLocks/>
          </p:cNvSpPr>
          <p:nvPr userDrawn="1"/>
        </p:nvSpPr>
        <p:spPr bwMode="auto">
          <a:xfrm>
            <a:off x="1984375" y="795338"/>
            <a:ext cx="66675" cy="249237"/>
          </a:xfrm>
          <a:custGeom>
            <a:avLst/>
            <a:gdLst/>
            <a:ahLst/>
            <a:cxnLst>
              <a:cxn ang="0">
                <a:pos x="565" y="2191"/>
              </a:cxn>
              <a:cxn ang="0">
                <a:pos x="565" y="2024"/>
              </a:cxn>
              <a:cxn ang="0">
                <a:pos x="567" y="1855"/>
              </a:cxn>
              <a:cxn ang="0">
                <a:pos x="560" y="1688"/>
              </a:cxn>
              <a:cxn ang="0">
                <a:pos x="531" y="1523"/>
              </a:cxn>
              <a:cxn ang="0">
                <a:pos x="493" y="1380"/>
              </a:cxn>
              <a:cxn ang="0">
                <a:pos x="455" y="1239"/>
              </a:cxn>
              <a:cxn ang="0">
                <a:pos x="416" y="1095"/>
              </a:cxn>
              <a:cxn ang="0">
                <a:pos x="380" y="954"/>
              </a:cxn>
              <a:cxn ang="0">
                <a:pos x="344" y="813"/>
              </a:cxn>
              <a:cxn ang="0">
                <a:pos x="306" y="674"/>
              </a:cxn>
              <a:cxn ang="0">
                <a:pos x="267" y="533"/>
              </a:cxn>
              <a:cxn ang="0">
                <a:pos x="228" y="394"/>
              </a:cxn>
              <a:cxn ang="0">
                <a:pos x="216" y="346"/>
              </a:cxn>
              <a:cxn ang="0">
                <a:pos x="203" y="297"/>
              </a:cxn>
              <a:cxn ang="0">
                <a:pos x="190" y="250"/>
              </a:cxn>
              <a:cxn ang="0">
                <a:pos x="177" y="202"/>
              </a:cxn>
              <a:cxn ang="0">
                <a:pos x="162" y="154"/>
              </a:cxn>
              <a:cxn ang="0">
                <a:pos x="149" y="104"/>
              </a:cxn>
              <a:cxn ang="0">
                <a:pos x="136" y="53"/>
              </a:cxn>
              <a:cxn ang="0">
                <a:pos x="126" y="4"/>
              </a:cxn>
              <a:cxn ang="0">
                <a:pos x="0" y="0"/>
              </a:cxn>
              <a:cxn ang="0">
                <a:pos x="5" y="64"/>
              </a:cxn>
              <a:cxn ang="0">
                <a:pos x="16" y="130"/>
              </a:cxn>
              <a:cxn ang="0">
                <a:pos x="34" y="200"/>
              </a:cxn>
              <a:cxn ang="0">
                <a:pos x="54" y="266"/>
              </a:cxn>
              <a:cxn ang="0">
                <a:pos x="74" y="336"/>
              </a:cxn>
              <a:cxn ang="0">
                <a:pos x="95" y="404"/>
              </a:cxn>
              <a:cxn ang="0">
                <a:pos x="110" y="472"/>
              </a:cxn>
              <a:cxn ang="0">
                <a:pos x="123" y="536"/>
              </a:cxn>
              <a:cxn ang="0">
                <a:pos x="159" y="666"/>
              </a:cxn>
              <a:cxn ang="0">
                <a:pos x="195" y="795"/>
              </a:cxn>
              <a:cxn ang="0">
                <a:pos x="231" y="923"/>
              </a:cxn>
              <a:cxn ang="0">
                <a:pos x="264" y="1049"/>
              </a:cxn>
              <a:cxn ang="0">
                <a:pos x="298" y="1177"/>
              </a:cxn>
              <a:cxn ang="0">
                <a:pos x="331" y="1303"/>
              </a:cxn>
              <a:cxn ang="0">
                <a:pos x="365" y="1431"/>
              </a:cxn>
              <a:cxn ang="0">
                <a:pos x="398" y="1557"/>
              </a:cxn>
              <a:cxn ang="0">
                <a:pos x="416" y="1637"/>
              </a:cxn>
              <a:cxn ang="0">
                <a:pos x="437" y="1719"/>
              </a:cxn>
              <a:cxn ang="0">
                <a:pos x="460" y="1798"/>
              </a:cxn>
              <a:cxn ang="0">
                <a:pos x="480" y="1881"/>
              </a:cxn>
              <a:cxn ang="0">
                <a:pos x="501" y="1960"/>
              </a:cxn>
              <a:cxn ang="0">
                <a:pos x="521" y="2039"/>
              </a:cxn>
              <a:cxn ang="0">
                <a:pos x="542" y="2119"/>
              </a:cxn>
              <a:cxn ang="0">
                <a:pos x="560" y="2199"/>
              </a:cxn>
              <a:cxn ang="0">
                <a:pos x="560" y="2199"/>
              </a:cxn>
              <a:cxn ang="0">
                <a:pos x="563" y="2193"/>
              </a:cxn>
              <a:cxn ang="0">
                <a:pos x="565" y="2191"/>
              </a:cxn>
              <a:cxn ang="0">
                <a:pos x="565" y="2191"/>
              </a:cxn>
            </a:cxnLst>
            <a:rect l="0" t="0" r="r" b="b"/>
            <a:pathLst>
              <a:path w="567" h="2199">
                <a:moveTo>
                  <a:pt x="565" y="2191"/>
                </a:moveTo>
                <a:lnTo>
                  <a:pt x="565" y="2024"/>
                </a:lnTo>
                <a:lnTo>
                  <a:pt x="567" y="1855"/>
                </a:lnTo>
                <a:lnTo>
                  <a:pt x="560" y="1688"/>
                </a:lnTo>
                <a:lnTo>
                  <a:pt x="531" y="1523"/>
                </a:lnTo>
                <a:lnTo>
                  <a:pt x="493" y="1380"/>
                </a:lnTo>
                <a:lnTo>
                  <a:pt x="455" y="1239"/>
                </a:lnTo>
                <a:lnTo>
                  <a:pt x="416" y="1095"/>
                </a:lnTo>
                <a:lnTo>
                  <a:pt x="380" y="954"/>
                </a:lnTo>
                <a:lnTo>
                  <a:pt x="344" y="813"/>
                </a:lnTo>
                <a:lnTo>
                  <a:pt x="306" y="674"/>
                </a:lnTo>
                <a:lnTo>
                  <a:pt x="267" y="533"/>
                </a:lnTo>
                <a:lnTo>
                  <a:pt x="228" y="394"/>
                </a:lnTo>
                <a:lnTo>
                  <a:pt x="216" y="346"/>
                </a:lnTo>
                <a:lnTo>
                  <a:pt x="203" y="297"/>
                </a:lnTo>
                <a:lnTo>
                  <a:pt x="190" y="250"/>
                </a:lnTo>
                <a:lnTo>
                  <a:pt x="177" y="202"/>
                </a:lnTo>
                <a:lnTo>
                  <a:pt x="162" y="154"/>
                </a:lnTo>
                <a:lnTo>
                  <a:pt x="149" y="104"/>
                </a:lnTo>
                <a:lnTo>
                  <a:pt x="136" y="53"/>
                </a:lnTo>
                <a:lnTo>
                  <a:pt x="126" y="4"/>
                </a:lnTo>
                <a:lnTo>
                  <a:pt x="0" y="0"/>
                </a:lnTo>
                <a:lnTo>
                  <a:pt x="5" y="64"/>
                </a:lnTo>
                <a:lnTo>
                  <a:pt x="16" y="130"/>
                </a:lnTo>
                <a:lnTo>
                  <a:pt x="34" y="200"/>
                </a:lnTo>
                <a:lnTo>
                  <a:pt x="54" y="266"/>
                </a:lnTo>
                <a:lnTo>
                  <a:pt x="74" y="336"/>
                </a:lnTo>
                <a:lnTo>
                  <a:pt x="95" y="404"/>
                </a:lnTo>
                <a:lnTo>
                  <a:pt x="110" y="472"/>
                </a:lnTo>
                <a:lnTo>
                  <a:pt x="123" y="536"/>
                </a:lnTo>
                <a:lnTo>
                  <a:pt x="159" y="666"/>
                </a:lnTo>
                <a:lnTo>
                  <a:pt x="195" y="795"/>
                </a:lnTo>
                <a:lnTo>
                  <a:pt x="231" y="923"/>
                </a:lnTo>
                <a:lnTo>
                  <a:pt x="264" y="1049"/>
                </a:lnTo>
                <a:lnTo>
                  <a:pt x="298" y="1177"/>
                </a:lnTo>
                <a:lnTo>
                  <a:pt x="331" y="1303"/>
                </a:lnTo>
                <a:lnTo>
                  <a:pt x="365" y="1431"/>
                </a:lnTo>
                <a:lnTo>
                  <a:pt x="398" y="1557"/>
                </a:lnTo>
                <a:lnTo>
                  <a:pt x="416" y="1637"/>
                </a:lnTo>
                <a:lnTo>
                  <a:pt x="437" y="1719"/>
                </a:lnTo>
                <a:lnTo>
                  <a:pt x="460" y="1798"/>
                </a:lnTo>
                <a:lnTo>
                  <a:pt x="480" y="1881"/>
                </a:lnTo>
                <a:lnTo>
                  <a:pt x="501" y="1960"/>
                </a:lnTo>
                <a:lnTo>
                  <a:pt x="521" y="2039"/>
                </a:lnTo>
                <a:lnTo>
                  <a:pt x="542" y="2119"/>
                </a:lnTo>
                <a:lnTo>
                  <a:pt x="560" y="2199"/>
                </a:lnTo>
                <a:lnTo>
                  <a:pt x="560" y="2199"/>
                </a:lnTo>
                <a:lnTo>
                  <a:pt x="563" y="2193"/>
                </a:lnTo>
                <a:lnTo>
                  <a:pt x="565" y="2191"/>
                </a:lnTo>
                <a:lnTo>
                  <a:pt x="565" y="2191"/>
                </a:lnTo>
                <a:close/>
              </a:path>
            </a:pathLst>
          </a:custGeom>
          <a:solidFill>
            <a:srgbClr val="000000"/>
          </a:solidFill>
          <a:ln w="9525">
            <a:solidFill>
              <a:srgbClr val="996633"/>
            </a:solidFill>
            <a:round/>
            <a:headEnd/>
            <a:tailEnd/>
          </a:ln>
        </p:spPr>
        <p:txBody>
          <a:bodyPr/>
          <a:lstStyle/>
          <a:p>
            <a:endParaRPr lang="es-MX"/>
          </a:p>
        </p:txBody>
      </p:sp>
      <p:sp>
        <p:nvSpPr>
          <p:cNvPr id="33" name="Freeform 2072"/>
          <p:cNvSpPr>
            <a:spLocks/>
          </p:cNvSpPr>
          <p:nvPr userDrawn="1"/>
        </p:nvSpPr>
        <p:spPr bwMode="auto">
          <a:xfrm>
            <a:off x="1954213" y="912813"/>
            <a:ext cx="53975" cy="93662"/>
          </a:xfrm>
          <a:custGeom>
            <a:avLst/>
            <a:gdLst/>
            <a:ahLst/>
            <a:cxnLst>
              <a:cxn ang="0">
                <a:pos x="28" y="824"/>
              </a:cxn>
              <a:cxn ang="0">
                <a:pos x="429" y="829"/>
              </a:cxn>
              <a:cxn ang="0">
                <a:pos x="432" y="826"/>
              </a:cxn>
              <a:cxn ang="0">
                <a:pos x="437" y="822"/>
              </a:cxn>
              <a:cxn ang="0">
                <a:pos x="440" y="819"/>
              </a:cxn>
              <a:cxn ang="0">
                <a:pos x="444" y="814"/>
              </a:cxn>
              <a:cxn ang="0">
                <a:pos x="224" y="0"/>
              </a:cxn>
              <a:cxn ang="0">
                <a:pos x="0" y="814"/>
              </a:cxn>
              <a:cxn ang="0">
                <a:pos x="2" y="819"/>
              </a:cxn>
              <a:cxn ang="0">
                <a:pos x="6" y="822"/>
              </a:cxn>
              <a:cxn ang="0">
                <a:pos x="10" y="826"/>
              </a:cxn>
              <a:cxn ang="0">
                <a:pos x="14" y="829"/>
              </a:cxn>
              <a:cxn ang="0">
                <a:pos x="16" y="829"/>
              </a:cxn>
              <a:cxn ang="0">
                <a:pos x="20" y="826"/>
              </a:cxn>
              <a:cxn ang="0">
                <a:pos x="26" y="824"/>
              </a:cxn>
              <a:cxn ang="0">
                <a:pos x="28" y="824"/>
              </a:cxn>
            </a:cxnLst>
            <a:rect l="0" t="0" r="r" b="b"/>
            <a:pathLst>
              <a:path w="444" h="829">
                <a:moveTo>
                  <a:pt x="28" y="824"/>
                </a:moveTo>
                <a:lnTo>
                  <a:pt x="429" y="829"/>
                </a:lnTo>
                <a:lnTo>
                  <a:pt x="432" y="826"/>
                </a:lnTo>
                <a:lnTo>
                  <a:pt x="437" y="822"/>
                </a:lnTo>
                <a:lnTo>
                  <a:pt x="440" y="819"/>
                </a:lnTo>
                <a:lnTo>
                  <a:pt x="444" y="814"/>
                </a:lnTo>
                <a:lnTo>
                  <a:pt x="224" y="0"/>
                </a:lnTo>
                <a:lnTo>
                  <a:pt x="0" y="814"/>
                </a:lnTo>
                <a:lnTo>
                  <a:pt x="2" y="819"/>
                </a:lnTo>
                <a:lnTo>
                  <a:pt x="6" y="822"/>
                </a:lnTo>
                <a:lnTo>
                  <a:pt x="10" y="826"/>
                </a:lnTo>
                <a:lnTo>
                  <a:pt x="14" y="829"/>
                </a:lnTo>
                <a:lnTo>
                  <a:pt x="16" y="829"/>
                </a:lnTo>
                <a:lnTo>
                  <a:pt x="20" y="826"/>
                </a:lnTo>
                <a:lnTo>
                  <a:pt x="26" y="824"/>
                </a:lnTo>
                <a:lnTo>
                  <a:pt x="28" y="824"/>
                </a:lnTo>
                <a:close/>
              </a:path>
            </a:pathLst>
          </a:custGeom>
          <a:solidFill>
            <a:srgbClr val="FFFFFF"/>
          </a:solidFill>
          <a:ln w="9525">
            <a:solidFill>
              <a:srgbClr val="996633"/>
            </a:solidFill>
            <a:round/>
            <a:headEnd/>
            <a:tailEnd/>
          </a:ln>
        </p:spPr>
        <p:txBody>
          <a:bodyPr/>
          <a:lstStyle/>
          <a:p>
            <a:endParaRPr lang="es-MX"/>
          </a:p>
        </p:txBody>
      </p:sp>
      <p:sp>
        <p:nvSpPr>
          <p:cNvPr id="34" name="Freeform 2073"/>
          <p:cNvSpPr>
            <a:spLocks/>
          </p:cNvSpPr>
          <p:nvPr userDrawn="1"/>
        </p:nvSpPr>
        <p:spPr bwMode="auto">
          <a:xfrm>
            <a:off x="1522413" y="914400"/>
            <a:ext cx="17462" cy="79375"/>
          </a:xfrm>
          <a:custGeom>
            <a:avLst/>
            <a:gdLst/>
            <a:ahLst/>
            <a:cxnLst>
              <a:cxn ang="0">
                <a:pos x="6" y="691"/>
              </a:cxn>
              <a:cxn ang="0">
                <a:pos x="128" y="691"/>
              </a:cxn>
              <a:cxn ang="0">
                <a:pos x="146" y="529"/>
              </a:cxn>
              <a:cxn ang="0">
                <a:pos x="146" y="357"/>
              </a:cxn>
              <a:cxn ang="0">
                <a:pos x="140" y="180"/>
              </a:cxn>
              <a:cxn ang="0">
                <a:pos x="138" y="11"/>
              </a:cxn>
              <a:cxn ang="0">
                <a:pos x="6" y="0"/>
              </a:cxn>
              <a:cxn ang="0">
                <a:pos x="0" y="688"/>
              </a:cxn>
              <a:cxn ang="0">
                <a:pos x="0" y="688"/>
              </a:cxn>
              <a:cxn ang="0">
                <a:pos x="4" y="688"/>
              </a:cxn>
              <a:cxn ang="0">
                <a:pos x="6" y="691"/>
              </a:cxn>
              <a:cxn ang="0">
                <a:pos x="6" y="691"/>
              </a:cxn>
            </a:cxnLst>
            <a:rect l="0" t="0" r="r" b="b"/>
            <a:pathLst>
              <a:path w="146" h="691">
                <a:moveTo>
                  <a:pt x="6" y="691"/>
                </a:moveTo>
                <a:lnTo>
                  <a:pt x="128" y="691"/>
                </a:lnTo>
                <a:lnTo>
                  <a:pt x="146" y="529"/>
                </a:lnTo>
                <a:lnTo>
                  <a:pt x="146" y="357"/>
                </a:lnTo>
                <a:lnTo>
                  <a:pt x="140" y="180"/>
                </a:lnTo>
                <a:lnTo>
                  <a:pt x="138" y="11"/>
                </a:lnTo>
                <a:lnTo>
                  <a:pt x="6" y="0"/>
                </a:lnTo>
                <a:lnTo>
                  <a:pt x="0" y="688"/>
                </a:lnTo>
                <a:lnTo>
                  <a:pt x="0" y="688"/>
                </a:lnTo>
                <a:lnTo>
                  <a:pt x="4" y="688"/>
                </a:lnTo>
                <a:lnTo>
                  <a:pt x="6" y="691"/>
                </a:lnTo>
                <a:lnTo>
                  <a:pt x="6" y="691"/>
                </a:lnTo>
                <a:close/>
              </a:path>
            </a:pathLst>
          </a:custGeom>
          <a:solidFill>
            <a:srgbClr val="000000"/>
          </a:solidFill>
          <a:ln w="9525">
            <a:solidFill>
              <a:srgbClr val="996633"/>
            </a:solidFill>
            <a:round/>
            <a:headEnd/>
            <a:tailEnd/>
          </a:ln>
        </p:spPr>
        <p:txBody>
          <a:bodyPr/>
          <a:lstStyle/>
          <a:p>
            <a:endParaRPr lang="es-MX"/>
          </a:p>
        </p:txBody>
      </p:sp>
      <p:sp>
        <p:nvSpPr>
          <p:cNvPr id="35" name="Freeform 2074"/>
          <p:cNvSpPr>
            <a:spLocks/>
          </p:cNvSpPr>
          <p:nvPr userDrawn="1"/>
        </p:nvSpPr>
        <p:spPr bwMode="auto">
          <a:xfrm>
            <a:off x="1549400" y="914400"/>
            <a:ext cx="41275" cy="79375"/>
          </a:xfrm>
          <a:custGeom>
            <a:avLst/>
            <a:gdLst/>
            <a:ahLst/>
            <a:cxnLst>
              <a:cxn ang="0">
                <a:pos x="21" y="691"/>
              </a:cxn>
              <a:cxn ang="0">
                <a:pos x="326" y="691"/>
              </a:cxn>
              <a:cxn ang="0">
                <a:pos x="344" y="529"/>
              </a:cxn>
              <a:cxn ang="0">
                <a:pos x="339" y="357"/>
              </a:cxn>
              <a:cxn ang="0">
                <a:pos x="334" y="183"/>
              </a:cxn>
              <a:cxn ang="0">
                <a:pos x="344" y="11"/>
              </a:cxn>
              <a:cxn ang="0">
                <a:pos x="21" y="0"/>
              </a:cxn>
              <a:cxn ang="0">
                <a:pos x="3" y="103"/>
              </a:cxn>
              <a:cxn ang="0">
                <a:pos x="0" y="214"/>
              </a:cxn>
              <a:cxn ang="0">
                <a:pos x="5" y="326"/>
              </a:cxn>
              <a:cxn ang="0">
                <a:pos x="3" y="437"/>
              </a:cxn>
              <a:cxn ang="0">
                <a:pos x="5" y="496"/>
              </a:cxn>
              <a:cxn ang="0">
                <a:pos x="11" y="555"/>
              </a:cxn>
              <a:cxn ang="0">
                <a:pos x="11" y="614"/>
              </a:cxn>
              <a:cxn ang="0">
                <a:pos x="3" y="670"/>
              </a:cxn>
              <a:cxn ang="0">
                <a:pos x="5" y="678"/>
              </a:cxn>
              <a:cxn ang="0">
                <a:pos x="7" y="683"/>
              </a:cxn>
              <a:cxn ang="0">
                <a:pos x="11" y="686"/>
              </a:cxn>
              <a:cxn ang="0">
                <a:pos x="11" y="688"/>
              </a:cxn>
              <a:cxn ang="0">
                <a:pos x="13" y="688"/>
              </a:cxn>
              <a:cxn ang="0">
                <a:pos x="15" y="688"/>
              </a:cxn>
              <a:cxn ang="0">
                <a:pos x="18" y="691"/>
              </a:cxn>
              <a:cxn ang="0">
                <a:pos x="21" y="691"/>
              </a:cxn>
            </a:cxnLst>
            <a:rect l="0" t="0" r="r" b="b"/>
            <a:pathLst>
              <a:path w="344" h="691">
                <a:moveTo>
                  <a:pt x="21" y="691"/>
                </a:moveTo>
                <a:lnTo>
                  <a:pt x="326" y="691"/>
                </a:lnTo>
                <a:lnTo>
                  <a:pt x="344" y="529"/>
                </a:lnTo>
                <a:lnTo>
                  <a:pt x="339" y="357"/>
                </a:lnTo>
                <a:lnTo>
                  <a:pt x="334" y="183"/>
                </a:lnTo>
                <a:lnTo>
                  <a:pt x="344" y="11"/>
                </a:lnTo>
                <a:lnTo>
                  <a:pt x="21" y="0"/>
                </a:lnTo>
                <a:lnTo>
                  <a:pt x="3" y="103"/>
                </a:lnTo>
                <a:lnTo>
                  <a:pt x="0" y="214"/>
                </a:lnTo>
                <a:lnTo>
                  <a:pt x="5" y="326"/>
                </a:lnTo>
                <a:lnTo>
                  <a:pt x="3" y="437"/>
                </a:lnTo>
                <a:lnTo>
                  <a:pt x="5" y="496"/>
                </a:lnTo>
                <a:lnTo>
                  <a:pt x="11" y="555"/>
                </a:lnTo>
                <a:lnTo>
                  <a:pt x="11" y="614"/>
                </a:lnTo>
                <a:lnTo>
                  <a:pt x="3" y="670"/>
                </a:lnTo>
                <a:lnTo>
                  <a:pt x="5" y="678"/>
                </a:lnTo>
                <a:lnTo>
                  <a:pt x="7" y="683"/>
                </a:lnTo>
                <a:lnTo>
                  <a:pt x="11" y="686"/>
                </a:lnTo>
                <a:lnTo>
                  <a:pt x="11" y="688"/>
                </a:lnTo>
                <a:lnTo>
                  <a:pt x="13" y="688"/>
                </a:lnTo>
                <a:lnTo>
                  <a:pt x="15" y="688"/>
                </a:lnTo>
                <a:lnTo>
                  <a:pt x="18" y="691"/>
                </a:lnTo>
                <a:lnTo>
                  <a:pt x="21" y="691"/>
                </a:lnTo>
                <a:close/>
              </a:path>
            </a:pathLst>
          </a:custGeom>
          <a:solidFill>
            <a:srgbClr val="000000"/>
          </a:solidFill>
          <a:ln w="9525">
            <a:solidFill>
              <a:srgbClr val="996633"/>
            </a:solidFill>
            <a:round/>
            <a:headEnd/>
            <a:tailEnd/>
          </a:ln>
        </p:spPr>
        <p:txBody>
          <a:bodyPr/>
          <a:lstStyle/>
          <a:p>
            <a:endParaRPr lang="es-MX"/>
          </a:p>
        </p:txBody>
      </p:sp>
      <p:sp>
        <p:nvSpPr>
          <p:cNvPr id="36" name="Freeform 2075"/>
          <p:cNvSpPr>
            <a:spLocks/>
          </p:cNvSpPr>
          <p:nvPr userDrawn="1"/>
        </p:nvSpPr>
        <p:spPr bwMode="auto">
          <a:xfrm>
            <a:off x="1860550" y="795338"/>
            <a:ext cx="42863" cy="171450"/>
          </a:xfrm>
          <a:custGeom>
            <a:avLst/>
            <a:gdLst/>
            <a:ahLst/>
            <a:cxnLst>
              <a:cxn ang="0">
                <a:pos x="8" y="1512"/>
              </a:cxn>
              <a:cxn ang="0">
                <a:pos x="36" y="1420"/>
              </a:cxn>
              <a:cxn ang="0">
                <a:pos x="64" y="1327"/>
              </a:cxn>
              <a:cxn ang="0">
                <a:pos x="94" y="1235"/>
              </a:cxn>
              <a:cxn ang="0">
                <a:pos x="128" y="1140"/>
              </a:cxn>
              <a:cxn ang="0">
                <a:pos x="162" y="1048"/>
              </a:cxn>
              <a:cxn ang="0">
                <a:pos x="195" y="955"/>
              </a:cxn>
              <a:cxn ang="0">
                <a:pos x="226" y="863"/>
              </a:cxn>
              <a:cxn ang="0">
                <a:pos x="256" y="770"/>
              </a:cxn>
              <a:cxn ang="0">
                <a:pos x="285" y="678"/>
              </a:cxn>
              <a:cxn ang="0">
                <a:pos x="308" y="586"/>
              </a:cxn>
              <a:cxn ang="0">
                <a:pos x="328" y="491"/>
              </a:cxn>
              <a:cxn ang="0">
                <a:pos x="344" y="398"/>
              </a:cxn>
              <a:cxn ang="0">
                <a:pos x="357" y="304"/>
              </a:cxn>
              <a:cxn ang="0">
                <a:pos x="360" y="211"/>
              </a:cxn>
              <a:cxn ang="0">
                <a:pos x="357" y="116"/>
              </a:cxn>
              <a:cxn ang="0">
                <a:pos x="346" y="22"/>
              </a:cxn>
              <a:cxn ang="0">
                <a:pos x="310" y="8"/>
              </a:cxn>
              <a:cxn ang="0">
                <a:pos x="272" y="4"/>
              </a:cxn>
              <a:cxn ang="0">
                <a:pos x="231" y="0"/>
              </a:cxn>
              <a:cxn ang="0">
                <a:pos x="190" y="0"/>
              </a:cxn>
              <a:cxn ang="0">
                <a:pos x="148" y="4"/>
              </a:cxn>
              <a:cxn ang="0">
                <a:pos x="106" y="6"/>
              </a:cxn>
              <a:cxn ang="0">
                <a:pos x="62" y="6"/>
              </a:cxn>
              <a:cxn ang="0">
                <a:pos x="20" y="4"/>
              </a:cxn>
              <a:cxn ang="0">
                <a:pos x="2" y="378"/>
              </a:cxn>
              <a:cxn ang="0">
                <a:pos x="0" y="758"/>
              </a:cxn>
              <a:cxn ang="0">
                <a:pos x="6" y="1140"/>
              </a:cxn>
              <a:cxn ang="0">
                <a:pos x="2" y="1520"/>
              </a:cxn>
              <a:cxn ang="0">
                <a:pos x="2" y="1520"/>
              </a:cxn>
              <a:cxn ang="0">
                <a:pos x="6" y="1515"/>
              </a:cxn>
              <a:cxn ang="0">
                <a:pos x="8" y="1512"/>
              </a:cxn>
              <a:cxn ang="0">
                <a:pos x="8" y="1512"/>
              </a:cxn>
            </a:cxnLst>
            <a:rect l="0" t="0" r="r" b="b"/>
            <a:pathLst>
              <a:path w="360" h="1520">
                <a:moveTo>
                  <a:pt x="8" y="1512"/>
                </a:moveTo>
                <a:lnTo>
                  <a:pt x="36" y="1420"/>
                </a:lnTo>
                <a:lnTo>
                  <a:pt x="64" y="1327"/>
                </a:lnTo>
                <a:lnTo>
                  <a:pt x="94" y="1235"/>
                </a:lnTo>
                <a:lnTo>
                  <a:pt x="128" y="1140"/>
                </a:lnTo>
                <a:lnTo>
                  <a:pt x="162" y="1048"/>
                </a:lnTo>
                <a:lnTo>
                  <a:pt x="195" y="955"/>
                </a:lnTo>
                <a:lnTo>
                  <a:pt x="226" y="863"/>
                </a:lnTo>
                <a:lnTo>
                  <a:pt x="256" y="770"/>
                </a:lnTo>
                <a:lnTo>
                  <a:pt x="285" y="678"/>
                </a:lnTo>
                <a:lnTo>
                  <a:pt x="308" y="586"/>
                </a:lnTo>
                <a:lnTo>
                  <a:pt x="328" y="491"/>
                </a:lnTo>
                <a:lnTo>
                  <a:pt x="344" y="398"/>
                </a:lnTo>
                <a:lnTo>
                  <a:pt x="357" y="304"/>
                </a:lnTo>
                <a:lnTo>
                  <a:pt x="360" y="211"/>
                </a:lnTo>
                <a:lnTo>
                  <a:pt x="357" y="116"/>
                </a:lnTo>
                <a:lnTo>
                  <a:pt x="346" y="22"/>
                </a:lnTo>
                <a:lnTo>
                  <a:pt x="310" y="8"/>
                </a:lnTo>
                <a:lnTo>
                  <a:pt x="272" y="4"/>
                </a:lnTo>
                <a:lnTo>
                  <a:pt x="231" y="0"/>
                </a:lnTo>
                <a:lnTo>
                  <a:pt x="190" y="0"/>
                </a:lnTo>
                <a:lnTo>
                  <a:pt x="148" y="4"/>
                </a:lnTo>
                <a:lnTo>
                  <a:pt x="106" y="6"/>
                </a:lnTo>
                <a:lnTo>
                  <a:pt x="62" y="6"/>
                </a:lnTo>
                <a:lnTo>
                  <a:pt x="20" y="4"/>
                </a:lnTo>
                <a:lnTo>
                  <a:pt x="2" y="378"/>
                </a:lnTo>
                <a:lnTo>
                  <a:pt x="0" y="758"/>
                </a:lnTo>
                <a:lnTo>
                  <a:pt x="6" y="1140"/>
                </a:lnTo>
                <a:lnTo>
                  <a:pt x="2" y="1520"/>
                </a:lnTo>
                <a:lnTo>
                  <a:pt x="2" y="1520"/>
                </a:lnTo>
                <a:lnTo>
                  <a:pt x="6" y="1515"/>
                </a:lnTo>
                <a:lnTo>
                  <a:pt x="8" y="1512"/>
                </a:lnTo>
                <a:lnTo>
                  <a:pt x="8" y="1512"/>
                </a:lnTo>
                <a:close/>
              </a:path>
            </a:pathLst>
          </a:custGeom>
          <a:solidFill>
            <a:srgbClr val="000000"/>
          </a:solidFill>
          <a:ln w="9525">
            <a:solidFill>
              <a:srgbClr val="996633"/>
            </a:solidFill>
            <a:round/>
            <a:headEnd/>
            <a:tailEnd/>
          </a:ln>
        </p:spPr>
        <p:txBody>
          <a:bodyPr/>
          <a:lstStyle/>
          <a:p>
            <a:endParaRPr lang="es-MX"/>
          </a:p>
        </p:txBody>
      </p:sp>
      <p:sp>
        <p:nvSpPr>
          <p:cNvPr id="37" name="Freeform 2076"/>
          <p:cNvSpPr>
            <a:spLocks/>
          </p:cNvSpPr>
          <p:nvPr userDrawn="1"/>
        </p:nvSpPr>
        <p:spPr bwMode="auto">
          <a:xfrm>
            <a:off x="2011363" y="795338"/>
            <a:ext cx="39687" cy="152400"/>
          </a:xfrm>
          <a:custGeom>
            <a:avLst/>
            <a:gdLst/>
            <a:ahLst/>
            <a:cxnLst>
              <a:cxn ang="0">
                <a:pos x="347" y="1349"/>
              </a:cxn>
              <a:cxn ang="0">
                <a:pos x="349" y="1182"/>
              </a:cxn>
              <a:cxn ang="0">
                <a:pos x="349" y="1013"/>
              </a:cxn>
              <a:cxn ang="0">
                <a:pos x="349" y="846"/>
              </a:cxn>
              <a:cxn ang="0">
                <a:pos x="342" y="677"/>
              </a:cxn>
              <a:cxn ang="0">
                <a:pos x="327" y="510"/>
              </a:cxn>
              <a:cxn ang="0">
                <a:pos x="301" y="340"/>
              </a:cxn>
              <a:cxn ang="0">
                <a:pos x="262" y="174"/>
              </a:cxn>
              <a:cxn ang="0">
                <a:pos x="208" y="4"/>
              </a:cxn>
              <a:cxn ang="0">
                <a:pos x="0" y="0"/>
              </a:cxn>
              <a:cxn ang="0">
                <a:pos x="34" y="164"/>
              </a:cxn>
              <a:cxn ang="0">
                <a:pos x="72" y="330"/>
              </a:cxn>
              <a:cxn ang="0">
                <a:pos x="116" y="497"/>
              </a:cxn>
              <a:cxn ang="0">
                <a:pos x="162" y="666"/>
              </a:cxn>
              <a:cxn ang="0">
                <a:pos x="211" y="838"/>
              </a:cxn>
              <a:cxn ang="0">
                <a:pos x="257" y="1010"/>
              </a:cxn>
              <a:cxn ang="0">
                <a:pos x="301" y="1180"/>
              </a:cxn>
              <a:cxn ang="0">
                <a:pos x="342" y="1352"/>
              </a:cxn>
              <a:cxn ang="0">
                <a:pos x="342" y="1352"/>
              </a:cxn>
              <a:cxn ang="0">
                <a:pos x="345" y="1349"/>
              </a:cxn>
              <a:cxn ang="0">
                <a:pos x="347" y="1349"/>
              </a:cxn>
              <a:cxn ang="0">
                <a:pos x="347" y="1349"/>
              </a:cxn>
            </a:cxnLst>
            <a:rect l="0" t="0" r="r" b="b"/>
            <a:pathLst>
              <a:path w="349" h="1352">
                <a:moveTo>
                  <a:pt x="347" y="1349"/>
                </a:moveTo>
                <a:lnTo>
                  <a:pt x="349" y="1182"/>
                </a:lnTo>
                <a:lnTo>
                  <a:pt x="349" y="1013"/>
                </a:lnTo>
                <a:lnTo>
                  <a:pt x="349" y="846"/>
                </a:lnTo>
                <a:lnTo>
                  <a:pt x="342" y="677"/>
                </a:lnTo>
                <a:lnTo>
                  <a:pt x="327" y="510"/>
                </a:lnTo>
                <a:lnTo>
                  <a:pt x="301" y="340"/>
                </a:lnTo>
                <a:lnTo>
                  <a:pt x="262" y="174"/>
                </a:lnTo>
                <a:lnTo>
                  <a:pt x="208" y="4"/>
                </a:lnTo>
                <a:lnTo>
                  <a:pt x="0" y="0"/>
                </a:lnTo>
                <a:lnTo>
                  <a:pt x="34" y="164"/>
                </a:lnTo>
                <a:lnTo>
                  <a:pt x="72" y="330"/>
                </a:lnTo>
                <a:lnTo>
                  <a:pt x="116" y="497"/>
                </a:lnTo>
                <a:lnTo>
                  <a:pt x="162" y="666"/>
                </a:lnTo>
                <a:lnTo>
                  <a:pt x="211" y="838"/>
                </a:lnTo>
                <a:lnTo>
                  <a:pt x="257" y="1010"/>
                </a:lnTo>
                <a:lnTo>
                  <a:pt x="301" y="1180"/>
                </a:lnTo>
                <a:lnTo>
                  <a:pt x="342" y="1352"/>
                </a:lnTo>
                <a:lnTo>
                  <a:pt x="342" y="1352"/>
                </a:lnTo>
                <a:lnTo>
                  <a:pt x="345" y="1349"/>
                </a:lnTo>
                <a:lnTo>
                  <a:pt x="347" y="1349"/>
                </a:lnTo>
                <a:lnTo>
                  <a:pt x="347" y="1349"/>
                </a:lnTo>
                <a:close/>
              </a:path>
            </a:pathLst>
          </a:custGeom>
          <a:solidFill>
            <a:srgbClr val="000000"/>
          </a:solidFill>
          <a:ln w="9525">
            <a:solidFill>
              <a:srgbClr val="996633"/>
            </a:solidFill>
            <a:round/>
            <a:headEnd/>
            <a:tailEnd/>
          </a:ln>
        </p:spPr>
        <p:txBody>
          <a:bodyPr/>
          <a:lstStyle/>
          <a:p>
            <a:endParaRPr lang="es-MX"/>
          </a:p>
        </p:txBody>
      </p:sp>
      <p:sp>
        <p:nvSpPr>
          <p:cNvPr id="38" name="Freeform 2077"/>
          <p:cNvSpPr>
            <a:spLocks/>
          </p:cNvSpPr>
          <p:nvPr userDrawn="1"/>
        </p:nvSpPr>
        <p:spPr bwMode="auto">
          <a:xfrm>
            <a:off x="1363663" y="795338"/>
            <a:ext cx="93662" cy="125412"/>
          </a:xfrm>
          <a:custGeom>
            <a:avLst/>
            <a:gdLst/>
            <a:ahLst/>
            <a:cxnLst>
              <a:cxn ang="0">
                <a:pos x="13" y="1106"/>
              </a:cxn>
              <a:cxn ang="0">
                <a:pos x="766" y="1106"/>
              </a:cxn>
              <a:cxn ang="0">
                <a:pos x="778" y="1076"/>
              </a:cxn>
              <a:cxn ang="0">
                <a:pos x="781" y="1042"/>
              </a:cxn>
              <a:cxn ang="0">
                <a:pos x="776" y="1006"/>
              </a:cxn>
              <a:cxn ang="0">
                <a:pos x="768" y="968"/>
              </a:cxn>
              <a:cxn ang="0">
                <a:pos x="756" y="929"/>
              </a:cxn>
              <a:cxn ang="0">
                <a:pos x="742" y="891"/>
              </a:cxn>
              <a:cxn ang="0">
                <a:pos x="730" y="852"/>
              </a:cxn>
              <a:cxn ang="0">
                <a:pos x="720" y="816"/>
              </a:cxn>
              <a:cxn ang="0">
                <a:pos x="694" y="758"/>
              </a:cxn>
              <a:cxn ang="0">
                <a:pos x="666" y="696"/>
              </a:cxn>
              <a:cxn ang="0">
                <a:pos x="634" y="637"/>
              </a:cxn>
              <a:cxn ang="0">
                <a:pos x="602" y="580"/>
              </a:cxn>
              <a:cxn ang="0">
                <a:pos x="566" y="522"/>
              </a:cxn>
              <a:cxn ang="0">
                <a:pos x="526" y="465"/>
              </a:cxn>
              <a:cxn ang="0">
                <a:pos x="486" y="411"/>
              </a:cxn>
              <a:cxn ang="0">
                <a:pos x="444" y="357"/>
              </a:cxn>
              <a:cxn ang="0">
                <a:pos x="398" y="306"/>
              </a:cxn>
              <a:cxn ang="0">
                <a:pos x="352" y="257"/>
              </a:cxn>
              <a:cxn ang="0">
                <a:pos x="306" y="210"/>
              </a:cxn>
              <a:cxn ang="0">
                <a:pos x="254" y="164"/>
              </a:cxn>
              <a:cxn ang="0">
                <a:pos x="203" y="124"/>
              </a:cxn>
              <a:cxn ang="0">
                <a:pos x="152" y="82"/>
              </a:cxn>
              <a:cxn ang="0">
                <a:pos x="98" y="46"/>
              </a:cxn>
              <a:cxn ang="0">
                <a:pos x="41" y="14"/>
              </a:cxn>
              <a:cxn ang="0">
                <a:pos x="31" y="14"/>
              </a:cxn>
              <a:cxn ang="0">
                <a:pos x="23" y="10"/>
              </a:cxn>
              <a:cxn ang="0">
                <a:pos x="18" y="6"/>
              </a:cxn>
              <a:cxn ang="0">
                <a:pos x="13" y="0"/>
              </a:cxn>
              <a:cxn ang="0">
                <a:pos x="0" y="1106"/>
              </a:cxn>
              <a:cxn ang="0">
                <a:pos x="3" y="1106"/>
              </a:cxn>
              <a:cxn ang="0">
                <a:pos x="8" y="1106"/>
              </a:cxn>
              <a:cxn ang="0">
                <a:pos x="11" y="1106"/>
              </a:cxn>
              <a:cxn ang="0">
                <a:pos x="13" y="1106"/>
              </a:cxn>
            </a:cxnLst>
            <a:rect l="0" t="0" r="r" b="b"/>
            <a:pathLst>
              <a:path w="781" h="1106">
                <a:moveTo>
                  <a:pt x="13" y="1106"/>
                </a:moveTo>
                <a:lnTo>
                  <a:pt x="766" y="1106"/>
                </a:lnTo>
                <a:lnTo>
                  <a:pt x="778" y="1076"/>
                </a:lnTo>
                <a:lnTo>
                  <a:pt x="781" y="1042"/>
                </a:lnTo>
                <a:lnTo>
                  <a:pt x="776" y="1006"/>
                </a:lnTo>
                <a:lnTo>
                  <a:pt x="768" y="968"/>
                </a:lnTo>
                <a:lnTo>
                  <a:pt x="756" y="929"/>
                </a:lnTo>
                <a:lnTo>
                  <a:pt x="742" y="891"/>
                </a:lnTo>
                <a:lnTo>
                  <a:pt x="730" y="852"/>
                </a:lnTo>
                <a:lnTo>
                  <a:pt x="720" y="816"/>
                </a:lnTo>
                <a:lnTo>
                  <a:pt x="694" y="758"/>
                </a:lnTo>
                <a:lnTo>
                  <a:pt x="666" y="696"/>
                </a:lnTo>
                <a:lnTo>
                  <a:pt x="634" y="637"/>
                </a:lnTo>
                <a:lnTo>
                  <a:pt x="602" y="580"/>
                </a:lnTo>
                <a:lnTo>
                  <a:pt x="566" y="522"/>
                </a:lnTo>
                <a:lnTo>
                  <a:pt x="526" y="465"/>
                </a:lnTo>
                <a:lnTo>
                  <a:pt x="486" y="411"/>
                </a:lnTo>
                <a:lnTo>
                  <a:pt x="444" y="357"/>
                </a:lnTo>
                <a:lnTo>
                  <a:pt x="398" y="306"/>
                </a:lnTo>
                <a:lnTo>
                  <a:pt x="352" y="257"/>
                </a:lnTo>
                <a:lnTo>
                  <a:pt x="306" y="210"/>
                </a:lnTo>
                <a:lnTo>
                  <a:pt x="254" y="164"/>
                </a:lnTo>
                <a:lnTo>
                  <a:pt x="203" y="124"/>
                </a:lnTo>
                <a:lnTo>
                  <a:pt x="152" y="82"/>
                </a:lnTo>
                <a:lnTo>
                  <a:pt x="98" y="46"/>
                </a:lnTo>
                <a:lnTo>
                  <a:pt x="41" y="14"/>
                </a:lnTo>
                <a:lnTo>
                  <a:pt x="31" y="14"/>
                </a:lnTo>
                <a:lnTo>
                  <a:pt x="23" y="10"/>
                </a:lnTo>
                <a:lnTo>
                  <a:pt x="18" y="6"/>
                </a:lnTo>
                <a:lnTo>
                  <a:pt x="13" y="0"/>
                </a:lnTo>
                <a:lnTo>
                  <a:pt x="0" y="1106"/>
                </a:lnTo>
                <a:lnTo>
                  <a:pt x="3" y="1106"/>
                </a:lnTo>
                <a:lnTo>
                  <a:pt x="8" y="1106"/>
                </a:lnTo>
                <a:lnTo>
                  <a:pt x="11" y="1106"/>
                </a:lnTo>
                <a:lnTo>
                  <a:pt x="13" y="1106"/>
                </a:lnTo>
                <a:close/>
              </a:path>
            </a:pathLst>
          </a:custGeom>
          <a:solidFill>
            <a:srgbClr val="000000"/>
          </a:solidFill>
          <a:ln w="9525">
            <a:solidFill>
              <a:srgbClr val="996633"/>
            </a:solidFill>
            <a:round/>
            <a:headEnd/>
            <a:tailEnd/>
          </a:ln>
        </p:spPr>
        <p:txBody>
          <a:bodyPr/>
          <a:lstStyle/>
          <a:p>
            <a:endParaRPr lang="es-MX"/>
          </a:p>
        </p:txBody>
      </p:sp>
      <p:sp>
        <p:nvSpPr>
          <p:cNvPr id="39" name="Freeform 2078"/>
          <p:cNvSpPr>
            <a:spLocks/>
          </p:cNvSpPr>
          <p:nvPr userDrawn="1"/>
        </p:nvSpPr>
        <p:spPr bwMode="auto">
          <a:xfrm>
            <a:off x="1335088" y="785813"/>
            <a:ext cx="19050" cy="119062"/>
          </a:xfrm>
          <a:custGeom>
            <a:avLst/>
            <a:gdLst/>
            <a:ahLst/>
            <a:cxnLst>
              <a:cxn ang="0">
                <a:pos x="154" y="1049"/>
              </a:cxn>
              <a:cxn ang="0">
                <a:pos x="154" y="50"/>
              </a:cxn>
              <a:cxn ang="0">
                <a:pos x="10" y="0"/>
              </a:cxn>
              <a:cxn ang="0">
                <a:pos x="5" y="214"/>
              </a:cxn>
              <a:cxn ang="0">
                <a:pos x="0" y="438"/>
              </a:cxn>
              <a:cxn ang="0">
                <a:pos x="2" y="658"/>
              </a:cxn>
              <a:cxn ang="0">
                <a:pos x="20" y="874"/>
              </a:cxn>
              <a:cxn ang="0">
                <a:pos x="44" y="897"/>
              </a:cxn>
              <a:cxn ang="0">
                <a:pos x="62" y="920"/>
              </a:cxn>
              <a:cxn ang="0">
                <a:pos x="80" y="941"/>
              </a:cxn>
              <a:cxn ang="0">
                <a:pos x="98" y="962"/>
              </a:cxn>
              <a:cxn ang="0">
                <a:pos x="113" y="984"/>
              </a:cxn>
              <a:cxn ang="0">
                <a:pos x="126" y="1005"/>
              </a:cxn>
              <a:cxn ang="0">
                <a:pos x="138" y="1028"/>
              </a:cxn>
              <a:cxn ang="0">
                <a:pos x="149" y="1054"/>
              </a:cxn>
              <a:cxn ang="0">
                <a:pos x="149" y="1054"/>
              </a:cxn>
              <a:cxn ang="0">
                <a:pos x="152" y="1051"/>
              </a:cxn>
              <a:cxn ang="0">
                <a:pos x="154" y="1049"/>
              </a:cxn>
              <a:cxn ang="0">
                <a:pos x="154" y="1049"/>
              </a:cxn>
            </a:cxnLst>
            <a:rect l="0" t="0" r="r" b="b"/>
            <a:pathLst>
              <a:path w="154" h="1054">
                <a:moveTo>
                  <a:pt x="154" y="1049"/>
                </a:moveTo>
                <a:lnTo>
                  <a:pt x="154" y="50"/>
                </a:lnTo>
                <a:lnTo>
                  <a:pt x="10" y="0"/>
                </a:lnTo>
                <a:lnTo>
                  <a:pt x="5" y="214"/>
                </a:lnTo>
                <a:lnTo>
                  <a:pt x="0" y="438"/>
                </a:lnTo>
                <a:lnTo>
                  <a:pt x="2" y="658"/>
                </a:lnTo>
                <a:lnTo>
                  <a:pt x="20" y="874"/>
                </a:lnTo>
                <a:lnTo>
                  <a:pt x="44" y="897"/>
                </a:lnTo>
                <a:lnTo>
                  <a:pt x="62" y="920"/>
                </a:lnTo>
                <a:lnTo>
                  <a:pt x="80" y="941"/>
                </a:lnTo>
                <a:lnTo>
                  <a:pt x="98" y="962"/>
                </a:lnTo>
                <a:lnTo>
                  <a:pt x="113" y="984"/>
                </a:lnTo>
                <a:lnTo>
                  <a:pt x="126" y="1005"/>
                </a:lnTo>
                <a:lnTo>
                  <a:pt x="138" y="1028"/>
                </a:lnTo>
                <a:lnTo>
                  <a:pt x="149" y="1054"/>
                </a:lnTo>
                <a:lnTo>
                  <a:pt x="149" y="1054"/>
                </a:lnTo>
                <a:lnTo>
                  <a:pt x="152" y="1051"/>
                </a:lnTo>
                <a:lnTo>
                  <a:pt x="154" y="1049"/>
                </a:lnTo>
                <a:lnTo>
                  <a:pt x="154" y="1049"/>
                </a:lnTo>
                <a:close/>
              </a:path>
            </a:pathLst>
          </a:custGeom>
          <a:solidFill>
            <a:srgbClr val="000000"/>
          </a:solidFill>
          <a:ln w="9525">
            <a:solidFill>
              <a:srgbClr val="996633"/>
            </a:solidFill>
            <a:round/>
            <a:headEnd/>
            <a:tailEnd/>
          </a:ln>
        </p:spPr>
        <p:txBody>
          <a:bodyPr/>
          <a:lstStyle/>
          <a:p>
            <a:endParaRPr lang="es-MX"/>
          </a:p>
        </p:txBody>
      </p:sp>
      <p:sp>
        <p:nvSpPr>
          <p:cNvPr id="40" name="Freeform 2079"/>
          <p:cNvSpPr>
            <a:spLocks/>
          </p:cNvSpPr>
          <p:nvPr userDrawn="1"/>
        </p:nvSpPr>
        <p:spPr bwMode="auto">
          <a:xfrm>
            <a:off x="1522413" y="793750"/>
            <a:ext cx="14287" cy="79375"/>
          </a:xfrm>
          <a:custGeom>
            <a:avLst/>
            <a:gdLst/>
            <a:ahLst/>
            <a:cxnLst>
              <a:cxn ang="0">
                <a:pos x="10" y="701"/>
              </a:cxn>
              <a:cxn ang="0">
                <a:pos x="122" y="701"/>
              </a:cxn>
              <a:cxn ang="0">
                <a:pos x="132" y="14"/>
              </a:cxn>
              <a:cxn ang="0">
                <a:pos x="22" y="0"/>
              </a:cxn>
              <a:cxn ang="0">
                <a:pos x="4" y="164"/>
              </a:cxn>
              <a:cxn ang="0">
                <a:pos x="0" y="342"/>
              </a:cxn>
              <a:cxn ang="0">
                <a:pos x="6" y="522"/>
              </a:cxn>
              <a:cxn ang="0">
                <a:pos x="4" y="696"/>
              </a:cxn>
              <a:cxn ang="0">
                <a:pos x="4" y="696"/>
              </a:cxn>
              <a:cxn ang="0">
                <a:pos x="8" y="698"/>
              </a:cxn>
              <a:cxn ang="0">
                <a:pos x="10" y="701"/>
              </a:cxn>
              <a:cxn ang="0">
                <a:pos x="10" y="701"/>
              </a:cxn>
            </a:cxnLst>
            <a:rect l="0" t="0" r="r" b="b"/>
            <a:pathLst>
              <a:path w="132" h="701">
                <a:moveTo>
                  <a:pt x="10" y="701"/>
                </a:moveTo>
                <a:lnTo>
                  <a:pt x="122" y="701"/>
                </a:lnTo>
                <a:lnTo>
                  <a:pt x="132" y="14"/>
                </a:lnTo>
                <a:lnTo>
                  <a:pt x="22" y="0"/>
                </a:lnTo>
                <a:lnTo>
                  <a:pt x="4" y="164"/>
                </a:lnTo>
                <a:lnTo>
                  <a:pt x="0" y="342"/>
                </a:lnTo>
                <a:lnTo>
                  <a:pt x="6" y="522"/>
                </a:lnTo>
                <a:lnTo>
                  <a:pt x="4" y="696"/>
                </a:lnTo>
                <a:lnTo>
                  <a:pt x="4" y="696"/>
                </a:lnTo>
                <a:lnTo>
                  <a:pt x="8" y="698"/>
                </a:lnTo>
                <a:lnTo>
                  <a:pt x="10" y="701"/>
                </a:lnTo>
                <a:lnTo>
                  <a:pt x="10" y="701"/>
                </a:lnTo>
                <a:close/>
              </a:path>
            </a:pathLst>
          </a:custGeom>
          <a:solidFill>
            <a:srgbClr val="000000"/>
          </a:solidFill>
          <a:ln w="9525">
            <a:solidFill>
              <a:srgbClr val="996633"/>
            </a:solidFill>
            <a:round/>
            <a:headEnd/>
            <a:tailEnd/>
          </a:ln>
        </p:spPr>
        <p:txBody>
          <a:bodyPr/>
          <a:lstStyle/>
          <a:p>
            <a:endParaRPr lang="es-MX"/>
          </a:p>
        </p:txBody>
      </p:sp>
      <p:sp>
        <p:nvSpPr>
          <p:cNvPr id="41" name="Freeform 2080"/>
          <p:cNvSpPr>
            <a:spLocks/>
          </p:cNvSpPr>
          <p:nvPr userDrawn="1"/>
        </p:nvSpPr>
        <p:spPr bwMode="auto">
          <a:xfrm>
            <a:off x="1549400" y="793750"/>
            <a:ext cx="39688" cy="79375"/>
          </a:xfrm>
          <a:custGeom>
            <a:avLst/>
            <a:gdLst/>
            <a:ahLst/>
            <a:cxnLst>
              <a:cxn ang="0">
                <a:pos x="8" y="701"/>
              </a:cxn>
              <a:cxn ang="0">
                <a:pos x="323" y="701"/>
              </a:cxn>
              <a:cxn ang="0">
                <a:pos x="336" y="14"/>
              </a:cxn>
              <a:cxn ang="0">
                <a:pos x="8" y="0"/>
              </a:cxn>
              <a:cxn ang="0">
                <a:pos x="0" y="696"/>
              </a:cxn>
              <a:cxn ang="0">
                <a:pos x="0" y="696"/>
              </a:cxn>
              <a:cxn ang="0">
                <a:pos x="4" y="698"/>
              </a:cxn>
              <a:cxn ang="0">
                <a:pos x="8" y="701"/>
              </a:cxn>
              <a:cxn ang="0">
                <a:pos x="8" y="701"/>
              </a:cxn>
            </a:cxnLst>
            <a:rect l="0" t="0" r="r" b="b"/>
            <a:pathLst>
              <a:path w="336" h="701">
                <a:moveTo>
                  <a:pt x="8" y="701"/>
                </a:moveTo>
                <a:lnTo>
                  <a:pt x="323" y="701"/>
                </a:lnTo>
                <a:lnTo>
                  <a:pt x="336" y="14"/>
                </a:lnTo>
                <a:lnTo>
                  <a:pt x="8" y="0"/>
                </a:lnTo>
                <a:lnTo>
                  <a:pt x="0" y="696"/>
                </a:lnTo>
                <a:lnTo>
                  <a:pt x="0" y="696"/>
                </a:lnTo>
                <a:lnTo>
                  <a:pt x="4" y="698"/>
                </a:lnTo>
                <a:lnTo>
                  <a:pt x="8" y="701"/>
                </a:lnTo>
                <a:lnTo>
                  <a:pt x="8" y="701"/>
                </a:lnTo>
                <a:close/>
              </a:path>
            </a:pathLst>
          </a:custGeom>
          <a:solidFill>
            <a:srgbClr val="000000"/>
          </a:solidFill>
          <a:ln w="9525">
            <a:solidFill>
              <a:srgbClr val="996633"/>
            </a:solidFill>
            <a:round/>
            <a:headEnd/>
            <a:tailEnd/>
          </a:ln>
        </p:spPr>
        <p:txBody>
          <a:bodyPr/>
          <a:lstStyle/>
          <a:p>
            <a:endParaRPr lang="es-MX"/>
          </a:p>
        </p:txBody>
      </p:sp>
      <p:sp>
        <p:nvSpPr>
          <p:cNvPr id="42" name="Freeform 2081"/>
          <p:cNvSpPr>
            <a:spLocks/>
          </p:cNvSpPr>
          <p:nvPr userDrawn="1"/>
        </p:nvSpPr>
        <p:spPr bwMode="auto">
          <a:xfrm>
            <a:off x="596900" y="577850"/>
            <a:ext cx="250825" cy="239713"/>
          </a:xfrm>
          <a:custGeom>
            <a:avLst/>
            <a:gdLst/>
            <a:ahLst/>
            <a:cxnLst>
              <a:cxn ang="0">
                <a:pos x="1209" y="2084"/>
              </a:cxn>
              <a:cxn ang="0">
                <a:pos x="1233" y="1796"/>
              </a:cxn>
              <a:cxn ang="0">
                <a:pos x="1241" y="1636"/>
              </a:cxn>
              <a:cxn ang="0">
                <a:pos x="1317" y="1622"/>
              </a:cxn>
              <a:cxn ang="0">
                <a:pos x="1525" y="1886"/>
              </a:cxn>
              <a:cxn ang="0">
                <a:pos x="1728" y="1904"/>
              </a:cxn>
              <a:cxn ang="0">
                <a:pos x="1754" y="1654"/>
              </a:cxn>
              <a:cxn ang="0">
                <a:pos x="1553" y="1482"/>
              </a:cxn>
              <a:cxn ang="0">
                <a:pos x="1639" y="1378"/>
              </a:cxn>
              <a:cxn ang="0">
                <a:pos x="1829" y="1442"/>
              </a:cxn>
              <a:cxn ang="0">
                <a:pos x="2029" y="1432"/>
              </a:cxn>
              <a:cxn ang="0">
                <a:pos x="2104" y="1304"/>
              </a:cxn>
              <a:cxn ang="0">
                <a:pos x="1988" y="1156"/>
              </a:cxn>
              <a:cxn ang="0">
                <a:pos x="1767" y="1118"/>
              </a:cxn>
              <a:cxn ang="0">
                <a:pos x="1693" y="936"/>
              </a:cxn>
              <a:cxn ang="0">
                <a:pos x="1970" y="862"/>
              </a:cxn>
              <a:cxn ang="0">
                <a:pos x="2014" y="605"/>
              </a:cxn>
              <a:cxn ang="0">
                <a:pos x="1829" y="580"/>
              </a:cxn>
              <a:cxn ang="0">
                <a:pos x="1585" y="698"/>
              </a:cxn>
              <a:cxn ang="0">
                <a:pos x="1499" y="562"/>
              </a:cxn>
              <a:cxn ang="0">
                <a:pos x="1661" y="176"/>
              </a:cxn>
              <a:cxn ang="0">
                <a:pos x="1549" y="102"/>
              </a:cxn>
              <a:cxn ang="0">
                <a:pos x="1379" y="190"/>
              </a:cxn>
              <a:cxn ang="0">
                <a:pos x="1277" y="448"/>
              </a:cxn>
              <a:cxn ang="0">
                <a:pos x="1163" y="464"/>
              </a:cxn>
              <a:cxn ang="0">
                <a:pos x="1119" y="312"/>
              </a:cxn>
              <a:cxn ang="0">
                <a:pos x="1069" y="48"/>
              </a:cxn>
              <a:cxn ang="0">
                <a:pos x="914" y="7"/>
              </a:cxn>
              <a:cxn ang="0">
                <a:pos x="812" y="123"/>
              </a:cxn>
              <a:cxn ang="0">
                <a:pos x="870" y="426"/>
              </a:cxn>
              <a:cxn ang="0">
                <a:pos x="778" y="520"/>
              </a:cxn>
              <a:cxn ang="0">
                <a:pos x="606" y="312"/>
              </a:cxn>
              <a:cxn ang="0">
                <a:pos x="390" y="223"/>
              </a:cxn>
              <a:cxn ang="0">
                <a:pos x="264" y="387"/>
              </a:cxn>
              <a:cxn ang="0">
                <a:pos x="354" y="523"/>
              </a:cxn>
              <a:cxn ang="0">
                <a:pos x="476" y="613"/>
              </a:cxn>
              <a:cxn ang="0">
                <a:pos x="552" y="716"/>
              </a:cxn>
              <a:cxn ang="0">
                <a:pos x="352" y="744"/>
              </a:cxn>
              <a:cxn ang="0">
                <a:pos x="64" y="726"/>
              </a:cxn>
              <a:cxn ang="0">
                <a:pos x="5" y="867"/>
              </a:cxn>
              <a:cxn ang="0">
                <a:pos x="105" y="996"/>
              </a:cxn>
              <a:cxn ang="0">
                <a:pos x="408" y="1044"/>
              </a:cxn>
              <a:cxn ang="0">
                <a:pos x="452" y="1188"/>
              </a:cxn>
              <a:cxn ang="0">
                <a:pos x="278" y="1234"/>
              </a:cxn>
              <a:cxn ang="0">
                <a:pos x="110" y="1326"/>
              </a:cxn>
              <a:cxn ang="0">
                <a:pos x="195" y="1568"/>
              </a:cxn>
              <a:cxn ang="0">
                <a:pos x="524" y="1432"/>
              </a:cxn>
              <a:cxn ang="0">
                <a:pos x="568" y="1594"/>
              </a:cxn>
              <a:cxn ang="0">
                <a:pos x="426" y="1862"/>
              </a:cxn>
              <a:cxn ang="0">
                <a:pos x="510" y="1983"/>
              </a:cxn>
              <a:cxn ang="0">
                <a:pos x="672" y="1952"/>
              </a:cxn>
              <a:cxn ang="0">
                <a:pos x="776" y="1770"/>
              </a:cxn>
              <a:cxn ang="0">
                <a:pos x="798" y="1670"/>
              </a:cxn>
              <a:cxn ang="0">
                <a:pos x="876" y="1628"/>
              </a:cxn>
              <a:cxn ang="0">
                <a:pos x="950" y="1660"/>
              </a:cxn>
              <a:cxn ang="0">
                <a:pos x="937" y="1906"/>
              </a:cxn>
              <a:cxn ang="0">
                <a:pos x="1076" y="2124"/>
              </a:cxn>
            </a:cxnLst>
            <a:rect l="0" t="0" r="r" b="b"/>
            <a:pathLst>
              <a:path w="2104" h="2124">
                <a:moveTo>
                  <a:pt x="1076" y="2124"/>
                </a:moveTo>
                <a:lnTo>
                  <a:pt x="1102" y="2124"/>
                </a:lnTo>
                <a:lnTo>
                  <a:pt x="1125" y="2124"/>
                </a:lnTo>
                <a:lnTo>
                  <a:pt x="1148" y="2119"/>
                </a:lnTo>
                <a:lnTo>
                  <a:pt x="1171" y="2108"/>
                </a:lnTo>
                <a:lnTo>
                  <a:pt x="1191" y="2098"/>
                </a:lnTo>
                <a:lnTo>
                  <a:pt x="1209" y="2084"/>
                </a:lnTo>
                <a:lnTo>
                  <a:pt x="1227" y="2066"/>
                </a:lnTo>
                <a:lnTo>
                  <a:pt x="1243" y="2044"/>
                </a:lnTo>
                <a:lnTo>
                  <a:pt x="1269" y="1996"/>
                </a:lnTo>
                <a:lnTo>
                  <a:pt x="1273" y="1948"/>
                </a:lnTo>
                <a:lnTo>
                  <a:pt x="1267" y="1896"/>
                </a:lnTo>
                <a:lnTo>
                  <a:pt x="1251" y="1844"/>
                </a:lnTo>
                <a:lnTo>
                  <a:pt x="1233" y="1796"/>
                </a:lnTo>
                <a:lnTo>
                  <a:pt x="1220" y="1747"/>
                </a:lnTo>
                <a:lnTo>
                  <a:pt x="1215" y="1698"/>
                </a:lnTo>
                <a:lnTo>
                  <a:pt x="1225" y="1654"/>
                </a:lnTo>
                <a:lnTo>
                  <a:pt x="1231" y="1650"/>
                </a:lnTo>
                <a:lnTo>
                  <a:pt x="1235" y="1642"/>
                </a:lnTo>
                <a:lnTo>
                  <a:pt x="1237" y="1640"/>
                </a:lnTo>
                <a:lnTo>
                  <a:pt x="1241" y="1636"/>
                </a:lnTo>
                <a:lnTo>
                  <a:pt x="1249" y="1632"/>
                </a:lnTo>
                <a:lnTo>
                  <a:pt x="1259" y="1628"/>
                </a:lnTo>
                <a:lnTo>
                  <a:pt x="1269" y="1624"/>
                </a:lnTo>
                <a:lnTo>
                  <a:pt x="1281" y="1622"/>
                </a:lnTo>
                <a:lnTo>
                  <a:pt x="1295" y="1622"/>
                </a:lnTo>
                <a:lnTo>
                  <a:pt x="1307" y="1622"/>
                </a:lnTo>
                <a:lnTo>
                  <a:pt x="1317" y="1622"/>
                </a:lnTo>
                <a:lnTo>
                  <a:pt x="1331" y="1626"/>
                </a:lnTo>
                <a:lnTo>
                  <a:pt x="1363" y="1668"/>
                </a:lnTo>
                <a:lnTo>
                  <a:pt x="1391" y="1714"/>
                </a:lnTo>
                <a:lnTo>
                  <a:pt x="1421" y="1762"/>
                </a:lnTo>
                <a:lnTo>
                  <a:pt x="1451" y="1808"/>
                </a:lnTo>
                <a:lnTo>
                  <a:pt x="1485" y="1850"/>
                </a:lnTo>
                <a:lnTo>
                  <a:pt x="1525" y="1886"/>
                </a:lnTo>
                <a:lnTo>
                  <a:pt x="1577" y="1914"/>
                </a:lnTo>
                <a:lnTo>
                  <a:pt x="1639" y="1930"/>
                </a:lnTo>
                <a:lnTo>
                  <a:pt x="1659" y="1930"/>
                </a:lnTo>
                <a:lnTo>
                  <a:pt x="1677" y="1924"/>
                </a:lnTo>
                <a:lnTo>
                  <a:pt x="1695" y="1919"/>
                </a:lnTo>
                <a:lnTo>
                  <a:pt x="1713" y="1912"/>
                </a:lnTo>
                <a:lnTo>
                  <a:pt x="1728" y="1904"/>
                </a:lnTo>
                <a:lnTo>
                  <a:pt x="1744" y="1894"/>
                </a:lnTo>
                <a:lnTo>
                  <a:pt x="1757" y="1883"/>
                </a:lnTo>
                <a:lnTo>
                  <a:pt x="1767" y="1870"/>
                </a:lnTo>
                <a:lnTo>
                  <a:pt x="1790" y="1822"/>
                </a:lnTo>
                <a:lnTo>
                  <a:pt x="1790" y="1764"/>
                </a:lnTo>
                <a:lnTo>
                  <a:pt x="1775" y="1708"/>
                </a:lnTo>
                <a:lnTo>
                  <a:pt x="1754" y="1654"/>
                </a:lnTo>
                <a:lnTo>
                  <a:pt x="1726" y="1622"/>
                </a:lnTo>
                <a:lnTo>
                  <a:pt x="1693" y="1596"/>
                </a:lnTo>
                <a:lnTo>
                  <a:pt x="1661" y="1572"/>
                </a:lnTo>
                <a:lnTo>
                  <a:pt x="1628" y="1554"/>
                </a:lnTo>
                <a:lnTo>
                  <a:pt x="1600" y="1534"/>
                </a:lnTo>
                <a:lnTo>
                  <a:pt x="1575" y="1510"/>
                </a:lnTo>
                <a:lnTo>
                  <a:pt x="1553" y="1482"/>
                </a:lnTo>
                <a:lnTo>
                  <a:pt x="1541" y="1446"/>
                </a:lnTo>
                <a:lnTo>
                  <a:pt x="1543" y="1422"/>
                </a:lnTo>
                <a:lnTo>
                  <a:pt x="1553" y="1398"/>
                </a:lnTo>
                <a:lnTo>
                  <a:pt x="1567" y="1382"/>
                </a:lnTo>
                <a:lnTo>
                  <a:pt x="1582" y="1370"/>
                </a:lnTo>
                <a:lnTo>
                  <a:pt x="1610" y="1372"/>
                </a:lnTo>
                <a:lnTo>
                  <a:pt x="1639" y="1378"/>
                </a:lnTo>
                <a:lnTo>
                  <a:pt x="1667" y="1386"/>
                </a:lnTo>
                <a:lnTo>
                  <a:pt x="1695" y="1396"/>
                </a:lnTo>
                <a:lnTo>
                  <a:pt x="1721" y="1406"/>
                </a:lnTo>
                <a:lnTo>
                  <a:pt x="1749" y="1416"/>
                </a:lnTo>
                <a:lnTo>
                  <a:pt x="1775" y="1424"/>
                </a:lnTo>
                <a:lnTo>
                  <a:pt x="1803" y="1434"/>
                </a:lnTo>
                <a:lnTo>
                  <a:pt x="1829" y="1442"/>
                </a:lnTo>
                <a:lnTo>
                  <a:pt x="1857" y="1450"/>
                </a:lnTo>
                <a:lnTo>
                  <a:pt x="1882" y="1454"/>
                </a:lnTo>
                <a:lnTo>
                  <a:pt x="1911" y="1458"/>
                </a:lnTo>
                <a:lnTo>
                  <a:pt x="1939" y="1458"/>
                </a:lnTo>
                <a:lnTo>
                  <a:pt x="1970" y="1452"/>
                </a:lnTo>
                <a:lnTo>
                  <a:pt x="1998" y="1444"/>
                </a:lnTo>
                <a:lnTo>
                  <a:pt x="2029" y="1432"/>
                </a:lnTo>
                <a:lnTo>
                  <a:pt x="2047" y="1416"/>
                </a:lnTo>
                <a:lnTo>
                  <a:pt x="2062" y="1400"/>
                </a:lnTo>
                <a:lnTo>
                  <a:pt x="2075" y="1382"/>
                </a:lnTo>
                <a:lnTo>
                  <a:pt x="2088" y="1364"/>
                </a:lnTo>
                <a:lnTo>
                  <a:pt x="2096" y="1344"/>
                </a:lnTo>
                <a:lnTo>
                  <a:pt x="2100" y="1326"/>
                </a:lnTo>
                <a:lnTo>
                  <a:pt x="2104" y="1304"/>
                </a:lnTo>
                <a:lnTo>
                  <a:pt x="2100" y="1280"/>
                </a:lnTo>
                <a:lnTo>
                  <a:pt x="2088" y="1250"/>
                </a:lnTo>
                <a:lnTo>
                  <a:pt x="2072" y="1226"/>
                </a:lnTo>
                <a:lnTo>
                  <a:pt x="2054" y="1206"/>
                </a:lnTo>
                <a:lnTo>
                  <a:pt x="2034" y="1188"/>
                </a:lnTo>
                <a:lnTo>
                  <a:pt x="2011" y="1172"/>
                </a:lnTo>
                <a:lnTo>
                  <a:pt x="1988" y="1156"/>
                </a:lnTo>
                <a:lnTo>
                  <a:pt x="1965" y="1144"/>
                </a:lnTo>
                <a:lnTo>
                  <a:pt x="1939" y="1128"/>
                </a:lnTo>
                <a:lnTo>
                  <a:pt x="1903" y="1121"/>
                </a:lnTo>
                <a:lnTo>
                  <a:pt x="1870" y="1118"/>
                </a:lnTo>
                <a:lnTo>
                  <a:pt x="1834" y="1118"/>
                </a:lnTo>
                <a:lnTo>
                  <a:pt x="1800" y="1118"/>
                </a:lnTo>
                <a:lnTo>
                  <a:pt x="1767" y="1118"/>
                </a:lnTo>
                <a:lnTo>
                  <a:pt x="1733" y="1114"/>
                </a:lnTo>
                <a:lnTo>
                  <a:pt x="1703" y="1106"/>
                </a:lnTo>
                <a:lnTo>
                  <a:pt x="1675" y="1090"/>
                </a:lnTo>
                <a:lnTo>
                  <a:pt x="1661" y="972"/>
                </a:lnTo>
                <a:lnTo>
                  <a:pt x="1669" y="962"/>
                </a:lnTo>
                <a:lnTo>
                  <a:pt x="1679" y="946"/>
                </a:lnTo>
                <a:lnTo>
                  <a:pt x="1693" y="936"/>
                </a:lnTo>
                <a:lnTo>
                  <a:pt x="1711" y="931"/>
                </a:lnTo>
                <a:lnTo>
                  <a:pt x="1757" y="928"/>
                </a:lnTo>
                <a:lnTo>
                  <a:pt x="1800" y="924"/>
                </a:lnTo>
                <a:lnTo>
                  <a:pt x="1847" y="916"/>
                </a:lnTo>
                <a:lnTo>
                  <a:pt x="1890" y="902"/>
                </a:lnTo>
                <a:lnTo>
                  <a:pt x="1931" y="884"/>
                </a:lnTo>
                <a:lnTo>
                  <a:pt x="1970" y="862"/>
                </a:lnTo>
                <a:lnTo>
                  <a:pt x="2006" y="836"/>
                </a:lnTo>
                <a:lnTo>
                  <a:pt x="2036" y="802"/>
                </a:lnTo>
                <a:lnTo>
                  <a:pt x="2054" y="754"/>
                </a:lnTo>
                <a:lnTo>
                  <a:pt x="2057" y="708"/>
                </a:lnTo>
                <a:lnTo>
                  <a:pt x="2052" y="662"/>
                </a:lnTo>
                <a:lnTo>
                  <a:pt x="2036" y="623"/>
                </a:lnTo>
                <a:lnTo>
                  <a:pt x="2014" y="605"/>
                </a:lnTo>
                <a:lnTo>
                  <a:pt x="1988" y="590"/>
                </a:lnTo>
                <a:lnTo>
                  <a:pt x="1962" y="580"/>
                </a:lnTo>
                <a:lnTo>
                  <a:pt x="1934" y="574"/>
                </a:lnTo>
                <a:lnTo>
                  <a:pt x="1906" y="569"/>
                </a:lnTo>
                <a:lnTo>
                  <a:pt x="1880" y="569"/>
                </a:lnTo>
                <a:lnTo>
                  <a:pt x="1852" y="574"/>
                </a:lnTo>
                <a:lnTo>
                  <a:pt x="1829" y="580"/>
                </a:lnTo>
                <a:lnTo>
                  <a:pt x="1785" y="587"/>
                </a:lnTo>
                <a:lnTo>
                  <a:pt x="1749" y="605"/>
                </a:lnTo>
                <a:lnTo>
                  <a:pt x="1713" y="626"/>
                </a:lnTo>
                <a:lnTo>
                  <a:pt x="1682" y="648"/>
                </a:lnTo>
                <a:lnTo>
                  <a:pt x="1649" y="670"/>
                </a:lnTo>
                <a:lnTo>
                  <a:pt x="1618" y="688"/>
                </a:lnTo>
                <a:lnTo>
                  <a:pt x="1585" y="698"/>
                </a:lnTo>
                <a:lnTo>
                  <a:pt x="1546" y="698"/>
                </a:lnTo>
                <a:lnTo>
                  <a:pt x="1523" y="674"/>
                </a:lnTo>
                <a:lnTo>
                  <a:pt x="1503" y="648"/>
                </a:lnTo>
                <a:lnTo>
                  <a:pt x="1487" y="620"/>
                </a:lnTo>
                <a:lnTo>
                  <a:pt x="1487" y="587"/>
                </a:lnTo>
                <a:lnTo>
                  <a:pt x="1495" y="574"/>
                </a:lnTo>
                <a:lnTo>
                  <a:pt x="1499" y="562"/>
                </a:lnTo>
                <a:lnTo>
                  <a:pt x="1503" y="552"/>
                </a:lnTo>
                <a:lnTo>
                  <a:pt x="1510" y="541"/>
                </a:lnTo>
                <a:lnTo>
                  <a:pt x="1621" y="423"/>
                </a:lnTo>
                <a:lnTo>
                  <a:pt x="1643" y="366"/>
                </a:lnTo>
                <a:lnTo>
                  <a:pt x="1659" y="308"/>
                </a:lnTo>
                <a:lnTo>
                  <a:pt x="1667" y="243"/>
                </a:lnTo>
                <a:lnTo>
                  <a:pt x="1661" y="176"/>
                </a:lnTo>
                <a:lnTo>
                  <a:pt x="1651" y="161"/>
                </a:lnTo>
                <a:lnTo>
                  <a:pt x="1639" y="148"/>
                </a:lnTo>
                <a:lnTo>
                  <a:pt x="1623" y="136"/>
                </a:lnTo>
                <a:lnTo>
                  <a:pt x="1607" y="125"/>
                </a:lnTo>
                <a:lnTo>
                  <a:pt x="1589" y="115"/>
                </a:lnTo>
                <a:lnTo>
                  <a:pt x="1569" y="107"/>
                </a:lnTo>
                <a:lnTo>
                  <a:pt x="1549" y="102"/>
                </a:lnTo>
                <a:lnTo>
                  <a:pt x="1528" y="100"/>
                </a:lnTo>
                <a:lnTo>
                  <a:pt x="1497" y="105"/>
                </a:lnTo>
                <a:lnTo>
                  <a:pt x="1469" y="118"/>
                </a:lnTo>
                <a:lnTo>
                  <a:pt x="1443" y="130"/>
                </a:lnTo>
                <a:lnTo>
                  <a:pt x="1421" y="148"/>
                </a:lnTo>
                <a:lnTo>
                  <a:pt x="1399" y="169"/>
                </a:lnTo>
                <a:lnTo>
                  <a:pt x="1379" y="190"/>
                </a:lnTo>
                <a:lnTo>
                  <a:pt x="1361" y="212"/>
                </a:lnTo>
                <a:lnTo>
                  <a:pt x="1345" y="233"/>
                </a:lnTo>
                <a:lnTo>
                  <a:pt x="1323" y="279"/>
                </a:lnTo>
                <a:lnTo>
                  <a:pt x="1307" y="328"/>
                </a:lnTo>
                <a:lnTo>
                  <a:pt x="1295" y="380"/>
                </a:lnTo>
                <a:lnTo>
                  <a:pt x="1287" y="433"/>
                </a:lnTo>
                <a:lnTo>
                  <a:pt x="1277" y="448"/>
                </a:lnTo>
                <a:lnTo>
                  <a:pt x="1263" y="464"/>
                </a:lnTo>
                <a:lnTo>
                  <a:pt x="1243" y="474"/>
                </a:lnTo>
                <a:lnTo>
                  <a:pt x="1223" y="477"/>
                </a:lnTo>
                <a:lnTo>
                  <a:pt x="1207" y="474"/>
                </a:lnTo>
                <a:lnTo>
                  <a:pt x="1191" y="472"/>
                </a:lnTo>
                <a:lnTo>
                  <a:pt x="1177" y="466"/>
                </a:lnTo>
                <a:lnTo>
                  <a:pt x="1163" y="464"/>
                </a:lnTo>
                <a:lnTo>
                  <a:pt x="1151" y="459"/>
                </a:lnTo>
                <a:lnTo>
                  <a:pt x="1141" y="454"/>
                </a:lnTo>
                <a:lnTo>
                  <a:pt x="1130" y="448"/>
                </a:lnTo>
                <a:lnTo>
                  <a:pt x="1123" y="441"/>
                </a:lnTo>
                <a:lnTo>
                  <a:pt x="1115" y="400"/>
                </a:lnTo>
                <a:lnTo>
                  <a:pt x="1115" y="356"/>
                </a:lnTo>
                <a:lnTo>
                  <a:pt x="1119" y="312"/>
                </a:lnTo>
                <a:lnTo>
                  <a:pt x="1125" y="266"/>
                </a:lnTo>
                <a:lnTo>
                  <a:pt x="1130" y="220"/>
                </a:lnTo>
                <a:lnTo>
                  <a:pt x="1130" y="176"/>
                </a:lnTo>
                <a:lnTo>
                  <a:pt x="1123" y="133"/>
                </a:lnTo>
                <a:lnTo>
                  <a:pt x="1102" y="89"/>
                </a:lnTo>
                <a:lnTo>
                  <a:pt x="1087" y="69"/>
                </a:lnTo>
                <a:lnTo>
                  <a:pt x="1069" y="48"/>
                </a:lnTo>
                <a:lnTo>
                  <a:pt x="1051" y="33"/>
                </a:lnTo>
                <a:lnTo>
                  <a:pt x="1030" y="20"/>
                </a:lnTo>
                <a:lnTo>
                  <a:pt x="1009" y="10"/>
                </a:lnTo>
                <a:lnTo>
                  <a:pt x="986" y="2"/>
                </a:lnTo>
                <a:lnTo>
                  <a:pt x="963" y="0"/>
                </a:lnTo>
                <a:lnTo>
                  <a:pt x="940" y="0"/>
                </a:lnTo>
                <a:lnTo>
                  <a:pt x="914" y="7"/>
                </a:lnTo>
                <a:lnTo>
                  <a:pt x="891" y="15"/>
                </a:lnTo>
                <a:lnTo>
                  <a:pt x="868" y="28"/>
                </a:lnTo>
                <a:lnTo>
                  <a:pt x="852" y="43"/>
                </a:lnTo>
                <a:lnTo>
                  <a:pt x="837" y="61"/>
                </a:lnTo>
                <a:lnTo>
                  <a:pt x="824" y="79"/>
                </a:lnTo>
                <a:lnTo>
                  <a:pt x="816" y="102"/>
                </a:lnTo>
                <a:lnTo>
                  <a:pt x="812" y="123"/>
                </a:lnTo>
                <a:lnTo>
                  <a:pt x="801" y="169"/>
                </a:lnTo>
                <a:lnTo>
                  <a:pt x="806" y="215"/>
                </a:lnTo>
                <a:lnTo>
                  <a:pt x="816" y="259"/>
                </a:lnTo>
                <a:lnTo>
                  <a:pt x="832" y="302"/>
                </a:lnTo>
                <a:lnTo>
                  <a:pt x="850" y="346"/>
                </a:lnTo>
                <a:lnTo>
                  <a:pt x="863" y="387"/>
                </a:lnTo>
                <a:lnTo>
                  <a:pt x="870" y="426"/>
                </a:lnTo>
                <a:lnTo>
                  <a:pt x="866" y="466"/>
                </a:lnTo>
                <a:lnTo>
                  <a:pt x="852" y="480"/>
                </a:lnTo>
                <a:lnTo>
                  <a:pt x="837" y="492"/>
                </a:lnTo>
                <a:lnTo>
                  <a:pt x="824" y="502"/>
                </a:lnTo>
                <a:lnTo>
                  <a:pt x="809" y="510"/>
                </a:lnTo>
                <a:lnTo>
                  <a:pt x="796" y="516"/>
                </a:lnTo>
                <a:lnTo>
                  <a:pt x="778" y="520"/>
                </a:lnTo>
                <a:lnTo>
                  <a:pt x="762" y="520"/>
                </a:lnTo>
                <a:lnTo>
                  <a:pt x="744" y="520"/>
                </a:lnTo>
                <a:lnTo>
                  <a:pt x="714" y="480"/>
                </a:lnTo>
                <a:lnTo>
                  <a:pt x="686" y="436"/>
                </a:lnTo>
                <a:lnTo>
                  <a:pt x="660" y="392"/>
                </a:lnTo>
                <a:lnTo>
                  <a:pt x="634" y="351"/>
                </a:lnTo>
                <a:lnTo>
                  <a:pt x="606" y="312"/>
                </a:lnTo>
                <a:lnTo>
                  <a:pt x="572" y="279"/>
                </a:lnTo>
                <a:lnTo>
                  <a:pt x="534" y="251"/>
                </a:lnTo>
                <a:lnTo>
                  <a:pt x="488" y="228"/>
                </a:lnTo>
                <a:lnTo>
                  <a:pt x="462" y="220"/>
                </a:lnTo>
                <a:lnTo>
                  <a:pt x="436" y="218"/>
                </a:lnTo>
                <a:lnTo>
                  <a:pt x="414" y="220"/>
                </a:lnTo>
                <a:lnTo>
                  <a:pt x="390" y="223"/>
                </a:lnTo>
                <a:lnTo>
                  <a:pt x="368" y="230"/>
                </a:lnTo>
                <a:lnTo>
                  <a:pt x="350" y="238"/>
                </a:lnTo>
                <a:lnTo>
                  <a:pt x="328" y="248"/>
                </a:lnTo>
                <a:lnTo>
                  <a:pt x="314" y="259"/>
                </a:lnTo>
                <a:lnTo>
                  <a:pt x="288" y="297"/>
                </a:lnTo>
                <a:lnTo>
                  <a:pt x="270" y="341"/>
                </a:lnTo>
                <a:lnTo>
                  <a:pt x="264" y="387"/>
                </a:lnTo>
                <a:lnTo>
                  <a:pt x="278" y="433"/>
                </a:lnTo>
                <a:lnTo>
                  <a:pt x="285" y="451"/>
                </a:lnTo>
                <a:lnTo>
                  <a:pt x="298" y="469"/>
                </a:lnTo>
                <a:lnTo>
                  <a:pt x="310" y="482"/>
                </a:lnTo>
                <a:lnTo>
                  <a:pt x="326" y="498"/>
                </a:lnTo>
                <a:lnTo>
                  <a:pt x="342" y="510"/>
                </a:lnTo>
                <a:lnTo>
                  <a:pt x="354" y="523"/>
                </a:lnTo>
                <a:lnTo>
                  <a:pt x="368" y="538"/>
                </a:lnTo>
                <a:lnTo>
                  <a:pt x="378" y="552"/>
                </a:lnTo>
                <a:lnTo>
                  <a:pt x="398" y="564"/>
                </a:lnTo>
                <a:lnTo>
                  <a:pt x="418" y="577"/>
                </a:lnTo>
                <a:lnTo>
                  <a:pt x="436" y="590"/>
                </a:lnTo>
                <a:lnTo>
                  <a:pt x="458" y="602"/>
                </a:lnTo>
                <a:lnTo>
                  <a:pt x="476" y="613"/>
                </a:lnTo>
                <a:lnTo>
                  <a:pt x="494" y="626"/>
                </a:lnTo>
                <a:lnTo>
                  <a:pt x="510" y="641"/>
                </a:lnTo>
                <a:lnTo>
                  <a:pt x="528" y="654"/>
                </a:lnTo>
                <a:lnTo>
                  <a:pt x="540" y="666"/>
                </a:lnTo>
                <a:lnTo>
                  <a:pt x="546" y="682"/>
                </a:lnTo>
                <a:lnTo>
                  <a:pt x="550" y="700"/>
                </a:lnTo>
                <a:lnTo>
                  <a:pt x="552" y="716"/>
                </a:lnTo>
                <a:lnTo>
                  <a:pt x="542" y="736"/>
                </a:lnTo>
                <a:lnTo>
                  <a:pt x="528" y="759"/>
                </a:lnTo>
                <a:lnTo>
                  <a:pt x="510" y="780"/>
                </a:lnTo>
                <a:lnTo>
                  <a:pt x="488" y="792"/>
                </a:lnTo>
                <a:lnTo>
                  <a:pt x="442" y="784"/>
                </a:lnTo>
                <a:lnTo>
                  <a:pt x="396" y="766"/>
                </a:lnTo>
                <a:lnTo>
                  <a:pt x="352" y="744"/>
                </a:lnTo>
                <a:lnTo>
                  <a:pt x="306" y="720"/>
                </a:lnTo>
                <a:lnTo>
                  <a:pt x="260" y="700"/>
                </a:lnTo>
                <a:lnTo>
                  <a:pt x="213" y="690"/>
                </a:lnTo>
                <a:lnTo>
                  <a:pt x="162" y="690"/>
                </a:lnTo>
                <a:lnTo>
                  <a:pt x="105" y="706"/>
                </a:lnTo>
                <a:lnTo>
                  <a:pt x="85" y="716"/>
                </a:lnTo>
                <a:lnTo>
                  <a:pt x="64" y="726"/>
                </a:lnTo>
                <a:lnTo>
                  <a:pt x="49" y="741"/>
                </a:lnTo>
                <a:lnTo>
                  <a:pt x="33" y="759"/>
                </a:lnTo>
                <a:lnTo>
                  <a:pt x="23" y="777"/>
                </a:lnTo>
                <a:lnTo>
                  <a:pt x="13" y="798"/>
                </a:lnTo>
                <a:lnTo>
                  <a:pt x="5" y="818"/>
                </a:lnTo>
                <a:lnTo>
                  <a:pt x="0" y="838"/>
                </a:lnTo>
                <a:lnTo>
                  <a:pt x="5" y="867"/>
                </a:lnTo>
                <a:lnTo>
                  <a:pt x="13" y="890"/>
                </a:lnTo>
                <a:lnTo>
                  <a:pt x="23" y="913"/>
                </a:lnTo>
                <a:lnTo>
                  <a:pt x="36" y="934"/>
                </a:lnTo>
                <a:lnTo>
                  <a:pt x="49" y="952"/>
                </a:lnTo>
                <a:lnTo>
                  <a:pt x="67" y="967"/>
                </a:lnTo>
                <a:lnTo>
                  <a:pt x="85" y="982"/>
                </a:lnTo>
                <a:lnTo>
                  <a:pt x="105" y="996"/>
                </a:lnTo>
                <a:lnTo>
                  <a:pt x="149" y="1016"/>
                </a:lnTo>
                <a:lnTo>
                  <a:pt x="192" y="1026"/>
                </a:lnTo>
                <a:lnTo>
                  <a:pt x="236" y="1028"/>
                </a:lnTo>
                <a:lnTo>
                  <a:pt x="282" y="1028"/>
                </a:lnTo>
                <a:lnTo>
                  <a:pt x="326" y="1032"/>
                </a:lnTo>
                <a:lnTo>
                  <a:pt x="370" y="1034"/>
                </a:lnTo>
                <a:lnTo>
                  <a:pt x="408" y="1044"/>
                </a:lnTo>
                <a:lnTo>
                  <a:pt x="444" y="1064"/>
                </a:lnTo>
                <a:lnTo>
                  <a:pt x="450" y="1070"/>
                </a:lnTo>
                <a:lnTo>
                  <a:pt x="454" y="1078"/>
                </a:lnTo>
                <a:lnTo>
                  <a:pt x="458" y="1080"/>
                </a:lnTo>
                <a:lnTo>
                  <a:pt x="460" y="1082"/>
                </a:lnTo>
                <a:lnTo>
                  <a:pt x="464" y="1164"/>
                </a:lnTo>
                <a:lnTo>
                  <a:pt x="452" y="1188"/>
                </a:lnTo>
                <a:lnTo>
                  <a:pt x="432" y="1204"/>
                </a:lnTo>
                <a:lnTo>
                  <a:pt x="408" y="1210"/>
                </a:lnTo>
                <a:lnTo>
                  <a:pt x="382" y="1214"/>
                </a:lnTo>
                <a:lnTo>
                  <a:pt x="354" y="1216"/>
                </a:lnTo>
                <a:lnTo>
                  <a:pt x="326" y="1218"/>
                </a:lnTo>
                <a:lnTo>
                  <a:pt x="300" y="1224"/>
                </a:lnTo>
                <a:lnTo>
                  <a:pt x="278" y="1234"/>
                </a:lnTo>
                <a:lnTo>
                  <a:pt x="246" y="1242"/>
                </a:lnTo>
                <a:lnTo>
                  <a:pt x="221" y="1252"/>
                </a:lnTo>
                <a:lnTo>
                  <a:pt x="195" y="1262"/>
                </a:lnTo>
                <a:lnTo>
                  <a:pt x="172" y="1274"/>
                </a:lnTo>
                <a:lnTo>
                  <a:pt x="149" y="1290"/>
                </a:lnTo>
                <a:lnTo>
                  <a:pt x="128" y="1306"/>
                </a:lnTo>
                <a:lnTo>
                  <a:pt x="110" y="1326"/>
                </a:lnTo>
                <a:lnTo>
                  <a:pt x="92" y="1346"/>
                </a:lnTo>
                <a:lnTo>
                  <a:pt x="74" y="1386"/>
                </a:lnTo>
                <a:lnTo>
                  <a:pt x="69" y="1426"/>
                </a:lnTo>
                <a:lnTo>
                  <a:pt x="74" y="1468"/>
                </a:lnTo>
                <a:lnTo>
                  <a:pt x="87" y="1508"/>
                </a:lnTo>
                <a:lnTo>
                  <a:pt x="116" y="1536"/>
                </a:lnTo>
                <a:lnTo>
                  <a:pt x="195" y="1568"/>
                </a:lnTo>
                <a:lnTo>
                  <a:pt x="254" y="1568"/>
                </a:lnTo>
                <a:lnTo>
                  <a:pt x="306" y="1552"/>
                </a:lnTo>
                <a:lnTo>
                  <a:pt x="352" y="1528"/>
                </a:lnTo>
                <a:lnTo>
                  <a:pt x="392" y="1498"/>
                </a:lnTo>
                <a:lnTo>
                  <a:pt x="434" y="1470"/>
                </a:lnTo>
                <a:lnTo>
                  <a:pt x="478" y="1446"/>
                </a:lnTo>
                <a:lnTo>
                  <a:pt x="524" y="1432"/>
                </a:lnTo>
                <a:lnTo>
                  <a:pt x="576" y="1432"/>
                </a:lnTo>
                <a:lnTo>
                  <a:pt x="594" y="1446"/>
                </a:lnTo>
                <a:lnTo>
                  <a:pt x="612" y="1468"/>
                </a:lnTo>
                <a:lnTo>
                  <a:pt x="622" y="1490"/>
                </a:lnTo>
                <a:lnTo>
                  <a:pt x="626" y="1518"/>
                </a:lnTo>
                <a:lnTo>
                  <a:pt x="598" y="1558"/>
                </a:lnTo>
                <a:lnTo>
                  <a:pt x="568" y="1594"/>
                </a:lnTo>
                <a:lnTo>
                  <a:pt x="534" y="1628"/>
                </a:lnTo>
                <a:lnTo>
                  <a:pt x="504" y="1664"/>
                </a:lnTo>
                <a:lnTo>
                  <a:pt x="472" y="1700"/>
                </a:lnTo>
                <a:lnTo>
                  <a:pt x="450" y="1740"/>
                </a:lnTo>
                <a:lnTo>
                  <a:pt x="432" y="1782"/>
                </a:lnTo>
                <a:lnTo>
                  <a:pt x="424" y="1834"/>
                </a:lnTo>
                <a:lnTo>
                  <a:pt x="426" y="1862"/>
                </a:lnTo>
                <a:lnTo>
                  <a:pt x="428" y="1888"/>
                </a:lnTo>
                <a:lnTo>
                  <a:pt x="434" y="1914"/>
                </a:lnTo>
                <a:lnTo>
                  <a:pt x="444" y="1934"/>
                </a:lnTo>
                <a:lnTo>
                  <a:pt x="458" y="1948"/>
                </a:lnTo>
                <a:lnTo>
                  <a:pt x="472" y="1960"/>
                </a:lnTo>
                <a:lnTo>
                  <a:pt x="490" y="1972"/>
                </a:lnTo>
                <a:lnTo>
                  <a:pt x="510" y="1983"/>
                </a:lnTo>
                <a:lnTo>
                  <a:pt x="528" y="1994"/>
                </a:lnTo>
                <a:lnTo>
                  <a:pt x="550" y="1998"/>
                </a:lnTo>
                <a:lnTo>
                  <a:pt x="570" y="1998"/>
                </a:lnTo>
                <a:lnTo>
                  <a:pt x="590" y="1996"/>
                </a:lnTo>
                <a:lnTo>
                  <a:pt x="622" y="1983"/>
                </a:lnTo>
                <a:lnTo>
                  <a:pt x="650" y="1968"/>
                </a:lnTo>
                <a:lnTo>
                  <a:pt x="672" y="1952"/>
                </a:lnTo>
                <a:lnTo>
                  <a:pt x="694" y="1932"/>
                </a:lnTo>
                <a:lnTo>
                  <a:pt x="712" y="1914"/>
                </a:lnTo>
                <a:lnTo>
                  <a:pt x="726" y="1894"/>
                </a:lnTo>
                <a:lnTo>
                  <a:pt x="742" y="1870"/>
                </a:lnTo>
                <a:lnTo>
                  <a:pt x="755" y="1848"/>
                </a:lnTo>
                <a:lnTo>
                  <a:pt x="770" y="1808"/>
                </a:lnTo>
                <a:lnTo>
                  <a:pt x="776" y="1770"/>
                </a:lnTo>
                <a:lnTo>
                  <a:pt x="780" y="1736"/>
                </a:lnTo>
                <a:lnTo>
                  <a:pt x="791" y="1700"/>
                </a:lnTo>
                <a:lnTo>
                  <a:pt x="794" y="1694"/>
                </a:lnTo>
                <a:lnTo>
                  <a:pt x="794" y="1688"/>
                </a:lnTo>
                <a:lnTo>
                  <a:pt x="794" y="1686"/>
                </a:lnTo>
                <a:lnTo>
                  <a:pt x="794" y="1682"/>
                </a:lnTo>
                <a:lnTo>
                  <a:pt x="798" y="1670"/>
                </a:lnTo>
                <a:lnTo>
                  <a:pt x="806" y="1660"/>
                </a:lnTo>
                <a:lnTo>
                  <a:pt x="814" y="1652"/>
                </a:lnTo>
                <a:lnTo>
                  <a:pt x="824" y="1644"/>
                </a:lnTo>
                <a:lnTo>
                  <a:pt x="837" y="1640"/>
                </a:lnTo>
                <a:lnTo>
                  <a:pt x="850" y="1634"/>
                </a:lnTo>
                <a:lnTo>
                  <a:pt x="863" y="1632"/>
                </a:lnTo>
                <a:lnTo>
                  <a:pt x="876" y="1628"/>
                </a:lnTo>
                <a:lnTo>
                  <a:pt x="889" y="1632"/>
                </a:lnTo>
                <a:lnTo>
                  <a:pt x="901" y="1634"/>
                </a:lnTo>
                <a:lnTo>
                  <a:pt x="914" y="1640"/>
                </a:lnTo>
                <a:lnTo>
                  <a:pt x="925" y="1644"/>
                </a:lnTo>
                <a:lnTo>
                  <a:pt x="932" y="1650"/>
                </a:lnTo>
                <a:lnTo>
                  <a:pt x="943" y="1654"/>
                </a:lnTo>
                <a:lnTo>
                  <a:pt x="950" y="1660"/>
                </a:lnTo>
                <a:lnTo>
                  <a:pt x="958" y="1664"/>
                </a:lnTo>
                <a:lnTo>
                  <a:pt x="968" y="1706"/>
                </a:lnTo>
                <a:lnTo>
                  <a:pt x="963" y="1750"/>
                </a:lnTo>
                <a:lnTo>
                  <a:pt x="953" y="1798"/>
                </a:lnTo>
                <a:lnTo>
                  <a:pt x="945" y="1842"/>
                </a:lnTo>
                <a:lnTo>
                  <a:pt x="935" y="1876"/>
                </a:lnTo>
                <a:lnTo>
                  <a:pt x="937" y="1906"/>
                </a:lnTo>
                <a:lnTo>
                  <a:pt x="943" y="1934"/>
                </a:lnTo>
                <a:lnTo>
                  <a:pt x="945" y="1960"/>
                </a:lnTo>
                <a:lnTo>
                  <a:pt x="955" y="2001"/>
                </a:lnTo>
                <a:lnTo>
                  <a:pt x="971" y="2034"/>
                </a:lnTo>
                <a:lnTo>
                  <a:pt x="986" y="2062"/>
                </a:lnTo>
                <a:lnTo>
                  <a:pt x="1004" y="2088"/>
                </a:lnTo>
                <a:lnTo>
                  <a:pt x="1076" y="2124"/>
                </a:lnTo>
                <a:close/>
              </a:path>
            </a:pathLst>
          </a:custGeom>
          <a:solidFill>
            <a:srgbClr val="000000"/>
          </a:solidFill>
          <a:ln w="9525">
            <a:solidFill>
              <a:srgbClr val="996633"/>
            </a:solidFill>
            <a:round/>
            <a:headEnd/>
            <a:tailEnd/>
          </a:ln>
        </p:spPr>
        <p:txBody>
          <a:bodyPr/>
          <a:lstStyle/>
          <a:p>
            <a:endParaRPr lang="es-MX"/>
          </a:p>
        </p:txBody>
      </p:sp>
      <p:sp>
        <p:nvSpPr>
          <p:cNvPr id="43" name="Freeform 2082"/>
          <p:cNvSpPr>
            <a:spLocks/>
          </p:cNvSpPr>
          <p:nvPr userDrawn="1"/>
        </p:nvSpPr>
        <p:spPr bwMode="auto">
          <a:xfrm>
            <a:off x="690563" y="666750"/>
            <a:ext cx="63500" cy="61913"/>
          </a:xfrm>
          <a:custGeom>
            <a:avLst/>
            <a:gdLst/>
            <a:ahLst/>
            <a:cxnLst>
              <a:cxn ang="0">
                <a:pos x="272" y="542"/>
              </a:cxn>
              <a:cxn ang="0">
                <a:pos x="311" y="536"/>
              </a:cxn>
              <a:cxn ang="0">
                <a:pos x="347" y="530"/>
              </a:cxn>
              <a:cxn ang="0">
                <a:pos x="383" y="516"/>
              </a:cxn>
              <a:cxn ang="0">
                <a:pos x="416" y="498"/>
              </a:cxn>
              <a:cxn ang="0">
                <a:pos x="447" y="478"/>
              </a:cxn>
              <a:cxn ang="0">
                <a:pos x="475" y="452"/>
              </a:cxn>
              <a:cxn ang="0">
                <a:pos x="495" y="424"/>
              </a:cxn>
              <a:cxn ang="0">
                <a:pos x="513" y="390"/>
              </a:cxn>
              <a:cxn ang="0">
                <a:pos x="529" y="352"/>
              </a:cxn>
              <a:cxn ang="0">
                <a:pos x="539" y="314"/>
              </a:cxn>
              <a:cxn ang="0">
                <a:pos x="541" y="272"/>
              </a:cxn>
              <a:cxn ang="0">
                <a:pos x="539" y="234"/>
              </a:cxn>
              <a:cxn ang="0">
                <a:pos x="531" y="198"/>
              </a:cxn>
              <a:cxn ang="0">
                <a:pos x="519" y="162"/>
              </a:cxn>
              <a:cxn ang="0">
                <a:pos x="503" y="128"/>
              </a:cxn>
              <a:cxn ang="0">
                <a:pos x="485" y="98"/>
              </a:cxn>
              <a:cxn ang="0">
                <a:pos x="457" y="70"/>
              </a:cxn>
              <a:cxn ang="0">
                <a:pos x="429" y="46"/>
              </a:cxn>
              <a:cxn ang="0">
                <a:pos x="395" y="28"/>
              </a:cxn>
              <a:cxn ang="0">
                <a:pos x="362" y="16"/>
              </a:cxn>
              <a:cxn ang="0">
                <a:pos x="326" y="6"/>
              </a:cxn>
              <a:cxn ang="0">
                <a:pos x="290" y="0"/>
              </a:cxn>
              <a:cxn ang="0">
                <a:pos x="254" y="0"/>
              </a:cxn>
              <a:cxn ang="0">
                <a:pos x="215" y="3"/>
              </a:cxn>
              <a:cxn ang="0">
                <a:pos x="177" y="16"/>
              </a:cxn>
              <a:cxn ang="0">
                <a:pos x="144" y="32"/>
              </a:cxn>
              <a:cxn ang="0">
                <a:pos x="115" y="50"/>
              </a:cxn>
              <a:cxn ang="0">
                <a:pos x="90" y="72"/>
              </a:cxn>
              <a:cxn ang="0">
                <a:pos x="66" y="96"/>
              </a:cxn>
              <a:cxn ang="0">
                <a:pos x="46" y="121"/>
              </a:cxn>
              <a:cxn ang="0">
                <a:pos x="28" y="150"/>
              </a:cxn>
              <a:cxn ang="0">
                <a:pos x="12" y="180"/>
              </a:cxn>
              <a:cxn ang="0">
                <a:pos x="2" y="218"/>
              </a:cxn>
              <a:cxn ang="0">
                <a:pos x="0" y="258"/>
              </a:cxn>
              <a:cxn ang="0">
                <a:pos x="2" y="293"/>
              </a:cxn>
              <a:cxn ang="0">
                <a:pos x="8" y="332"/>
              </a:cxn>
              <a:cxn ang="0">
                <a:pos x="18" y="364"/>
              </a:cxn>
              <a:cxn ang="0">
                <a:pos x="33" y="398"/>
              </a:cxn>
              <a:cxn ang="0">
                <a:pos x="51" y="430"/>
              </a:cxn>
              <a:cxn ang="0">
                <a:pos x="72" y="454"/>
              </a:cxn>
              <a:cxn ang="0">
                <a:pos x="92" y="472"/>
              </a:cxn>
              <a:cxn ang="0">
                <a:pos x="115" y="488"/>
              </a:cxn>
              <a:cxn ang="0">
                <a:pos x="139" y="504"/>
              </a:cxn>
              <a:cxn ang="0">
                <a:pos x="164" y="516"/>
              </a:cxn>
              <a:cxn ang="0">
                <a:pos x="190" y="526"/>
              </a:cxn>
              <a:cxn ang="0">
                <a:pos x="218" y="534"/>
              </a:cxn>
              <a:cxn ang="0">
                <a:pos x="244" y="540"/>
              </a:cxn>
              <a:cxn ang="0">
                <a:pos x="272" y="542"/>
              </a:cxn>
            </a:cxnLst>
            <a:rect l="0" t="0" r="r" b="b"/>
            <a:pathLst>
              <a:path w="541" h="542">
                <a:moveTo>
                  <a:pt x="272" y="542"/>
                </a:moveTo>
                <a:lnTo>
                  <a:pt x="311" y="536"/>
                </a:lnTo>
                <a:lnTo>
                  <a:pt x="347" y="530"/>
                </a:lnTo>
                <a:lnTo>
                  <a:pt x="383" y="516"/>
                </a:lnTo>
                <a:lnTo>
                  <a:pt x="416" y="498"/>
                </a:lnTo>
                <a:lnTo>
                  <a:pt x="447" y="478"/>
                </a:lnTo>
                <a:lnTo>
                  <a:pt x="475" y="452"/>
                </a:lnTo>
                <a:lnTo>
                  <a:pt x="495" y="424"/>
                </a:lnTo>
                <a:lnTo>
                  <a:pt x="513" y="390"/>
                </a:lnTo>
                <a:lnTo>
                  <a:pt x="529" y="352"/>
                </a:lnTo>
                <a:lnTo>
                  <a:pt x="539" y="314"/>
                </a:lnTo>
                <a:lnTo>
                  <a:pt x="541" y="272"/>
                </a:lnTo>
                <a:lnTo>
                  <a:pt x="539" y="234"/>
                </a:lnTo>
                <a:lnTo>
                  <a:pt x="531" y="198"/>
                </a:lnTo>
                <a:lnTo>
                  <a:pt x="519" y="162"/>
                </a:lnTo>
                <a:lnTo>
                  <a:pt x="503" y="128"/>
                </a:lnTo>
                <a:lnTo>
                  <a:pt x="485" y="98"/>
                </a:lnTo>
                <a:lnTo>
                  <a:pt x="457" y="70"/>
                </a:lnTo>
                <a:lnTo>
                  <a:pt x="429" y="46"/>
                </a:lnTo>
                <a:lnTo>
                  <a:pt x="395" y="28"/>
                </a:lnTo>
                <a:lnTo>
                  <a:pt x="362" y="16"/>
                </a:lnTo>
                <a:lnTo>
                  <a:pt x="326" y="6"/>
                </a:lnTo>
                <a:lnTo>
                  <a:pt x="290" y="0"/>
                </a:lnTo>
                <a:lnTo>
                  <a:pt x="254" y="0"/>
                </a:lnTo>
                <a:lnTo>
                  <a:pt x="215" y="3"/>
                </a:lnTo>
                <a:lnTo>
                  <a:pt x="177" y="16"/>
                </a:lnTo>
                <a:lnTo>
                  <a:pt x="144" y="32"/>
                </a:lnTo>
                <a:lnTo>
                  <a:pt x="115" y="50"/>
                </a:lnTo>
                <a:lnTo>
                  <a:pt x="90" y="72"/>
                </a:lnTo>
                <a:lnTo>
                  <a:pt x="66" y="96"/>
                </a:lnTo>
                <a:lnTo>
                  <a:pt x="46" y="121"/>
                </a:lnTo>
                <a:lnTo>
                  <a:pt x="28" y="150"/>
                </a:lnTo>
                <a:lnTo>
                  <a:pt x="12" y="180"/>
                </a:lnTo>
                <a:lnTo>
                  <a:pt x="2" y="218"/>
                </a:lnTo>
                <a:lnTo>
                  <a:pt x="0" y="258"/>
                </a:lnTo>
                <a:lnTo>
                  <a:pt x="2" y="293"/>
                </a:lnTo>
                <a:lnTo>
                  <a:pt x="8" y="332"/>
                </a:lnTo>
                <a:lnTo>
                  <a:pt x="18" y="364"/>
                </a:lnTo>
                <a:lnTo>
                  <a:pt x="33" y="398"/>
                </a:lnTo>
                <a:lnTo>
                  <a:pt x="51" y="430"/>
                </a:lnTo>
                <a:lnTo>
                  <a:pt x="72" y="454"/>
                </a:lnTo>
                <a:lnTo>
                  <a:pt x="92" y="472"/>
                </a:lnTo>
                <a:lnTo>
                  <a:pt x="115" y="488"/>
                </a:lnTo>
                <a:lnTo>
                  <a:pt x="139" y="504"/>
                </a:lnTo>
                <a:lnTo>
                  <a:pt x="164" y="516"/>
                </a:lnTo>
                <a:lnTo>
                  <a:pt x="190" y="526"/>
                </a:lnTo>
                <a:lnTo>
                  <a:pt x="218" y="534"/>
                </a:lnTo>
                <a:lnTo>
                  <a:pt x="244" y="540"/>
                </a:lnTo>
                <a:lnTo>
                  <a:pt x="272" y="542"/>
                </a:lnTo>
                <a:close/>
              </a:path>
            </a:pathLst>
          </a:custGeom>
          <a:solidFill>
            <a:srgbClr val="FFFFFF"/>
          </a:solidFill>
          <a:ln w="9525">
            <a:solidFill>
              <a:srgbClr val="996633"/>
            </a:solidFill>
            <a:round/>
            <a:headEnd/>
            <a:tailEnd/>
          </a:ln>
        </p:spPr>
        <p:txBody>
          <a:bodyPr/>
          <a:lstStyle/>
          <a:p>
            <a:endParaRPr lang="es-MX"/>
          </a:p>
        </p:txBody>
      </p:sp>
      <p:sp>
        <p:nvSpPr>
          <p:cNvPr id="44" name="Freeform 2083"/>
          <p:cNvSpPr>
            <a:spLocks/>
          </p:cNvSpPr>
          <p:nvPr userDrawn="1"/>
        </p:nvSpPr>
        <p:spPr bwMode="auto">
          <a:xfrm>
            <a:off x="690563" y="176213"/>
            <a:ext cx="495300" cy="500062"/>
          </a:xfrm>
          <a:custGeom>
            <a:avLst/>
            <a:gdLst/>
            <a:ahLst/>
            <a:cxnLst>
              <a:cxn ang="0">
                <a:pos x="3230" y="4246"/>
              </a:cxn>
              <a:cxn ang="0">
                <a:pos x="3430" y="3982"/>
              </a:cxn>
              <a:cxn ang="0">
                <a:pos x="3626" y="3710"/>
              </a:cxn>
              <a:cxn ang="0">
                <a:pos x="3821" y="3436"/>
              </a:cxn>
              <a:cxn ang="0">
                <a:pos x="4013" y="3164"/>
              </a:cxn>
              <a:cxn ang="0">
                <a:pos x="4088" y="2943"/>
              </a:cxn>
              <a:cxn ang="0">
                <a:pos x="3921" y="2809"/>
              </a:cxn>
              <a:cxn ang="0">
                <a:pos x="3752" y="2676"/>
              </a:cxn>
              <a:cxn ang="0">
                <a:pos x="3582" y="2545"/>
              </a:cxn>
              <a:cxn ang="0">
                <a:pos x="3410" y="2419"/>
              </a:cxn>
              <a:cxn ang="0">
                <a:pos x="3233" y="2301"/>
              </a:cxn>
              <a:cxn ang="0">
                <a:pos x="3066" y="2365"/>
              </a:cxn>
              <a:cxn ang="0">
                <a:pos x="2902" y="2433"/>
              </a:cxn>
              <a:cxn ang="0">
                <a:pos x="2740" y="2501"/>
              </a:cxn>
              <a:cxn ang="0">
                <a:pos x="2578" y="2569"/>
              </a:cxn>
              <a:cxn ang="0">
                <a:pos x="2417" y="2637"/>
              </a:cxn>
              <a:cxn ang="0">
                <a:pos x="2255" y="2709"/>
              </a:cxn>
              <a:cxn ang="0">
                <a:pos x="2095" y="2779"/>
              </a:cxn>
              <a:cxn ang="0">
                <a:pos x="1933" y="2848"/>
              </a:cxn>
              <a:cxn ang="0">
                <a:pos x="1774" y="2917"/>
              </a:cxn>
              <a:cxn ang="0">
                <a:pos x="1612" y="2984"/>
              </a:cxn>
              <a:cxn ang="0">
                <a:pos x="1518" y="2789"/>
              </a:cxn>
              <a:cxn ang="0">
                <a:pos x="1590" y="2055"/>
              </a:cxn>
              <a:cxn ang="0">
                <a:pos x="1650" y="1323"/>
              </a:cxn>
              <a:cxn ang="0">
                <a:pos x="1564" y="1015"/>
              </a:cxn>
              <a:cxn ang="0">
                <a:pos x="1436" y="919"/>
              </a:cxn>
              <a:cxn ang="0">
                <a:pos x="1306" y="823"/>
              </a:cxn>
              <a:cxn ang="0">
                <a:pos x="1178" y="729"/>
              </a:cxn>
              <a:cxn ang="0">
                <a:pos x="1050" y="629"/>
              </a:cxn>
              <a:cxn ang="0">
                <a:pos x="246" y="0"/>
              </a:cxn>
              <a:cxn ang="0">
                <a:pos x="1096" y="1755"/>
              </a:cxn>
              <a:cxn ang="0">
                <a:pos x="986" y="1849"/>
              </a:cxn>
              <a:cxn ang="0">
                <a:pos x="867" y="1939"/>
              </a:cxn>
              <a:cxn ang="0">
                <a:pos x="749" y="2027"/>
              </a:cxn>
              <a:cxn ang="0">
                <a:pos x="629" y="2114"/>
              </a:cxn>
              <a:cxn ang="0">
                <a:pos x="519" y="2211"/>
              </a:cxn>
              <a:cxn ang="0">
                <a:pos x="439" y="3438"/>
              </a:cxn>
              <a:cxn ang="0">
                <a:pos x="637" y="3495"/>
              </a:cxn>
              <a:cxn ang="0">
                <a:pos x="819" y="3574"/>
              </a:cxn>
              <a:cxn ang="0">
                <a:pos x="983" y="3682"/>
              </a:cxn>
              <a:cxn ang="0">
                <a:pos x="1130" y="3816"/>
              </a:cxn>
              <a:cxn ang="0">
                <a:pos x="1248" y="3977"/>
              </a:cxn>
              <a:cxn ang="0">
                <a:pos x="1268" y="4021"/>
              </a:cxn>
              <a:cxn ang="0">
                <a:pos x="2234" y="3744"/>
              </a:cxn>
              <a:cxn ang="0">
                <a:pos x="3094" y="4416"/>
              </a:cxn>
            </a:cxnLst>
            <a:rect l="0" t="0" r="r" b="b"/>
            <a:pathLst>
              <a:path w="4145" h="4416">
                <a:moveTo>
                  <a:pt x="3097" y="4416"/>
                </a:moveTo>
                <a:lnTo>
                  <a:pt x="3164" y="4332"/>
                </a:lnTo>
                <a:lnTo>
                  <a:pt x="3230" y="4246"/>
                </a:lnTo>
                <a:lnTo>
                  <a:pt x="3298" y="4160"/>
                </a:lnTo>
                <a:lnTo>
                  <a:pt x="3364" y="4070"/>
                </a:lnTo>
                <a:lnTo>
                  <a:pt x="3430" y="3982"/>
                </a:lnTo>
                <a:lnTo>
                  <a:pt x="3494" y="3892"/>
                </a:lnTo>
                <a:lnTo>
                  <a:pt x="3562" y="3800"/>
                </a:lnTo>
                <a:lnTo>
                  <a:pt x="3626" y="3710"/>
                </a:lnTo>
                <a:lnTo>
                  <a:pt x="3692" y="3618"/>
                </a:lnTo>
                <a:lnTo>
                  <a:pt x="3757" y="3528"/>
                </a:lnTo>
                <a:lnTo>
                  <a:pt x="3821" y="3436"/>
                </a:lnTo>
                <a:lnTo>
                  <a:pt x="3885" y="3346"/>
                </a:lnTo>
                <a:lnTo>
                  <a:pt x="3949" y="3253"/>
                </a:lnTo>
                <a:lnTo>
                  <a:pt x="4013" y="3164"/>
                </a:lnTo>
                <a:lnTo>
                  <a:pt x="4081" y="3077"/>
                </a:lnTo>
                <a:lnTo>
                  <a:pt x="4145" y="2987"/>
                </a:lnTo>
                <a:lnTo>
                  <a:pt x="4088" y="2943"/>
                </a:lnTo>
                <a:lnTo>
                  <a:pt x="4031" y="2899"/>
                </a:lnTo>
                <a:lnTo>
                  <a:pt x="3978" y="2856"/>
                </a:lnTo>
                <a:lnTo>
                  <a:pt x="3921" y="2809"/>
                </a:lnTo>
                <a:lnTo>
                  <a:pt x="3865" y="2766"/>
                </a:lnTo>
                <a:lnTo>
                  <a:pt x="3808" y="2722"/>
                </a:lnTo>
                <a:lnTo>
                  <a:pt x="3752" y="2676"/>
                </a:lnTo>
                <a:lnTo>
                  <a:pt x="3698" y="2633"/>
                </a:lnTo>
                <a:lnTo>
                  <a:pt x="3641" y="2589"/>
                </a:lnTo>
                <a:lnTo>
                  <a:pt x="3582" y="2545"/>
                </a:lnTo>
                <a:lnTo>
                  <a:pt x="3526" y="2501"/>
                </a:lnTo>
                <a:lnTo>
                  <a:pt x="3470" y="2461"/>
                </a:lnTo>
                <a:lnTo>
                  <a:pt x="3410" y="2419"/>
                </a:lnTo>
                <a:lnTo>
                  <a:pt x="3352" y="2379"/>
                </a:lnTo>
                <a:lnTo>
                  <a:pt x="3292" y="2340"/>
                </a:lnTo>
                <a:lnTo>
                  <a:pt x="3233" y="2301"/>
                </a:lnTo>
                <a:lnTo>
                  <a:pt x="3176" y="2322"/>
                </a:lnTo>
                <a:lnTo>
                  <a:pt x="3122" y="2345"/>
                </a:lnTo>
                <a:lnTo>
                  <a:pt x="3066" y="2365"/>
                </a:lnTo>
                <a:lnTo>
                  <a:pt x="3012" y="2389"/>
                </a:lnTo>
                <a:lnTo>
                  <a:pt x="2958" y="2411"/>
                </a:lnTo>
                <a:lnTo>
                  <a:pt x="2902" y="2433"/>
                </a:lnTo>
                <a:lnTo>
                  <a:pt x="2848" y="2455"/>
                </a:lnTo>
                <a:lnTo>
                  <a:pt x="2794" y="2479"/>
                </a:lnTo>
                <a:lnTo>
                  <a:pt x="2740" y="2501"/>
                </a:lnTo>
                <a:lnTo>
                  <a:pt x="2686" y="2525"/>
                </a:lnTo>
                <a:lnTo>
                  <a:pt x="2632" y="2545"/>
                </a:lnTo>
                <a:lnTo>
                  <a:pt x="2578" y="2569"/>
                </a:lnTo>
                <a:lnTo>
                  <a:pt x="2524" y="2591"/>
                </a:lnTo>
                <a:lnTo>
                  <a:pt x="2471" y="2615"/>
                </a:lnTo>
                <a:lnTo>
                  <a:pt x="2417" y="2637"/>
                </a:lnTo>
                <a:lnTo>
                  <a:pt x="2363" y="2661"/>
                </a:lnTo>
                <a:lnTo>
                  <a:pt x="2309" y="2687"/>
                </a:lnTo>
                <a:lnTo>
                  <a:pt x="2255" y="2709"/>
                </a:lnTo>
                <a:lnTo>
                  <a:pt x="2201" y="2733"/>
                </a:lnTo>
                <a:lnTo>
                  <a:pt x="2147" y="2755"/>
                </a:lnTo>
                <a:lnTo>
                  <a:pt x="2095" y="2779"/>
                </a:lnTo>
                <a:lnTo>
                  <a:pt x="2041" y="2802"/>
                </a:lnTo>
                <a:lnTo>
                  <a:pt x="1987" y="2825"/>
                </a:lnTo>
                <a:lnTo>
                  <a:pt x="1933" y="2848"/>
                </a:lnTo>
                <a:lnTo>
                  <a:pt x="1880" y="2871"/>
                </a:lnTo>
                <a:lnTo>
                  <a:pt x="1826" y="2894"/>
                </a:lnTo>
                <a:lnTo>
                  <a:pt x="1774" y="2917"/>
                </a:lnTo>
                <a:lnTo>
                  <a:pt x="1720" y="2941"/>
                </a:lnTo>
                <a:lnTo>
                  <a:pt x="1666" y="2963"/>
                </a:lnTo>
                <a:lnTo>
                  <a:pt x="1612" y="2984"/>
                </a:lnTo>
                <a:lnTo>
                  <a:pt x="1558" y="3007"/>
                </a:lnTo>
                <a:lnTo>
                  <a:pt x="1504" y="3030"/>
                </a:lnTo>
                <a:lnTo>
                  <a:pt x="1518" y="2789"/>
                </a:lnTo>
                <a:lnTo>
                  <a:pt x="1538" y="2545"/>
                </a:lnTo>
                <a:lnTo>
                  <a:pt x="1564" y="2301"/>
                </a:lnTo>
                <a:lnTo>
                  <a:pt x="1590" y="2055"/>
                </a:lnTo>
                <a:lnTo>
                  <a:pt x="1614" y="1811"/>
                </a:lnTo>
                <a:lnTo>
                  <a:pt x="1638" y="1565"/>
                </a:lnTo>
                <a:lnTo>
                  <a:pt x="1650" y="1323"/>
                </a:lnTo>
                <a:lnTo>
                  <a:pt x="1650" y="1083"/>
                </a:lnTo>
                <a:lnTo>
                  <a:pt x="1608" y="1049"/>
                </a:lnTo>
                <a:lnTo>
                  <a:pt x="1564" y="1015"/>
                </a:lnTo>
                <a:lnTo>
                  <a:pt x="1520" y="983"/>
                </a:lnTo>
                <a:lnTo>
                  <a:pt x="1478" y="951"/>
                </a:lnTo>
                <a:lnTo>
                  <a:pt x="1436" y="919"/>
                </a:lnTo>
                <a:lnTo>
                  <a:pt x="1392" y="887"/>
                </a:lnTo>
                <a:lnTo>
                  <a:pt x="1348" y="857"/>
                </a:lnTo>
                <a:lnTo>
                  <a:pt x="1306" y="823"/>
                </a:lnTo>
                <a:lnTo>
                  <a:pt x="1263" y="793"/>
                </a:lnTo>
                <a:lnTo>
                  <a:pt x="1220" y="759"/>
                </a:lnTo>
                <a:lnTo>
                  <a:pt x="1178" y="729"/>
                </a:lnTo>
                <a:lnTo>
                  <a:pt x="1135" y="695"/>
                </a:lnTo>
                <a:lnTo>
                  <a:pt x="1094" y="661"/>
                </a:lnTo>
                <a:lnTo>
                  <a:pt x="1050" y="629"/>
                </a:lnTo>
                <a:lnTo>
                  <a:pt x="1009" y="595"/>
                </a:lnTo>
                <a:lnTo>
                  <a:pt x="968" y="559"/>
                </a:lnTo>
                <a:lnTo>
                  <a:pt x="246" y="0"/>
                </a:lnTo>
                <a:lnTo>
                  <a:pt x="0" y="184"/>
                </a:lnTo>
                <a:lnTo>
                  <a:pt x="1042" y="1683"/>
                </a:lnTo>
                <a:lnTo>
                  <a:pt x="1096" y="1755"/>
                </a:lnTo>
                <a:lnTo>
                  <a:pt x="1060" y="1789"/>
                </a:lnTo>
                <a:lnTo>
                  <a:pt x="1024" y="1819"/>
                </a:lnTo>
                <a:lnTo>
                  <a:pt x="986" y="1849"/>
                </a:lnTo>
                <a:lnTo>
                  <a:pt x="947" y="1881"/>
                </a:lnTo>
                <a:lnTo>
                  <a:pt x="909" y="1911"/>
                </a:lnTo>
                <a:lnTo>
                  <a:pt x="867" y="1939"/>
                </a:lnTo>
                <a:lnTo>
                  <a:pt x="829" y="1967"/>
                </a:lnTo>
                <a:lnTo>
                  <a:pt x="788" y="1996"/>
                </a:lnTo>
                <a:lnTo>
                  <a:pt x="749" y="2027"/>
                </a:lnTo>
                <a:lnTo>
                  <a:pt x="709" y="2055"/>
                </a:lnTo>
                <a:lnTo>
                  <a:pt x="669" y="2083"/>
                </a:lnTo>
                <a:lnTo>
                  <a:pt x="629" y="2114"/>
                </a:lnTo>
                <a:lnTo>
                  <a:pt x="593" y="2145"/>
                </a:lnTo>
                <a:lnTo>
                  <a:pt x="555" y="2179"/>
                </a:lnTo>
                <a:lnTo>
                  <a:pt x="519" y="2211"/>
                </a:lnTo>
                <a:lnTo>
                  <a:pt x="483" y="2245"/>
                </a:lnTo>
                <a:lnTo>
                  <a:pt x="372" y="3425"/>
                </a:lnTo>
                <a:lnTo>
                  <a:pt x="439" y="3438"/>
                </a:lnTo>
                <a:lnTo>
                  <a:pt x="505" y="3454"/>
                </a:lnTo>
                <a:lnTo>
                  <a:pt x="573" y="3472"/>
                </a:lnTo>
                <a:lnTo>
                  <a:pt x="637" y="3495"/>
                </a:lnTo>
                <a:lnTo>
                  <a:pt x="698" y="3518"/>
                </a:lnTo>
                <a:lnTo>
                  <a:pt x="759" y="3546"/>
                </a:lnTo>
                <a:lnTo>
                  <a:pt x="819" y="3574"/>
                </a:lnTo>
                <a:lnTo>
                  <a:pt x="875" y="3608"/>
                </a:lnTo>
                <a:lnTo>
                  <a:pt x="932" y="3644"/>
                </a:lnTo>
                <a:lnTo>
                  <a:pt x="983" y="3682"/>
                </a:lnTo>
                <a:lnTo>
                  <a:pt x="1035" y="3723"/>
                </a:lnTo>
                <a:lnTo>
                  <a:pt x="1083" y="3769"/>
                </a:lnTo>
                <a:lnTo>
                  <a:pt x="1130" y="3816"/>
                </a:lnTo>
                <a:lnTo>
                  <a:pt x="1171" y="3867"/>
                </a:lnTo>
                <a:lnTo>
                  <a:pt x="1212" y="3921"/>
                </a:lnTo>
                <a:lnTo>
                  <a:pt x="1248" y="3977"/>
                </a:lnTo>
                <a:lnTo>
                  <a:pt x="1253" y="3995"/>
                </a:lnTo>
                <a:lnTo>
                  <a:pt x="1260" y="4008"/>
                </a:lnTo>
                <a:lnTo>
                  <a:pt x="1268" y="4021"/>
                </a:lnTo>
                <a:lnTo>
                  <a:pt x="1281" y="4028"/>
                </a:lnTo>
                <a:lnTo>
                  <a:pt x="2123" y="3680"/>
                </a:lnTo>
                <a:lnTo>
                  <a:pt x="2234" y="3744"/>
                </a:lnTo>
                <a:lnTo>
                  <a:pt x="3089" y="4416"/>
                </a:lnTo>
                <a:lnTo>
                  <a:pt x="3089" y="4416"/>
                </a:lnTo>
                <a:lnTo>
                  <a:pt x="3094" y="4416"/>
                </a:lnTo>
                <a:lnTo>
                  <a:pt x="3097" y="4416"/>
                </a:lnTo>
                <a:lnTo>
                  <a:pt x="3097" y="4416"/>
                </a:lnTo>
                <a:close/>
              </a:path>
            </a:pathLst>
          </a:custGeom>
          <a:solidFill>
            <a:srgbClr val="000000"/>
          </a:solidFill>
          <a:ln w="9525">
            <a:solidFill>
              <a:srgbClr val="996633"/>
            </a:solidFill>
            <a:round/>
            <a:headEnd/>
            <a:tailEnd/>
          </a:ln>
        </p:spPr>
        <p:txBody>
          <a:bodyPr/>
          <a:lstStyle/>
          <a:p>
            <a:endParaRPr lang="es-MX"/>
          </a:p>
        </p:txBody>
      </p:sp>
      <p:sp>
        <p:nvSpPr>
          <p:cNvPr id="45" name="Freeform 2084"/>
          <p:cNvSpPr>
            <a:spLocks/>
          </p:cNvSpPr>
          <p:nvPr userDrawn="1"/>
        </p:nvSpPr>
        <p:spPr bwMode="auto">
          <a:xfrm>
            <a:off x="212725" y="204788"/>
            <a:ext cx="588963" cy="436562"/>
          </a:xfrm>
          <a:custGeom>
            <a:avLst/>
            <a:gdLst/>
            <a:ahLst/>
            <a:cxnLst>
              <a:cxn ang="0">
                <a:pos x="3205" y="3859"/>
              </a:cxn>
              <a:cxn ang="0">
                <a:pos x="3236" y="3803"/>
              </a:cxn>
              <a:cxn ang="0">
                <a:pos x="3272" y="3749"/>
              </a:cxn>
              <a:cxn ang="0">
                <a:pos x="3308" y="3695"/>
              </a:cxn>
              <a:cxn ang="0">
                <a:pos x="3349" y="3641"/>
              </a:cxn>
              <a:cxn ang="0">
                <a:pos x="3390" y="3592"/>
              </a:cxn>
              <a:cxn ang="0">
                <a:pos x="3436" y="3544"/>
              </a:cxn>
              <a:cxn ang="0">
                <a:pos x="3482" y="3498"/>
              </a:cxn>
              <a:cxn ang="0">
                <a:pos x="3534" y="3451"/>
              </a:cxn>
              <a:cxn ang="0">
                <a:pos x="3586" y="3410"/>
              </a:cxn>
              <a:cxn ang="0">
                <a:pos x="3640" y="3372"/>
              </a:cxn>
              <a:cxn ang="0">
                <a:pos x="3698" y="3336"/>
              </a:cxn>
              <a:cxn ang="0">
                <a:pos x="3758" y="3302"/>
              </a:cxn>
              <a:cxn ang="0">
                <a:pos x="3818" y="3274"/>
              </a:cxn>
              <a:cxn ang="0">
                <a:pos x="3883" y="3248"/>
              </a:cxn>
              <a:cxn ang="0">
                <a:pos x="3952" y="3228"/>
              </a:cxn>
              <a:cxn ang="0">
                <a:pos x="4022" y="3210"/>
              </a:cxn>
              <a:cxn ang="0">
                <a:pos x="3930" y="2263"/>
              </a:cxn>
              <a:cxn ang="0">
                <a:pos x="4944" y="1483"/>
              </a:cxn>
              <a:cxn ang="0">
                <a:pos x="3922" y="0"/>
              </a:cxn>
              <a:cxn ang="0">
                <a:pos x="3862" y="41"/>
              </a:cxn>
              <a:cxn ang="0">
                <a:pos x="3806" y="85"/>
              </a:cxn>
              <a:cxn ang="0">
                <a:pos x="3746" y="125"/>
              </a:cxn>
              <a:cxn ang="0">
                <a:pos x="3690" y="169"/>
              </a:cxn>
              <a:cxn ang="0">
                <a:pos x="3632" y="213"/>
              </a:cxn>
              <a:cxn ang="0">
                <a:pos x="3572" y="257"/>
              </a:cxn>
              <a:cxn ang="0">
                <a:pos x="3516" y="300"/>
              </a:cxn>
              <a:cxn ang="0">
                <a:pos x="3457" y="343"/>
              </a:cxn>
              <a:cxn ang="0">
                <a:pos x="3400" y="390"/>
              </a:cxn>
              <a:cxn ang="0">
                <a:pos x="3341" y="433"/>
              </a:cxn>
              <a:cxn ang="0">
                <a:pos x="3285" y="479"/>
              </a:cxn>
              <a:cxn ang="0">
                <a:pos x="3228" y="525"/>
              </a:cxn>
              <a:cxn ang="0">
                <a:pos x="3172" y="572"/>
              </a:cxn>
              <a:cxn ang="0">
                <a:pos x="3118" y="618"/>
              </a:cxn>
              <a:cxn ang="0">
                <a:pos x="3061" y="667"/>
              </a:cxn>
              <a:cxn ang="0">
                <a:pos x="3007" y="713"/>
              </a:cxn>
              <a:cxn ang="0">
                <a:pos x="3028" y="947"/>
              </a:cxn>
              <a:cxn ang="0">
                <a:pos x="3049" y="1177"/>
              </a:cxn>
              <a:cxn ang="0">
                <a:pos x="3071" y="1409"/>
              </a:cxn>
              <a:cxn ang="0">
                <a:pos x="3097" y="1639"/>
              </a:cxn>
              <a:cxn ang="0">
                <a:pos x="3123" y="1871"/>
              </a:cxn>
              <a:cxn ang="0">
                <a:pos x="3149" y="2099"/>
              </a:cxn>
              <a:cxn ang="0">
                <a:pos x="3172" y="2329"/>
              </a:cxn>
              <a:cxn ang="0">
                <a:pos x="3195" y="2561"/>
              </a:cxn>
              <a:cxn ang="0">
                <a:pos x="3192" y="2569"/>
              </a:cxn>
              <a:cxn ang="0">
                <a:pos x="3190" y="2573"/>
              </a:cxn>
              <a:cxn ang="0">
                <a:pos x="3185" y="2576"/>
              </a:cxn>
              <a:cxn ang="0">
                <a:pos x="3177" y="2579"/>
              </a:cxn>
              <a:cxn ang="0">
                <a:pos x="1479" y="1839"/>
              </a:cxn>
              <a:cxn ang="0">
                <a:pos x="1081" y="2119"/>
              </a:cxn>
              <a:cxn ang="0">
                <a:pos x="439" y="2594"/>
              </a:cxn>
              <a:cxn ang="0">
                <a:pos x="0" y="2907"/>
              </a:cxn>
              <a:cxn ang="0">
                <a:pos x="70" y="3171"/>
              </a:cxn>
              <a:cxn ang="0">
                <a:pos x="1880" y="2625"/>
              </a:cxn>
              <a:cxn ang="0">
                <a:pos x="2142" y="3390"/>
              </a:cxn>
              <a:cxn ang="0">
                <a:pos x="3205" y="3859"/>
              </a:cxn>
            </a:cxnLst>
            <a:rect l="0" t="0" r="r" b="b"/>
            <a:pathLst>
              <a:path w="4944" h="3859">
                <a:moveTo>
                  <a:pt x="3205" y="3859"/>
                </a:moveTo>
                <a:lnTo>
                  <a:pt x="3236" y="3803"/>
                </a:lnTo>
                <a:lnTo>
                  <a:pt x="3272" y="3749"/>
                </a:lnTo>
                <a:lnTo>
                  <a:pt x="3308" y="3695"/>
                </a:lnTo>
                <a:lnTo>
                  <a:pt x="3349" y="3641"/>
                </a:lnTo>
                <a:lnTo>
                  <a:pt x="3390" y="3592"/>
                </a:lnTo>
                <a:lnTo>
                  <a:pt x="3436" y="3544"/>
                </a:lnTo>
                <a:lnTo>
                  <a:pt x="3482" y="3498"/>
                </a:lnTo>
                <a:lnTo>
                  <a:pt x="3534" y="3451"/>
                </a:lnTo>
                <a:lnTo>
                  <a:pt x="3586" y="3410"/>
                </a:lnTo>
                <a:lnTo>
                  <a:pt x="3640" y="3372"/>
                </a:lnTo>
                <a:lnTo>
                  <a:pt x="3698" y="3336"/>
                </a:lnTo>
                <a:lnTo>
                  <a:pt x="3758" y="3302"/>
                </a:lnTo>
                <a:lnTo>
                  <a:pt x="3818" y="3274"/>
                </a:lnTo>
                <a:lnTo>
                  <a:pt x="3883" y="3248"/>
                </a:lnTo>
                <a:lnTo>
                  <a:pt x="3952" y="3228"/>
                </a:lnTo>
                <a:lnTo>
                  <a:pt x="4022" y="3210"/>
                </a:lnTo>
                <a:lnTo>
                  <a:pt x="3930" y="2263"/>
                </a:lnTo>
                <a:lnTo>
                  <a:pt x="4944" y="1483"/>
                </a:lnTo>
                <a:lnTo>
                  <a:pt x="3922" y="0"/>
                </a:lnTo>
                <a:lnTo>
                  <a:pt x="3862" y="41"/>
                </a:lnTo>
                <a:lnTo>
                  <a:pt x="3806" y="85"/>
                </a:lnTo>
                <a:lnTo>
                  <a:pt x="3746" y="125"/>
                </a:lnTo>
                <a:lnTo>
                  <a:pt x="3690" y="169"/>
                </a:lnTo>
                <a:lnTo>
                  <a:pt x="3632" y="213"/>
                </a:lnTo>
                <a:lnTo>
                  <a:pt x="3572" y="257"/>
                </a:lnTo>
                <a:lnTo>
                  <a:pt x="3516" y="300"/>
                </a:lnTo>
                <a:lnTo>
                  <a:pt x="3457" y="343"/>
                </a:lnTo>
                <a:lnTo>
                  <a:pt x="3400" y="390"/>
                </a:lnTo>
                <a:lnTo>
                  <a:pt x="3341" y="433"/>
                </a:lnTo>
                <a:lnTo>
                  <a:pt x="3285" y="479"/>
                </a:lnTo>
                <a:lnTo>
                  <a:pt x="3228" y="525"/>
                </a:lnTo>
                <a:lnTo>
                  <a:pt x="3172" y="572"/>
                </a:lnTo>
                <a:lnTo>
                  <a:pt x="3118" y="618"/>
                </a:lnTo>
                <a:lnTo>
                  <a:pt x="3061" y="667"/>
                </a:lnTo>
                <a:lnTo>
                  <a:pt x="3007" y="713"/>
                </a:lnTo>
                <a:lnTo>
                  <a:pt x="3028" y="947"/>
                </a:lnTo>
                <a:lnTo>
                  <a:pt x="3049" y="1177"/>
                </a:lnTo>
                <a:lnTo>
                  <a:pt x="3071" y="1409"/>
                </a:lnTo>
                <a:lnTo>
                  <a:pt x="3097" y="1639"/>
                </a:lnTo>
                <a:lnTo>
                  <a:pt x="3123" y="1871"/>
                </a:lnTo>
                <a:lnTo>
                  <a:pt x="3149" y="2099"/>
                </a:lnTo>
                <a:lnTo>
                  <a:pt x="3172" y="2329"/>
                </a:lnTo>
                <a:lnTo>
                  <a:pt x="3195" y="2561"/>
                </a:lnTo>
                <a:lnTo>
                  <a:pt x="3192" y="2569"/>
                </a:lnTo>
                <a:lnTo>
                  <a:pt x="3190" y="2573"/>
                </a:lnTo>
                <a:lnTo>
                  <a:pt x="3185" y="2576"/>
                </a:lnTo>
                <a:lnTo>
                  <a:pt x="3177" y="2579"/>
                </a:lnTo>
                <a:lnTo>
                  <a:pt x="1479" y="1839"/>
                </a:lnTo>
                <a:lnTo>
                  <a:pt x="1081" y="2119"/>
                </a:lnTo>
                <a:lnTo>
                  <a:pt x="439" y="2594"/>
                </a:lnTo>
                <a:lnTo>
                  <a:pt x="0" y="2907"/>
                </a:lnTo>
                <a:lnTo>
                  <a:pt x="70" y="3171"/>
                </a:lnTo>
                <a:lnTo>
                  <a:pt x="1880" y="2625"/>
                </a:lnTo>
                <a:lnTo>
                  <a:pt x="2142" y="3390"/>
                </a:lnTo>
                <a:lnTo>
                  <a:pt x="3205" y="3859"/>
                </a:lnTo>
                <a:close/>
              </a:path>
            </a:pathLst>
          </a:custGeom>
          <a:solidFill>
            <a:srgbClr val="000000"/>
          </a:solidFill>
          <a:ln w="9525">
            <a:solidFill>
              <a:srgbClr val="996633"/>
            </a:solidFill>
            <a:round/>
            <a:headEnd/>
            <a:tailEnd/>
          </a:ln>
        </p:spPr>
        <p:txBody>
          <a:bodyPr/>
          <a:lstStyle/>
          <a:p>
            <a:endParaRPr lang="es-MX"/>
          </a:p>
        </p:txBody>
      </p:sp>
      <p:pic>
        <p:nvPicPr>
          <p:cNvPr id="46" name="Picture 2088" descr="MCj03518210000[1]"/>
          <p:cNvPicPr>
            <a:picLocks noChangeAspect="1" noChangeArrowheads="1"/>
          </p:cNvPicPr>
          <p:nvPr userDrawn="1"/>
        </p:nvPicPr>
        <p:blipFill>
          <a:blip r:embed="rId3" cstate="print"/>
          <a:srcRect/>
          <a:stretch>
            <a:fillRect/>
          </a:stretch>
        </p:blipFill>
        <p:spPr bwMode="auto">
          <a:xfrm>
            <a:off x="6932613" y="765175"/>
            <a:ext cx="277812" cy="319088"/>
          </a:xfrm>
          <a:prstGeom prst="rect">
            <a:avLst/>
          </a:prstGeom>
          <a:noFill/>
        </p:spPr>
      </p:pic>
      <p:pic>
        <p:nvPicPr>
          <p:cNvPr id="47" name="Picture 2090" descr="MCj03518550000[1]"/>
          <p:cNvPicPr>
            <a:picLocks noChangeAspect="1" noChangeArrowheads="1"/>
          </p:cNvPicPr>
          <p:nvPr userDrawn="1"/>
        </p:nvPicPr>
        <p:blipFill>
          <a:blip r:embed="rId4" cstate="print"/>
          <a:srcRect/>
          <a:stretch>
            <a:fillRect/>
          </a:stretch>
        </p:blipFill>
        <p:spPr bwMode="auto">
          <a:xfrm>
            <a:off x="7704138" y="765175"/>
            <a:ext cx="261937" cy="319088"/>
          </a:xfrm>
          <a:prstGeom prst="rect">
            <a:avLst/>
          </a:prstGeom>
          <a:noFill/>
        </p:spPr>
      </p:pic>
      <p:pic>
        <p:nvPicPr>
          <p:cNvPr id="48" name="Picture 2091" descr="MCj03518570000[1]"/>
          <p:cNvPicPr>
            <a:picLocks noChangeAspect="1" noChangeArrowheads="1"/>
          </p:cNvPicPr>
          <p:nvPr userDrawn="1"/>
        </p:nvPicPr>
        <p:blipFill>
          <a:blip r:embed="rId5" cstate="print"/>
          <a:srcRect/>
          <a:stretch>
            <a:fillRect/>
          </a:stretch>
        </p:blipFill>
        <p:spPr bwMode="auto">
          <a:xfrm>
            <a:off x="8459788" y="769938"/>
            <a:ext cx="498475" cy="314325"/>
          </a:xfrm>
          <a:prstGeom prst="rect">
            <a:avLst/>
          </a:prstGeom>
          <a:noFill/>
          <a:ln w="9525">
            <a:noFill/>
            <a:miter lim="800000"/>
            <a:headEnd/>
            <a:tailEnd/>
          </a:ln>
        </p:spPr>
      </p:pic>
      <p:pic>
        <p:nvPicPr>
          <p:cNvPr id="49" name="Picture 2092" descr="MCj03518520000[1]"/>
          <p:cNvPicPr>
            <a:picLocks noChangeAspect="1" noChangeArrowheads="1"/>
          </p:cNvPicPr>
          <p:nvPr userDrawn="1"/>
        </p:nvPicPr>
        <p:blipFill>
          <a:blip r:embed="rId6" cstate="print"/>
          <a:srcRect/>
          <a:stretch>
            <a:fillRect/>
          </a:stretch>
        </p:blipFill>
        <p:spPr bwMode="auto">
          <a:xfrm>
            <a:off x="6272213" y="765175"/>
            <a:ext cx="166687" cy="33972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MX" smtClean="0"/>
              <a:t>Curso de metrología de tiempo y frecuencia / INTI / FEB-2008</a:t>
            </a:r>
            <a:endParaRPr lang="es-ES"/>
          </a:p>
        </p:txBody>
      </p:sp>
      <p:sp>
        <p:nvSpPr>
          <p:cNvPr id="5" name="4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MX" smtClean="0"/>
              <a:t>Curso de metrología de tiempo y frecuencia / INTI / FEB-2008</a:t>
            </a:r>
            <a:endParaRPr lang="es-ES"/>
          </a:p>
        </p:txBody>
      </p:sp>
      <p:sp>
        <p:nvSpPr>
          <p:cNvPr id="5" name="4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796925"/>
            <a:ext cx="8507413" cy="4864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539750" y="6400800"/>
            <a:ext cx="1905000" cy="457200"/>
          </a:xfrm>
          <a:prstGeom prst="rect">
            <a:avLst/>
          </a:prstGeom>
        </p:spPr>
        <p:txBody>
          <a:bodyPr/>
          <a:lstStyle>
            <a:lvl1pPr>
              <a:defRPr/>
            </a:lvl1pPr>
          </a:lstStyle>
          <a:p>
            <a:r>
              <a:rPr lang="es-MX"/>
              <a:t>Curso de metrología de tiempo y frecuencia / INTI / FEB-2008</a:t>
            </a:r>
            <a:endParaRPr lang="es-ES"/>
          </a:p>
        </p:txBody>
      </p:sp>
      <p:sp>
        <p:nvSpPr>
          <p:cNvPr id="4" name="3 Marcador de pie de página"/>
          <p:cNvSpPr>
            <a:spLocks noGrp="1"/>
          </p:cNvSpPr>
          <p:nvPr>
            <p:ph type="ftr" sz="quarter" idx="11"/>
          </p:nvPr>
        </p:nvSpPr>
        <p:spPr>
          <a:xfrm>
            <a:off x="5292725" y="6381750"/>
            <a:ext cx="2895600" cy="457200"/>
          </a:xfrm>
        </p:spPr>
        <p:txBody>
          <a:bodyPr/>
          <a:lstStyle>
            <a:lvl1pPr>
              <a:defRPr/>
            </a:lvl1pPr>
          </a:lstStyle>
          <a:p>
            <a:r>
              <a:rPr lang="es-ES"/>
              <a:t>Sistema Interamericano de Metrología, SIM</a:t>
            </a:r>
            <a:endParaRPr lang="es-ES" b="0">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584200" y="796925"/>
            <a:ext cx="8380413" cy="471488"/>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4572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7244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572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contenido"/>
          <p:cNvSpPr>
            <a:spLocks noGrp="1"/>
          </p:cNvSpPr>
          <p:nvPr>
            <p:ph sz="quarter" idx="4"/>
          </p:nvPr>
        </p:nvSpPr>
        <p:spPr>
          <a:xfrm>
            <a:off x="47244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539750" y="6400800"/>
            <a:ext cx="1905000" cy="457200"/>
          </a:xfrm>
          <a:prstGeom prst="rect">
            <a:avLst/>
          </a:prstGeom>
        </p:spPr>
        <p:txBody>
          <a:bodyPr/>
          <a:lstStyle>
            <a:lvl1pPr>
              <a:defRPr/>
            </a:lvl1pPr>
          </a:lstStyle>
          <a:p>
            <a:r>
              <a:rPr lang="es-MX"/>
              <a:t>Curso de metrología de tiempo y frecuencia / INTI / FEB-2008</a:t>
            </a:r>
            <a:endParaRPr lang="es-ES"/>
          </a:p>
        </p:txBody>
      </p:sp>
      <p:sp>
        <p:nvSpPr>
          <p:cNvPr id="8" name="7 Marcador de pie de página"/>
          <p:cNvSpPr>
            <a:spLocks noGrp="1"/>
          </p:cNvSpPr>
          <p:nvPr>
            <p:ph type="ftr" sz="quarter" idx="11"/>
          </p:nvPr>
        </p:nvSpPr>
        <p:spPr>
          <a:xfrm>
            <a:off x="5292725" y="6381750"/>
            <a:ext cx="2895600" cy="457200"/>
          </a:xfrm>
        </p:spPr>
        <p:txBody>
          <a:bodyPr/>
          <a:lstStyle>
            <a:lvl1pPr>
              <a:defRPr/>
            </a:lvl1pPr>
          </a:lstStyle>
          <a:p>
            <a:r>
              <a:rPr lang="es-ES"/>
              <a:t>Sistema Interamericano de Metrología, SIM</a:t>
            </a:r>
            <a:endParaRPr lang="es-ES" b="0">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MX" smtClean="0"/>
              <a:t>Curso de metrología de tiempo y frecuencia / INTI / FEB-2008</a:t>
            </a:r>
            <a:endParaRPr lang="es-ES"/>
          </a:p>
        </p:txBody>
      </p:sp>
      <p:sp>
        <p:nvSpPr>
          <p:cNvPr id="5" name="4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
        <p:nvSpPr>
          <p:cNvPr id="8" name="Rectangle 4"/>
          <p:cNvSpPr>
            <a:spLocks noChangeArrowheads="1"/>
          </p:cNvSpPr>
          <p:nvPr userDrawn="1"/>
        </p:nvSpPr>
        <p:spPr bwMode="auto">
          <a:xfrm>
            <a:off x="1" y="44450"/>
            <a:ext cx="6929454" cy="325438"/>
          </a:xfrm>
          <a:prstGeom prst="rect">
            <a:avLst/>
          </a:prstGeom>
          <a:noFill/>
          <a:ln w="9525">
            <a:noFill/>
            <a:miter lim="800000"/>
            <a:headEnd/>
            <a:tailEnd/>
          </a:ln>
          <a:effectLst/>
        </p:spPr>
        <p:txBody>
          <a:bodyPr lIns="92075" tIns="46038" rIns="92075" bIns="46038" anchor="b"/>
          <a:lstStyle/>
          <a:p>
            <a:r>
              <a:rPr lang="es-ES_tradnl" sz="1800" dirty="0" smtClean="0">
                <a:solidFill>
                  <a:schemeClr val="bg2">
                    <a:lumMod val="25000"/>
                  </a:schemeClr>
                </a:solidFill>
                <a:effectLst>
                  <a:outerShdw blurRad="38100" dist="38100" dir="2700000" algn="tl">
                    <a:srgbClr val="C0C0C0"/>
                  </a:outerShdw>
                </a:effectLst>
                <a:latin typeface="Arial" charset="0"/>
              </a:rPr>
              <a:t>Métodos de medición en el dominio del tiempo</a:t>
            </a:r>
            <a:endParaRPr lang="es-ES_tradnl" sz="1800" dirty="0">
              <a:solidFill>
                <a:schemeClr val="bg2">
                  <a:lumMod val="25000"/>
                </a:schemeClr>
              </a:solidFill>
              <a:effectLst>
                <a:outerShdw blurRad="38100" dist="38100" dir="2700000" algn="tl">
                  <a:srgbClr val="C0C0C0"/>
                </a:outerShdw>
              </a:effectLst>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r>
              <a:rPr lang="es-MX" smtClean="0"/>
              <a:t>Curso de metrología de tiempo y frecuencia / INTI / FEB-2008</a:t>
            </a:r>
            <a:endParaRPr lang="es-ES"/>
          </a:p>
        </p:txBody>
      </p:sp>
      <p:sp>
        <p:nvSpPr>
          <p:cNvPr id="5" name="4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r>
              <a:rPr lang="es-MX" smtClean="0"/>
              <a:t>Curso de metrología de tiempo y frecuencia / INTI / FEB-2008</a:t>
            </a:r>
            <a:endParaRPr lang="es-ES"/>
          </a:p>
        </p:txBody>
      </p:sp>
      <p:sp>
        <p:nvSpPr>
          <p:cNvPr id="6" name="5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7" name="6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r>
              <a:rPr lang="es-MX" smtClean="0"/>
              <a:t>Curso de metrología de tiempo y frecuencia / INTI / FEB-2008</a:t>
            </a:r>
            <a:endParaRPr lang="es-ES"/>
          </a:p>
        </p:txBody>
      </p:sp>
      <p:sp>
        <p:nvSpPr>
          <p:cNvPr id="8" name="7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9" name="8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r>
              <a:rPr lang="es-MX" smtClean="0"/>
              <a:t>Curso de metrología de tiempo y frecuencia / INTI / FEB-2008</a:t>
            </a:r>
            <a:endParaRPr lang="es-ES"/>
          </a:p>
        </p:txBody>
      </p:sp>
      <p:sp>
        <p:nvSpPr>
          <p:cNvPr id="4" name="3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5" name="4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r>
              <a:rPr lang="es-MX" smtClean="0"/>
              <a:t>Curso de metrología de tiempo y frecuencia / INTI / FEB-2008</a:t>
            </a:r>
            <a:endParaRPr lang="es-ES"/>
          </a:p>
        </p:txBody>
      </p:sp>
      <p:sp>
        <p:nvSpPr>
          <p:cNvPr id="3" name="2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4" name="3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r>
              <a:rPr lang="es-MX" smtClean="0"/>
              <a:t>Curso de metrología de tiempo y frecuencia / INTI / FEB-2008</a:t>
            </a:r>
            <a:endParaRPr lang="es-ES"/>
          </a:p>
        </p:txBody>
      </p:sp>
      <p:sp>
        <p:nvSpPr>
          <p:cNvPr id="6" name="5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7" name="6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r>
              <a:rPr lang="es-MX" smtClean="0"/>
              <a:t>Curso de metrología de tiempo y frecuencia / INTI / FEB-2008</a:t>
            </a:r>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ES" smtClean="0"/>
              <a:t>Sistema Interamericano de Metrología, SIM</a:t>
            </a:r>
            <a:endParaRPr lang="es-ES" b="0">
              <a:effectLst/>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3/5/2010</a:t>
            </a:fld>
            <a:endParaRPr lang="en-US" sz="1000" dirty="0">
              <a:solidFill>
                <a:schemeClr val="tx1"/>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s-ES" smtClean="0"/>
              <a:t>Sistema Interamericano de Metrología, SIM</a:t>
            </a:r>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
        <p:nvSpPr>
          <p:cNvPr id="11" name="Rectangle 14"/>
          <p:cNvSpPr>
            <a:spLocks noChangeArrowheads="1"/>
          </p:cNvSpPr>
          <p:nvPr userDrawn="1"/>
        </p:nvSpPr>
        <p:spPr bwMode="auto">
          <a:xfrm>
            <a:off x="6877050" y="6427788"/>
            <a:ext cx="1905000" cy="457200"/>
          </a:xfrm>
          <a:prstGeom prst="rect">
            <a:avLst/>
          </a:prstGeom>
          <a:noFill/>
          <a:ln w="9525">
            <a:noFill/>
            <a:miter lim="800000"/>
            <a:headEnd/>
            <a:tailEnd/>
          </a:ln>
          <a:effectLst/>
        </p:spPr>
        <p:txBody>
          <a:bodyPr wrap="none" lIns="92075" tIns="46038" rIns="92075" bIns="46038" anchor="ctr"/>
          <a:lstStyle/>
          <a:p>
            <a:pPr algn="r"/>
            <a:fld id="{2299A143-3573-49B2-8CAC-EC5DABF0DFDF}" type="slidenum">
              <a:rPr kumimoji="0" lang="es-ES_tradnl" sz="1400">
                <a:solidFill>
                  <a:srgbClr val="003300"/>
                </a:solidFill>
              </a:rPr>
              <a:pPr algn="r"/>
              <a:t>‹#›</a:t>
            </a:fld>
            <a:endParaRPr kumimoji="0" lang="es-ES_tradnl" sz="1400">
              <a:solidFill>
                <a:srgbClr val="003300"/>
              </a:solidFill>
            </a:endParaRPr>
          </a:p>
          <a:p>
            <a:pPr algn="r"/>
            <a:endParaRPr lang="es-ES" sz="1400">
              <a:solidFill>
                <a:srgbClr val="003300"/>
              </a:solidFill>
            </a:endParaRPr>
          </a:p>
        </p:txBody>
      </p:sp>
      <p:sp>
        <p:nvSpPr>
          <p:cNvPr id="16" name="3 Marcador de fecha"/>
          <p:cNvSpPr txBox="1">
            <a:spLocks/>
          </p:cNvSpPr>
          <p:nvPr userDrawn="1"/>
        </p:nvSpPr>
        <p:spPr>
          <a:xfrm rot="16200000">
            <a:off x="5572140" y="3286140"/>
            <a:ext cx="6858000" cy="285720"/>
          </a:xfrm>
          <a:prstGeom prst="rect">
            <a:avLst/>
          </a:prstGeom>
          <a:solidFill>
            <a:schemeClr val="accent4">
              <a:lumMod val="20000"/>
              <a:lumOff val="80000"/>
            </a:schemeClr>
          </a:solidFill>
          <a:ln>
            <a:noFill/>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s-MX"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rPr>
              <a:t>Curso de metrología de tiempo y frecuencia / INDECOPI /  LIMA / PERU / MAR-2010</a:t>
            </a:r>
            <a:endParaRPr kumimoji="1" lang="es-ES" sz="1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endParaRPr>
          </a:p>
        </p:txBody>
      </p:sp>
      <p:pic>
        <p:nvPicPr>
          <p:cNvPr id="19" name="Picture 50" descr="SIM"/>
          <p:cNvPicPr>
            <a:picLocks noChangeAspect="1" noChangeArrowheads="1"/>
          </p:cNvPicPr>
          <p:nvPr userDrawn="1"/>
        </p:nvPicPr>
        <p:blipFill>
          <a:blip r:embed="rId16" cstate="print"/>
          <a:srcRect/>
          <a:stretch>
            <a:fillRect/>
          </a:stretch>
        </p:blipFill>
        <p:spPr bwMode="auto">
          <a:xfrm>
            <a:off x="142844" y="6072206"/>
            <a:ext cx="500034" cy="555593"/>
          </a:xfrm>
          <a:prstGeom prst="rect">
            <a:avLst/>
          </a:prstGeom>
          <a:noFill/>
        </p:spPr>
      </p:pic>
      <p:sp>
        <p:nvSpPr>
          <p:cNvPr id="20" name="4 Marcador de pie de página"/>
          <p:cNvSpPr txBox="1">
            <a:spLocks/>
          </p:cNvSpPr>
          <p:nvPr userDrawn="1"/>
        </p:nvSpPr>
        <p:spPr>
          <a:xfrm>
            <a:off x="0" y="6492875"/>
            <a:ext cx="2714612" cy="365125"/>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5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mn-cs"/>
              </a:rPr>
              <a:t>  Sistema Interamericano de Metrología, SIM</a:t>
            </a:r>
            <a:endParaRPr kumimoji="0" lang="es-ES" sz="105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21.bin"/><Relationship Id="rId18" Type="http://schemas.openxmlformats.org/officeDocument/2006/relationships/oleObject" Target="../embeddings/oleObject26.bin"/><Relationship Id="rId26" Type="http://schemas.openxmlformats.org/officeDocument/2006/relationships/oleObject" Target="../embeddings/oleObject34.bin"/><Relationship Id="rId3" Type="http://schemas.openxmlformats.org/officeDocument/2006/relationships/notesSlide" Target="../notesSlides/notesSlide10.xml"/><Relationship Id="rId21" Type="http://schemas.openxmlformats.org/officeDocument/2006/relationships/oleObject" Target="../embeddings/oleObject29.bin"/><Relationship Id="rId7" Type="http://schemas.openxmlformats.org/officeDocument/2006/relationships/oleObject" Target="../embeddings/oleObject15.bin"/><Relationship Id="rId12" Type="http://schemas.openxmlformats.org/officeDocument/2006/relationships/oleObject" Target="../embeddings/oleObject20.bin"/><Relationship Id="rId17" Type="http://schemas.openxmlformats.org/officeDocument/2006/relationships/oleObject" Target="../embeddings/oleObject25.bin"/><Relationship Id="rId25" Type="http://schemas.openxmlformats.org/officeDocument/2006/relationships/oleObject" Target="../embeddings/oleObject33.bin"/><Relationship Id="rId2" Type="http://schemas.openxmlformats.org/officeDocument/2006/relationships/slideLayout" Target="../slideLayouts/slideLayout12.xml"/><Relationship Id="rId16" Type="http://schemas.openxmlformats.org/officeDocument/2006/relationships/oleObject" Target="../embeddings/oleObject24.bin"/><Relationship Id="rId20" Type="http://schemas.openxmlformats.org/officeDocument/2006/relationships/oleObject" Target="../embeddings/oleObject28.bin"/><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oleObject" Target="../embeddings/oleObject19.bin"/><Relationship Id="rId24" Type="http://schemas.openxmlformats.org/officeDocument/2006/relationships/oleObject" Target="../embeddings/oleObject32.bin"/><Relationship Id="rId5" Type="http://schemas.openxmlformats.org/officeDocument/2006/relationships/oleObject" Target="../embeddings/oleObject13.bin"/><Relationship Id="rId15" Type="http://schemas.openxmlformats.org/officeDocument/2006/relationships/oleObject" Target="../embeddings/oleObject23.bin"/><Relationship Id="rId23" Type="http://schemas.openxmlformats.org/officeDocument/2006/relationships/oleObject" Target="../embeddings/oleObject31.bin"/><Relationship Id="rId10" Type="http://schemas.openxmlformats.org/officeDocument/2006/relationships/oleObject" Target="../embeddings/oleObject18.bin"/><Relationship Id="rId19" Type="http://schemas.openxmlformats.org/officeDocument/2006/relationships/oleObject" Target="../embeddings/oleObject27.bin"/><Relationship Id="rId4" Type="http://schemas.openxmlformats.org/officeDocument/2006/relationships/image" Target="../media/image31.emf"/><Relationship Id="rId9" Type="http://schemas.openxmlformats.org/officeDocument/2006/relationships/oleObject" Target="../embeddings/oleObject17.bin"/><Relationship Id="rId14" Type="http://schemas.openxmlformats.org/officeDocument/2006/relationships/oleObject" Target="../embeddings/oleObject22.bin"/><Relationship Id="rId22" Type="http://schemas.openxmlformats.org/officeDocument/2006/relationships/oleObject" Target="../embeddings/oleObject30.bin"/><Relationship Id="rId27" Type="http://schemas.openxmlformats.org/officeDocument/2006/relationships/image" Target="../media/image3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4.bin"/><Relationship Id="rId3" Type="http://schemas.openxmlformats.org/officeDocument/2006/relationships/notesSlide" Target="../notesSlides/notesSlide12.xml"/><Relationship Id="rId7" Type="http://schemas.openxmlformats.org/officeDocument/2006/relationships/oleObject" Target="../embeddings/oleObject38.bin"/><Relationship Id="rId12" Type="http://schemas.openxmlformats.org/officeDocument/2006/relationships/oleObject" Target="../embeddings/oleObject43.bin"/><Relationship Id="rId17" Type="http://schemas.openxmlformats.org/officeDocument/2006/relationships/oleObject" Target="../embeddings/oleObject48.bin"/><Relationship Id="rId2" Type="http://schemas.openxmlformats.org/officeDocument/2006/relationships/slideLayout" Target="../slideLayouts/slideLayout12.xml"/><Relationship Id="rId16" Type="http://schemas.openxmlformats.org/officeDocument/2006/relationships/oleObject" Target="../embeddings/oleObject47.bin"/><Relationship Id="rId1" Type="http://schemas.openxmlformats.org/officeDocument/2006/relationships/vmlDrawing" Target="../drawings/vmlDrawing4.vml"/><Relationship Id="rId6" Type="http://schemas.openxmlformats.org/officeDocument/2006/relationships/oleObject" Target="../embeddings/oleObject37.bin"/><Relationship Id="rId11" Type="http://schemas.openxmlformats.org/officeDocument/2006/relationships/oleObject" Target="../embeddings/oleObject42.bin"/><Relationship Id="rId5" Type="http://schemas.openxmlformats.org/officeDocument/2006/relationships/oleObject" Target="../embeddings/oleObject36.bin"/><Relationship Id="rId15" Type="http://schemas.openxmlformats.org/officeDocument/2006/relationships/oleObject" Target="../embeddings/oleObject46.bin"/><Relationship Id="rId10" Type="http://schemas.openxmlformats.org/officeDocument/2006/relationships/oleObject" Target="../embeddings/oleObject41.bin"/><Relationship Id="rId4" Type="http://schemas.openxmlformats.org/officeDocument/2006/relationships/oleObject" Target="../embeddings/oleObject35.bin"/><Relationship Id="rId9" Type="http://schemas.openxmlformats.org/officeDocument/2006/relationships/oleObject" Target="../embeddings/oleObject40.bin"/><Relationship Id="rId14"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oleObject" Target="../embeddings/oleObject58.bin"/><Relationship Id="rId3" Type="http://schemas.openxmlformats.org/officeDocument/2006/relationships/notesSlide" Target="../notesSlides/notesSlide13.xml"/><Relationship Id="rId7" Type="http://schemas.openxmlformats.org/officeDocument/2006/relationships/oleObject" Target="../embeddings/oleObject52.bin"/><Relationship Id="rId12" Type="http://schemas.openxmlformats.org/officeDocument/2006/relationships/oleObject" Target="../embeddings/oleObject57.bin"/><Relationship Id="rId17" Type="http://schemas.openxmlformats.org/officeDocument/2006/relationships/oleObject" Target="../embeddings/oleObject62.bin"/><Relationship Id="rId2" Type="http://schemas.openxmlformats.org/officeDocument/2006/relationships/slideLayout" Target="../slideLayouts/slideLayout12.xml"/><Relationship Id="rId16" Type="http://schemas.openxmlformats.org/officeDocument/2006/relationships/oleObject" Target="../embeddings/oleObject61.bin"/><Relationship Id="rId1" Type="http://schemas.openxmlformats.org/officeDocument/2006/relationships/vmlDrawing" Target="../drawings/vmlDrawing5.vml"/><Relationship Id="rId6" Type="http://schemas.openxmlformats.org/officeDocument/2006/relationships/oleObject" Target="../embeddings/oleObject51.bin"/><Relationship Id="rId11" Type="http://schemas.openxmlformats.org/officeDocument/2006/relationships/oleObject" Target="../embeddings/oleObject56.bin"/><Relationship Id="rId5" Type="http://schemas.openxmlformats.org/officeDocument/2006/relationships/oleObject" Target="../embeddings/oleObject50.bin"/><Relationship Id="rId15" Type="http://schemas.openxmlformats.org/officeDocument/2006/relationships/oleObject" Target="../embeddings/oleObject60.bin"/><Relationship Id="rId10" Type="http://schemas.openxmlformats.org/officeDocument/2006/relationships/oleObject" Target="../embeddings/oleObject55.bin"/><Relationship Id="rId4" Type="http://schemas.openxmlformats.org/officeDocument/2006/relationships/oleObject" Target="../embeddings/oleObject49.bin"/><Relationship Id="rId9" Type="http://schemas.openxmlformats.org/officeDocument/2006/relationships/oleObject" Target="../embeddings/oleObject54.bin"/><Relationship Id="rId14" Type="http://schemas.openxmlformats.org/officeDocument/2006/relationships/oleObject" Target="../embeddings/oleObject5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oleObject" Target="../embeddings/oleObject72.bin"/><Relationship Id="rId18" Type="http://schemas.openxmlformats.org/officeDocument/2006/relationships/oleObject" Target="../embeddings/oleObject77.bin"/><Relationship Id="rId3" Type="http://schemas.openxmlformats.org/officeDocument/2006/relationships/notesSlide" Target="../notesSlides/notesSlide14.xml"/><Relationship Id="rId7" Type="http://schemas.openxmlformats.org/officeDocument/2006/relationships/oleObject" Target="../embeddings/oleObject66.bin"/><Relationship Id="rId12" Type="http://schemas.openxmlformats.org/officeDocument/2006/relationships/oleObject" Target="../embeddings/oleObject71.bin"/><Relationship Id="rId17" Type="http://schemas.openxmlformats.org/officeDocument/2006/relationships/oleObject" Target="../embeddings/oleObject76.bin"/><Relationship Id="rId2" Type="http://schemas.openxmlformats.org/officeDocument/2006/relationships/slideLayout" Target="../slideLayouts/slideLayout12.xml"/><Relationship Id="rId16" Type="http://schemas.openxmlformats.org/officeDocument/2006/relationships/oleObject" Target="../embeddings/oleObject75.bin"/><Relationship Id="rId1" Type="http://schemas.openxmlformats.org/officeDocument/2006/relationships/vmlDrawing" Target="../drawings/vmlDrawing6.vml"/><Relationship Id="rId6" Type="http://schemas.openxmlformats.org/officeDocument/2006/relationships/oleObject" Target="../embeddings/oleObject65.bin"/><Relationship Id="rId11" Type="http://schemas.openxmlformats.org/officeDocument/2006/relationships/oleObject" Target="../embeddings/oleObject70.bin"/><Relationship Id="rId5" Type="http://schemas.openxmlformats.org/officeDocument/2006/relationships/oleObject" Target="../embeddings/oleObject64.bin"/><Relationship Id="rId15" Type="http://schemas.openxmlformats.org/officeDocument/2006/relationships/oleObject" Target="../embeddings/oleObject74.bin"/><Relationship Id="rId10" Type="http://schemas.openxmlformats.org/officeDocument/2006/relationships/oleObject" Target="../embeddings/oleObject69.bin"/><Relationship Id="rId4" Type="http://schemas.openxmlformats.org/officeDocument/2006/relationships/oleObject" Target="../embeddings/oleObject63.bin"/><Relationship Id="rId9" Type="http://schemas.openxmlformats.org/officeDocument/2006/relationships/oleObject" Target="../embeddings/oleObject68.bin"/><Relationship Id="rId14" Type="http://schemas.openxmlformats.org/officeDocument/2006/relationships/oleObject" Target="../embeddings/oleObject7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oleObject" Target="../embeddings/oleObject87.bin"/><Relationship Id="rId18" Type="http://schemas.openxmlformats.org/officeDocument/2006/relationships/oleObject" Target="../embeddings/oleObject92.bin"/><Relationship Id="rId3" Type="http://schemas.openxmlformats.org/officeDocument/2006/relationships/notesSlide" Target="../notesSlides/notesSlide15.xml"/><Relationship Id="rId7" Type="http://schemas.openxmlformats.org/officeDocument/2006/relationships/oleObject" Target="../embeddings/oleObject81.bin"/><Relationship Id="rId12" Type="http://schemas.openxmlformats.org/officeDocument/2006/relationships/oleObject" Target="../embeddings/oleObject86.bin"/><Relationship Id="rId17" Type="http://schemas.openxmlformats.org/officeDocument/2006/relationships/oleObject" Target="../embeddings/oleObject91.bin"/><Relationship Id="rId2" Type="http://schemas.openxmlformats.org/officeDocument/2006/relationships/slideLayout" Target="../slideLayouts/slideLayout12.xml"/><Relationship Id="rId16" Type="http://schemas.openxmlformats.org/officeDocument/2006/relationships/oleObject" Target="../embeddings/oleObject90.bin"/><Relationship Id="rId20" Type="http://schemas.openxmlformats.org/officeDocument/2006/relationships/oleObject" Target="../embeddings/oleObject94.bin"/><Relationship Id="rId1" Type="http://schemas.openxmlformats.org/officeDocument/2006/relationships/vmlDrawing" Target="../drawings/vmlDrawing7.vml"/><Relationship Id="rId6" Type="http://schemas.openxmlformats.org/officeDocument/2006/relationships/oleObject" Target="../embeddings/oleObject80.bin"/><Relationship Id="rId11" Type="http://schemas.openxmlformats.org/officeDocument/2006/relationships/oleObject" Target="../embeddings/oleObject85.bin"/><Relationship Id="rId5" Type="http://schemas.openxmlformats.org/officeDocument/2006/relationships/oleObject" Target="../embeddings/oleObject79.bin"/><Relationship Id="rId15" Type="http://schemas.openxmlformats.org/officeDocument/2006/relationships/oleObject" Target="../embeddings/oleObject89.bin"/><Relationship Id="rId10" Type="http://schemas.openxmlformats.org/officeDocument/2006/relationships/oleObject" Target="../embeddings/oleObject84.bin"/><Relationship Id="rId19" Type="http://schemas.openxmlformats.org/officeDocument/2006/relationships/oleObject" Target="../embeddings/oleObject93.bin"/><Relationship Id="rId4" Type="http://schemas.openxmlformats.org/officeDocument/2006/relationships/oleObject" Target="../embeddings/oleObject78.bin"/><Relationship Id="rId9" Type="http://schemas.openxmlformats.org/officeDocument/2006/relationships/oleObject" Target="../embeddings/oleObject83.bin"/><Relationship Id="rId14" Type="http://schemas.openxmlformats.org/officeDocument/2006/relationships/oleObject" Target="../embeddings/oleObject8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oleObject" Target="../embeddings/oleObject104.bin"/><Relationship Id="rId18" Type="http://schemas.openxmlformats.org/officeDocument/2006/relationships/oleObject" Target="../embeddings/oleObject109.bin"/><Relationship Id="rId3" Type="http://schemas.openxmlformats.org/officeDocument/2006/relationships/notesSlide" Target="../notesSlides/notesSlide16.xml"/><Relationship Id="rId7" Type="http://schemas.openxmlformats.org/officeDocument/2006/relationships/oleObject" Target="../embeddings/oleObject98.bin"/><Relationship Id="rId12" Type="http://schemas.openxmlformats.org/officeDocument/2006/relationships/oleObject" Target="../embeddings/oleObject103.bin"/><Relationship Id="rId17" Type="http://schemas.openxmlformats.org/officeDocument/2006/relationships/oleObject" Target="../embeddings/oleObject108.bin"/><Relationship Id="rId2" Type="http://schemas.openxmlformats.org/officeDocument/2006/relationships/slideLayout" Target="../slideLayouts/slideLayout12.xml"/><Relationship Id="rId16" Type="http://schemas.openxmlformats.org/officeDocument/2006/relationships/oleObject" Target="../embeddings/oleObject107.bin"/><Relationship Id="rId20" Type="http://schemas.openxmlformats.org/officeDocument/2006/relationships/oleObject" Target="../embeddings/oleObject111.bin"/><Relationship Id="rId1" Type="http://schemas.openxmlformats.org/officeDocument/2006/relationships/vmlDrawing" Target="../drawings/vmlDrawing8.vml"/><Relationship Id="rId6" Type="http://schemas.openxmlformats.org/officeDocument/2006/relationships/oleObject" Target="../embeddings/oleObject97.bin"/><Relationship Id="rId11" Type="http://schemas.openxmlformats.org/officeDocument/2006/relationships/oleObject" Target="../embeddings/oleObject102.bin"/><Relationship Id="rId5" Type="http://schemas.openxmlformats.org/officeDocument/2006/relationships/oleObject" Target="../embeddings/oleObject96.bin"/><Relationship Id="rId15" Type="http://schemas.openxmlformats.org/officeDocument/2006/relationships/oleObject" Target="../embeddings/oleObject106.bin"/><Relationship Id="rId10" Type="http://schemas.openxmlformats.org/officeDocument/2006/relationships/oleObject" Target="../embeddings/oleObject101.bin"/><Relationship Id="rId19" Type="http://schemas.openxmlformats.org/officeDocument/2006/relationships/oleObject" Target="../embeddings/oleObject110.bin"/><Relationship Id="rId4" Type="http://schemas.openxmlformats.org/officeDocument/2006/relationships/oleObject" Target="../embeddings/oleObject95.bin"/><Relationship Id="rId9" Type="http://schemas.openxmlformats.org/officeDocument/2006/relationships/oleObject" Target="../embeddings/oleObject100.bin"/><Relationship Id="rId14" Type="http://schemas.openxmlformats.org/officeDocument/2006/relationships/oleObject" Target="../embeddings/oleObject10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14.bin"/><Relationship Id="rId3" Type="http://schemas.openxmlformats.org/officeDocument/2006/relationships/notesSlide" Target="../notesSlides/notesSlide18.xml"/><Relationship Id="rId7" Type="http://schemas.openxmlformats.org/officeDocument/2006/relationships/image" Target="../media/image50.wmf"/><Relationship Id="rId12" Type="http://schemas.openxmlformats.org/officeDocument/2006/relationships/oleObject" Target="../embeddings/oleObject113.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9.wmf"/><Relationship Id="rId11" Type="http://schemas.openxmlformats.org/officeDocument/2006/relationships/oleObject" Target="../embeddings/oleObject112.bin"/><Relationship Id="rId5" Type="http://schemas.openxmlformats.org/officeDocument/2006/relationships/image" Target="../media/image48.wmf"/><Relationship Id="rId10" Type="http://schemas.openxmlformats.org/officeDocument/2006/relationships/image" Target="../media/image52.wmf"/><Relationship Id="rId4" Type="http://schemas.openxmlformats.org/officeDocument/2006/relationships/image" Target="../media/image47.wmf"/><Relationship Id="rId9" Type="http://schemas.openxmlformats.org/officeDocument/2006/relationships/image" Target="../media/image51.wmf"/><Relationship Id="rId14" Type="http://schemas.openxmlformats.org/officeDocument/2006/relationships/image" Target="../media/image53.wmf"/></Relationships>
</file>

<file path=ppt/slides/_rels/slide1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notesSlide" Target="../notesSlides/notesSlide21.xml"/><Relationship Id="rId7" Type="http://schemas.openxmlformats.org/officeDocument/2006/relationships/oleObject" Target="../embeddings/oleObject119.bin"/><Relationship Id="rId12" Type="http://schemas.openxmlformats.org/officeDocument/2006/relationships/oleObject" Target="../embeddings/oleObject121.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118.bin"/><Relationship Id="rId11" Type="http://schemas.openxmlformats.org/officeDocument/2006/relationships/oleObject" Target="../embeddings/oleObject120.bin"/><Relationship Id="rId5" Type="http://schemas.openxmlformats.org/officeDocument/2006/relationships/oleObject" Target="../embeddings/oleObject117.bin"/><Relationship Id="rId10" Type="http://schemas.openxmlformats.org/officeDocument/2006/relationships/image" Target="../media/image21.wmf"/><Relationship Id="rId4" Type="http://schemas.openxmlformats.org/officeDocument/2006/relationships/oleObject" Target="../embeddings/oleObject116.bin"/><Relationship Id="rId9" Type="http://schemas.openxmlformats.org/officeDocument/2006/relationships/image" Target="../media/image62.wmf"/></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Text Box 2"/>
          <p:cNvSpPr txBox="1">
            <a:spLocks noChangeArrowheads="1"/>
          </p:cNvSpPr>
          <p:nvPr/>
        </p:nvSpPr>
        <p:spPr bwMode="auto">
          <a:xfrm>
            <a:off x="611188" y="2420938"/>
            <a:ext cx="8064500" cy="1066800"/>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_tradnl" sz="3200" b="1">
                <a:solidFill>
                  <a:srgbClr val="800000"/>
                </a:solidFill>
                <a:latin typeface="Arial" charset="0"/>
              </a:rPr>
              <a:t>MÉTODOS DE MEDICIÓN DE FRECUENCIA DE OSCILADORES</a:t>
            </a:r>
            <a:endParaRPr lang="es-ES" sz="3200" b="1">
              <a:solidFill>
                <a:srgbClr val="800000"/>
              </a:solidFill>
              <a:latin typeface="Arial" charset="0"/>
            </a:endParaRPr>
          </a:p>
        </p:txBody>
      </p:sp>
      <p:sp>
        <p:nvSpPr>
          <p:cNvPr id="977923" name="Text Box 3"/>
          <p:cNvSpPr txBox="1">
            <a:spLocks noChangeArrowheads="1"/>
          </p:cNvSpPr>
          <p:nvPr/>
        </p:nvSpPr>
        <p:spPr bwMode="auto">
          <a:xfrm>
            <a:off x="2771775" y="4294188"/>
            <a:ext cx="3395663" cy="396875"/>
          </a:xfrm>
          <a:prstGeom prst="rect">
            <a:avLst/>
          </a:prstGeom>
          <a:noFill/>
          <a:ln w="12700" cap="sq">
            <a:noFill/>
            <a:miter lim="800000"/>
            <a:headEnd type="none" w="sm" len="sm"/>
            <a:tailEnd type="none" w="sm" len="sm"/>
          </a:ln>
          <a:effectLst/>
        </p:spPr>
        <p:txBody>
          <a:bodyPr wrap="none">
            <a:spAutoFit/>
          </a:bodyPr>
          <a:lstStyle/>
          <a:p>
            <a:r>
              <a:rPr lang="es-ES_tradnl" sz="2000">
                <a:solidFill>
                  <a:srgbClr val="990033"/>
                </a:solidFill>
              </a:rPr>
              <a:t>Ing. Francisco J. Jiménez Tapia</a:t>
            </a:r>
            <a:endParaRPr lang="es-ES" sz="2000">
              <a:solidFill>
                <a:srgbClr val="990033"/>
              </a:solidFill>
            </a:endParaRPr>
          </a:p>
        </p:txBody>
      </p:sp>
      <p:sp>
        <p:nvSpPr>
          <p:cNvPr id="977924" name="Text Box 4"/>
          <p:cNvSpPr txBox="1">
            <a:spLocks noChangeArrowheads="1"/>
          </p:cNvSpPr>
          <p:nvPr/>
        </p:nvSpPr>
        <p:spPr bwMode="auto">
          <a:xfrm>
            <a:off x="2411413" y="4941888"/>
            <a:ext cx="4392612" cy="336550"/>
          </a:xfrm>
          <a:prstGeom prst="rect">
            <a:avLst/>
          </a:prstGeom>
          <a:noFill/>
          <a:ln w="12700" cap="sq">
            <a:noFill/>
            <a:miter lim="800000"/>
            <a:headEnd type="none" w="sm" len="sm"/>
            <a:tailEnd type="none" w="sm" len="sm"/>
          </a:ln>
          <a:effectLst/>
        </p:spPr>
        <p:txBody>
          <a:bodyPr>
            <a:spAutoFit/>
          </a:bodyPr>
          <a:lstStyle/>
          <a:p>
            <a:pPr algn="ctr"/>
            <a:r>
              <a:rPr lang="es-ES_tradnl" sz="1600">
                <a:solidFill>
                  <a:srgbClr val="0000FF"/>
                </a:solidFill>
              </a:rPr>
              <a:t>fjimenez@cenam.mx</a:t>
            </a:r>
            <a:endParaRPr lang="es-ES" sz="1600">
              <a:solidFill>
                <a:srgbClr val="0000FF"/>
              </a:solidFill>
            </a:endParaRPr>
          </a:p>
        </p:txBody>
      </p:sp>
      <p:sp>
        <p:nvSpPr>
          <p:cNvPr id="977925" name="Text Box 5"/>
          <p:cNvSpPr txBox="1">
            <a:spLocks noChangeArrowheads="1"/>
          </p:cNvSpPr>
          <p:nvPr/>
        </p:nvSpPr>
        <p:spPr bwMode="auto">
          <a:xfrm>
            <a:off x="2268538" y="4581525"/>
            <a:ext cx="4635500" cy="396875"/>
          </a:xfrm>
          <a:prstGeom prst="rect">
            <a:avLst/>
          </a:prstGeom>
          <a:noFill/>
          <a:ln w="12700" cap="sq">
            <a:noFill/>
            <a:miter lim="800000"/>
            <a:headEnd type="none" w="sm" len="sm"/>
            <a:tailEnd type="none" w="sm" len="sm"/>
          </a:ln>
          <a:effectLst/>
        </p:spPr>
        <p:txBody>
          <a:bodyPr wrap="none">
            <a:spAutoFit/>
          </a:bodyPr>
          <a:lstStyle/>
          <a:p>
            <a:r>
              <a:rPr lang="es-ES_tradnl" sz="2000" b="1">
                <a:solidFill>
                  <a:srgbClr val="990033"/>
                </a:solidFill>
              </a:rPr>
              <a:t>Centro Nacional de Metrología, CENAM</a:t>
            </a:r>
            <a:endParaRPr lang="es-ES" sz="2000" b="1">
              <a:solidFill>
                <a:srgbClr val="99003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39750" y="288882"/>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Fase acumulada</a:t>
            </a:r>
          </a:p>
        </p:txBody>
      </p:sp>
      <p:pic>
        <p:nvPicPr>
          <p:cNvPr id="858118" name="Picture 6" descr="Imagen9"/>
          <p:cNvPicPr>
            <a:picLocks noChangeAspect="1" noChangeArrowheads="1"/>
          </p:cNvPicPr>
          <p:nvPr/>
        </p:nvPicPr>
        <p:blipFill>
          <a:blip r:embed="rId4" cstate="print"/>
          <a:srcRect/>
          <a:stretch>
            <a:fillRect/>
          </a:stretch>
        </p:blipFill>
        <p:spPr bwMode="auto">
          <a:xfrm>
            <a:off x="1619250" y="4256052"/>
            <a:ext cx="2736850" cy="1944687"/>
          </a:xfrm>
          <a:prstGeom prst="rect">
            <a:avLst/>
          </a:prstGeom>
          <a:noFill/>
          <a:ln w="9525">
            <a:noFill/>
            <a:miter lim="800000"/>
            <a:headEnd/>
            <a:tailEnd/>
          </a:ln>
        </p:spPr>
      </p:pic>
      <p:sp>
        <p:nvSpPr>
          <p:cNvPr id="858119" name="Line 7"/>
          <p:cNvSpPr>
            <a:spLocks noChangeShapeType="1"/>
          </p:cNvSpPr>
          <p:nvPr/>
        </p:nvSpPr>
        <p:spPr bwMode="auto">
          <a:xfrm>
            <a:off x="2608263" y="903252"/>
            <a:ext cx="0" cy="3024187"/>
          </a:xfrm>
          <a:prstGeom prst="line">
            <a:avLst/>
          </a:prstGeom>
          <a:noFill/>
          <a:ln w="9525">
            <a:solidFill>
              <a:schemeClr val="accent2"/>
            </a:solidFill>
            <a:prstDash val="dash"/>
            <a:round/>
            <a:headEnd/>
            <a:tailEnd/>
          </a:ln>
          <a:effectLst/>
        </p:spPr>
        <p:txBody>
          <a:bodyPr/>
          <a:lstStyle/>
          <a:p>
            <a:endParaRPr lang="es-MX"/>
          </a:p>
        </p:txBody>
      </p:sp>
      <p:sp>
        <p:nvSpPr>
          <p:cNvPr id="858120" name="Line 8"/>
          <p:cNvSpPr>
            <a:spLocks noChangeShapeType="1"/>
          </p:cNvSpPr>
          <p:nvPr/>
        </p:nvSpPr>
        <p:spPr bwMode="auto">
          <a:xfrm flipH="1">
            <a:off x="2411413" y="912777"/>
            <a:ext cx="0" cy="3014662"/>
          </a:xfrm>
          <a:prstGeom prst="line">
            <a:avLst/>
          </a:prstGeom>
          <a:noFill/>
          <a:ln w="9525">
            <a:solidFill>
              <a:schemeClr val="accent2"/>
            </a:solidFill>
            <a:prstDash val="sysDot"/>
            <a:round/>
            <a:headEnd/>
            <a:tailEnd/>
          </a:ln>
          <a:effectLst/>
        </p:spPr>
        <p:txBody>
          <a:bodyPr/>
          <a:lstStyle/>
          <a:p>
            <a:endParaRPr lang="es-MX"/>
          </a:p>
        </p:txBody>
      </p:sp>
      <p:sp>
        <p:nvSpPr>
          <p:cNvPr id="858121" name="Line 9"/>
          <p:cNvSpPr>
            <a:spLocks noChangeShapeType="1"/>
          </p:cNvSpPr>
          <p:nvPr/>
        </p:nvSpPr>
        <p:spPr bwMode="auto">
          <a:xfrm flipV="1">
            <a:off x="1438275" y="2054189"/>
            <a:ext cx="118745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58122" name="Group 10"/>
          <p:cNvGrpSpPr>
            <a:grpSpLocks/>
          </p:cNvGrpSpPr>
          <p:nvPr/>
        </p:nvGrpSpPr>
        <p:grpSpPr bwMode="auto">
          <a:xfrm>
            <a:off x="1441450" y="836577"/>
            <a:ext cx="6226175" cy="1447800"/>
            <a:chOff x="1488" y="1008"/>
            <a:chExt cx="2112" cy="912"/>
          </a:xfrm>
        </p:grpSpPr>
        <p:sp>
          <p:nvSpPr>
            <p:cNvPr id="858123" name="Line 11"/>
            <p:cNvSpPr>
              <a:spLocks noChangeShapeType="1"/>
            </p:cNvSpPr>
            <p:nvPr/>
          </p:nvSpPr>
          <p:spPr bwMode="auto">
            <a:xfrm>
              <a:off x="1488" y="1440"/>
              <a:ext cx="2112" cy="0"/>
            </a:xfrm>
            <a:prstGeom prst="line">
              <a:avLst/>
            </a:prstGeom>
            <a:noFill/>
            <a:ln w="9525">
              <a:solidFill>
                <a:schemeClr val="tx1"/>
              </a:solidFill>
              <a:round/>
              <a:headEnd/>
              <a:tailEnd type="triangle" w="med" len="med"/>
            </a:ln>
            <a:effectLst/>
          </p:spPr>
          <p:txBody>
            <a:bodyPr/>
            <a:lstStyle/>
            <a:p>
              <a:endParaRPr lang="es-MX"/>
            </a:p>
          </p:txBody>
        </p:sp>
        <p:sp>
          <p:nvSpPr>
            <p:cNvPr id="858124" name="Line 12"/>
            <p:cNvSpPr>
              <a:spLocks noChangeShapeType="1"/>
            </p:cNvSpPr>
            <p:nvPr/>
          </p:nvSpPr>
          <p:spPr bwMode="auto">
            <a:xfrm flipV="1">
              <a:off x="1488" y="1008"/>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58125" name="Object 13"/>
          <p:cNvGraphicFramePr>
            <a:graphicFrameLocks noChangeAspect="1"/>
          </p:cNvGraphicFramePr>
          <p:nvPr/>
        </p:nvGraphicFramePr>
        <p:xfrm>
          <a:off x="1406525" y="1090577"/>
          <a:ext cx="1212850" cy="854075"/>
        </p:xfrm>
        <a:graphic>
          <a:graphicData uri="http://schemas.openxmlformats.org/presentationml/2006/ole">
            <p:oleObj spid="_x0000_s858125" name="CorelDRAW" r:id="rId5" imgW="756720" imgH="533160" progId="">
              <p:embed/>
            </p:oleObj>
          </a:graphicData>
        </a:graphic>
      </p:graphicFrame>
      <p:grpSp>
        <p:nvGrpSpPr>
          <p:cNvPr id="858126" name="Group 14"/>
          <p:cNvGrpSpPr>
            <a:grpSpLocks/>
          </p:cNvGrpSpPr>
          <p:nvPr/>
        </p:nvGrpSpPr>
        <p:grpSpPr bwMode="auto">
          <a:xfrm>
            <a:off x="1441450" y="2830513"/>
            <a:ext cx="6299200" cy="1447800"/>
            <a:chOff x="1488" y="2112"/>
            <a:chExt cx="2112" cy="912"/>
          </a:xfrm>
        </p:grpSpPr>
        <p:sp>
          <p:nvSpPr>
            <p:cNvPr id="858127" name="Line 15"/>
            <p:cNvSpPr>
              <a:spLocks noChangeShapeType="1"/>
            </p:cNvSpPr>
            <p:nvPr/>
          </p:nvSpPr>
          <p:spPr bwMode="auto">
            <a:xfrm>
              <a:off x="1488" y="2544"/>
              <a:ext cx="2112" cy="0"/>
            </a:xfrm>
            <a:prstGeom prst="line">
              <a:avLst/>
            </a:prstGeom>
            <a:noFill/>
            <a:ln w="9525">
              <a:solidFill>
                <a:schemeClr val="tx1"/>
              </a:solidFill>
              <a:round/>
              <a:headEnd/>
              <a:tailEnd type="triangle" w="med" len="med"/>
            </a:ln>
            <a:effectLst/>
          </p:spPr>
          <p:txBody>
            <a:bodyPr/>
            <a:lstStyle/>
            <a:p>
              <a:endParaRPr lang="es-MX"/>
            </a:p>
          </p:txBody>
        </p:sp>
        <p:sp>
          <p:nvSpPr>
            <p:cNvPr id="858128" name="Line 16"/>
            <p:cNvSpPr>
              <a:spLocks noChangeShapeType="1"/>
            </p:cNvSpPr>
            <p:nvPr/>
          </p:nvSpPr>
          <p:spPr bwMode="auto">
            <a:xfrm flipV="1">
              <a:off x="1488" y="2112"/>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58129" name="Object 17"/>
          <p:cNvGraphicFramePr>
            <a:graphicFrameLocks noChangeAspect="1"/>
          </p:cNvGraphicFramePr>
          <p:nvPr/>
        </p:nvGraphicFramePr>
        <p:xfrm>
          <a:off x="1420813" y="2666964"/>
          <a:ext cx="1008062" cy="793750"/>
        </p:xfrm>
        <a:graphic>
          <a:graphicData uri="http://schemas.openxmlformats.org/presentationml/2006/ole">
            <p:oleObj spid="_x0000_s858129" name="CorelDRAW" r:id="rId6" imgW="756720" imgH="533160" progId="">
              <p:embed/>
            </p:oleObj>
          </a:graphicData>
        </a:graphic>
      </p:graphicFrame>
      <p:graphicFrame>
        <p:nvGraphicFramePr>
          <p:cNvPr id="858130" name="Object 18"/>
          <p:cNvGraphicFramePr>
            <a:graphicFrameLocks noChangeAspect="1"/>
          </p:cNvGraphicFramePr>
          <p:nvPr/>
        </p:nvGraphicFramePr>
        <p:xfrm>
          <a:off x="149225" y="1406489"/>
          <a:ext cx="1182688" cy="346075"/>
        </p:xfrm>
        <a:graphic>
          <a:graphicData uri="http://schemas.openxmlformats.org/presentationml/2006/ole">
            <p:oleObj spid="_x0000_s858130" name="Ecuación" r:id="rId7" imgW="736560" imgH="215640" progId="Equation.3">
              <p:embed/>
            </p:oleObj>
          </a:graphicData>
        </a:graphic>
      </p:graphicFrame>
      <p:graphicFrame>
        <p:nvGraphicFramePr>
          <p:cNvPr id="858131" name="Object 19"/>
          <p:cNvGraphicFramePr>
            <a:graphicFrameLocks noChangeAspect="1"/>
          </p:cNvGraphicFramePr>
          <p:nvPr/>
        </p:nvGraphicFramePr>
        <p:xfrm>
          <a:off x="6732588" y="3422614"/>
          <a:ext cx="592137" cy="325438"/>
        </p:xfrm>
        <a:graphic>
          <a:graphicData uri="http://schemas.openxmlformats.org/presentationml/2006/ole">
            <p:oleObj spid="_x0000_s858131" name="Ecuación" r:id="rId8" imgW="368280" imgH="203040" progId="Equation.3">
              <p:embed/>
            </p:oleObj>
          </a:graphicData>
        </a:graphic>
      </p:graphicFrame>
      <p:graphicFrame>
        <p:nvGraphicFramePr>
          <p:cNvPr id="858132" name="Object 20"/>
          <p:cNvGraphicFramePr>
            <a:graphicFrameLocks noChangeAspect="1"/>
          </p:cNvGraphicFramePr>
          <p:nvPr/>
        </p:nvGraphicFramePr>
        <p:xfrm>
          <a:off x="1974850" y="2054189"/>
          <a:ext cx="223838" cy="265113"/>
        </p:xfrm>
        <a:graphic>
          <a:graphicData uri="http://schemas.openxmlformats.org/presentationml/2006/ole">
            <p:oleObj spid="_x0000_s858132" name="Ecuación" r:id="rId9" imgW="139680" imgH="164880" progId="Equation.3">
              <p:embed/>
            </p:oleObj>
          </a:graphicData>
        </a:graphic>
      </p:graphicFrame>
      <p:sp>
        <p:nvSpPr>
          <p:cNvPr id="858133" name="Line 21"/>
          <p:cNvSpPr>
            <a:spLocks noChangeShapeType="1"/>
          </p:cNvSpPr>
          <p:nvPr/>
        </p:nvSpPr>
        <p:spPr bwMode="auto">
          <a:xfrm>
            <a:off x="1441450" y="3495639"/>
            <a:ext cx="969963"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58134" name="Object 22"/>
          <p:cNvGraphicFramePr>
            <a:graphicFrameLocks noChangeAspect="1"/>
          </p:cNvGraphicFramePr>
          <p:nvPr/>
        </p:nvGraphicFramePr>
        <p:xfrm>
          <a:off x="1835150" y="3495639"/>
          <a:ext cx="223838" cy="265113"/>
        </p:xfrm>
        <a:graphic>
          <a:graphicData uri="http://schemas.openxmlformats.org/presentationml/2006/ole">
            <p:oleObj spid="_x0000_s858134" name="Ecuación" r:id="rId10" imgW="139680" imgH="164880" progId="Equation.3">
              <p:embed/>
            </p:oleObj>
          </a:graphicData>
        </a:graphic>
      </p:graphicFrame>
      <p:graphicFrame>
        <p:nvGraphicFramePr>
          <p:cNvPr id="858135" name="Object 23"/>
          <p:cNvGraphicFramePr>
            <a:graphicFrameLocks noChangeAspect="1"/>
          </p:cNvGraphicFramePr>
          <p:nvPr/>
        </p:nvGraphicFramePr>
        <p:xfrm>
          <a:off x="179388" y="2919377"/>
          <a:ext cx="1203325" cy="346075"/>
        </p:xfrm>
        <a:graphic>
          <a:graphicData uri="http://schemas.openxmlformats.org/presentationml/2006/ole">
            <p:oleObj spid="_x0000_s858135" name="Ecuación" r:id="rId11" imgW="749160" imgH="215640" progId="Equation.3">
              <p:embed/>
            </p:oleObj>
          </a:graphicData>
        </a:graphic>
      </p:graphicFrame>
      <p:graphicFrame>
        <p:nvGraphicFramePr>
          <p:cNvPr id="858136" name="Object 24"/>
          <p:cNvGraphicFramePr>
            <a:graphicFrameLocks noChangeAspect="1"/>
          </p:cNvGraphicFramePr>
          <p:nvPr/>
        </p:nvGraphicFramePr>
        <p:xfrm>
          <a:off x="209550" y="1728752"/>
          <a:ext cx="1122363" cy="325437"/>
        </p:xfrm>
        <a:graphic>
          <a:graphicData uri="http://schemas.openxmlformats.org/presentationml/2006/ole">
            <p:oleObj spid="_x0000_s858136" name="Ecuación" r:id="rId12" imgW="698400" imgH="203040" progId="Equation.3">
              <p:embed/>
            </p:oleObj>
          </a:graphicData>
        </a:graphic>
      </p:graphicFrame>
      <p:sp>
        <p:nvSpPr>
          <p:cNvPr id="858137" name="Line 25"/>
          <p:cNvSpPr>
            <a:spLocks noChangeShapeType="1"/>
          </p:cNvSpPr>
          <p:nvPr/>
        </p:nvSpPr>
        <p:spPr bwMode="auto">
          <a:xfrm>
            <a:off x="2124075" y="3854414"/>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38" name="Line 26"/>
          <p:cNvSpPr>
            <a:spLocks noChangeShapeType="1"/>
          </p:cNvSpPr>
          <p:nvPr/>
        </p:nvSpPr>
        <p:spPr bwMode="auto">
          <a:xfrm flipH="1">
            <a:off x="2627313" y="3854414"/>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39" name="Object 27"/>
          <p:cNvGraphicFramePr>
            <a:graphicFrameLocks noChangeAspect="1"/>
          </p:cNvGraphicFramePr>
          <p:nvPr/>
        </p:nvGraphicFramePr>
        <p:xfrm>
          <a:off x="2300288" y="3927439"/>
          <a:ext cx="542925" cy="298450"/>
        </p:xfrm>
        <a:graphic>
          <a:graphicData uri="http://schemas.openxmlformats.org/presentationml/2006/ole">
            <p:oleObj spid="_x0000_s858139" name="Ecuación" r:id="rId13" imgW="368280" imgH="203040" progId="Equation.3">
              <p:embed/>
            </p:oleObj>
          </a:graphicData>
        </a:graphic>
      </p:graphicFrame>
      <p:graphicFrame>
        <p:nvGraphicFramePr>
          <p:cNvPr id="858140" name="Object 28"/>
          <p:cNvGraphicFramePr>
            <a:graphicFrameLocks noChangeAspect="1"/>
          </p:cNvGraphicFramePr>
          <p:nvPr/>
        </p:nvGraphicFramePr>
        <p:xfrm>
          <a:off x="5991225" y="2774914"/>
          <a:ext cx="863600" cy="606425"/>
        </p:xfrm>
        <a:graphic>
          <a:graphicData uri="http://schemas.openxmlformats.org/presentationml/2006/ole">
            <p:oleObj spid="_x0000_s858140" name="CorelDRAW" r:id="rId14" imgW="756720" imgH="533160" progId="">
              <p:embed/>
            </p:oleObj>
          </a:graphicData>
        </a:graphic>
      </p:graphicFrame>
      <p:graphicFrame>
        <p:nvGraphicFramePr>
          <p:cNvPr id="858141" name="Object 29"/>
          <p:cNvGraphicFramePr>
            <a:graphicFrameLocks noChangeAspect="1"/>
          </p:cNvGraphicFramePr>
          <p:nvPr/>
        </p:nvGraphicFramePr>
        <p:xfrm>
          <a:off x="2554288" y="1090577"/>
          <a:ext cx="1220787" cy="858837"/>
        </p:xfrm>
        <a:graphic>
          <a:graphicData uri="http://schemas.openxmlformats.org/presentationml/2006/ole">
            <p:oleObj spid="_x0000_s858141" name="CorelDRAW" r:id="rId15" imgW="756720" imgH="533160" progId="">
              <p:embed/>
            </p:oleObj>
          </a:graphicData>
        </a:graphic>
      </p:graphicFrame>
      <p:graphicFrame>
        <p:nvGraphicFramePr>
          <p:cNvPr id="858142" name="Object 30"/>
          <p:cNvGraphicFramePr>
            <a:graphicFrameLocks noChangeAspect="1"/>
          </p:cNvGraphicFramePr>
          <p:nvPr/>
        </p:nvGraphicFramePr>
        <p:xfrm>
          <a:off x="3709988" y="1090577"/>
          <a:ext cx="1220787" cy="858837"/>
        </p:xfrm>
        <a:graphic>
          <a:graphicData uri="http://schemas.openxmlformats.org/presentationml/2006/ole">
            <p:oleObj spid="_x0000_s858142" name="CorelDRAW" r:id="rId16" imgW="756720" imgH="533160" progId="">
              <p:embed/>
            </p:oleObj>
          </a:graphicData>
        </a:graphic>
      </p:graphicFrame>
      <p:graphicFrame>
        <p:nvGraphicFramePr>
          <p:cNvPr id="858143" name="Object 31"/>
          <p:cNvGraphicFramePr>
            <a:graphicFrameLocks noChangeAspect="1"/>
          </p:cNvGraphicFramePr>
          <p:nvPr/>
        </p:nvGraphicFramePr>
        <p:xfrm>
          <a:off x="4864100" y="1090577"/>
          <a:ext cx="1220788" cy="858837"/>
        </p:xfrm>
        <a:graphic>
          <a:graphicData uri="http://schemas.openxmlformats.org/presentationml/2006/ole">
            <p:oleObj spid="_x0000_s858143" name="CorelDRAW" r:id="rId17" imgW="756720" imgH="533160" progId="">
              <p:embed/>
            </p:oleObj>
          </a:graphicData>
        </a:graphic>
      </p:graphicFrame>
      <p:graphicFrame>
        <p:nvGraphicFramePr>
          <p:cNvPr id="858144" name="Object 32"/>
          <p:cNvGraphicFramePr>
            <a:graphicFrameLocks noChangeAspect="1"/>
          </p:cNvGraphicFramePr>
          <p:nvPr/>
        </p:nvGraphicFramePr>
        <p:xfrm>
          <a:off x="6011863" y="1090577"/>
          <a:ext cx="1220787" cy="858837"/>
        </p:xfrm>
        <a:graphic>
          <a:graphicData uri="http://schemas.openxmlformats.org/presentationml/2006/ole">
            <p:oleObj spid="_x0000_s858144" name="CorelDRAW" r:id="rId18" imgW="756720" imgH="533160" progId="">
              <p:embed/>
            </p:oleObj>
          </a:graphicData>
        </a:graphic>
      </p:graphicFrame>
      <p:graphicFrame>
        <p:nvGraphicFramePr>
          <p:cNvPr id="858145" name="Object 33"/>
          <p:cNvGraphicFramePr>
            <a:graphicFrameLocks noChangeAspect="1"/>
          </p:cNvGraphicFramePr>
          <p:nvPr/>
        </p:nvGraphicFramePr>
        <p:xfrm>
          <a:off x="2374900" y="2713002"/>
          <a:ext cx="1008063" cy="709612"/>
        </p:xfrm>
        <a:graphic>
          <a:graphicData uri="http://schemas.openxmlformats.org/presentationml/2006/ole">
            <p:oleObj spid="_x0000_s858145" name="CorelDRAW" r:id="rId19" imgW="756720" imgH="533160" progId="">
              <p:embed/>
            </p:oleObj>
          </a:graphicData>
        </a:graphic>
      </p:graphicFrame>
      <p:graphicFrame>
        <p:nvGraphicFramePr>
          <p:cNvPr id="858146" name="Object 34"/>
          <p:cNvGraphicFramePr>
            <a:graphicFrameLocks noChangeAspect="1"/>
          </p:cNvGraphicFramePr>
          <p:nvPr/>
        </p:nvGraphicFramePr>
        <p:xfrm>
          <a:off x="3327400" y="2746339"/>
          <a:ext cx="933450" cy="657225"/>
        </p:xfrm>
        <a:graphic>
          <a:graphicData uri="http://schemas.openxmlformats.org/presentationml/2006/ole">
            <p:oleObj spid="_x0000_s858146" name="CorelDRAW" r:id="rId20" imgW="756720" imgH="533160" progId="">
              <p:embed/>
            </p:oleObj>
          </a:graphicData>
        </a:graphic>
      </p:graphicFrame>
      <p:graphicFrame>
        <p:nvGraphicFramePr>
          <p:cNvPr id="858147" name="Object 35"/>
          <p:cNvGraphicFramePr>
            <a:graphicFrameLocks noChangeAspect="1"/>
          </p:cNvGraphicFramePr>
          <p:nvPr/>
        </p:nvGraphicFramePr>
        <p:xfrm>
          <a:off x="4227513" y="2763802"/>
          <a:ext cx="865187" cy="608012"/>
        </p:xfrm>
        <a:graphic>
          <a:graphicData uri="http://schemas.openxmlformats.org/presentationml/2006/ole">
            <p:oleObj spid="_x0000_s858147" name="CorelDRAW" r:id="rId21" imgW="756720" imgH="533160" progId="">
              <p:embed/>
            </p:oleObj>
          </a:graphicData>
        </a:graphic>
      </p:graphicFrame>
      <p:graphicFrame>
        <p:nvGraphicFramePr>
          <p:cNvPr id="858148" name="Object 36"/>
          <p:cNvGraphicFramePr>
            <a:graphicFrameLocks noChangeAspect="1"/>
          </p:cNvGraphicFramePr>
          <p:nvPr/>
        </p:nvGraphicFramePr>
        <p:xfrm>
          <a:off x="5041900" y="2746339"/>
          <a:ext cx="969963" cy="658813"/>
        </p:xfrm>
        <a:graphic>
          <a:graphicData uri="http://schemas.openxmlformats.org/presentationml/2006/ole">
            <p:oleObj spid="_x0000_s858148" name="CorelDRAW" r:id="rId22" imgW="756720" imgH="533160" progId="">
              <p:embed/>
            </p:oleObj>
          </a:graphicData>
        </a:graphic>
      </p:graphicFrame>
      <p:sp>
        <p:nvSpPr>
          <p:cNvPr id="858149" name="Line 37"/>
          <p:cNvSpPr>
            <a:spLocks noChangeShapeType="1"/>
          </p:cNvSpPr>
          <p:nvPr/>
        </p:nvSpPr>
        <p:spPr bwMode="auto">
          <a:xfrm>
            <a:off x="3760788" y="903252"/>
            <a:ext cx="0" cy="2808287"/>
          </a:xfrm>
          <a:prstGeom prst="line">
            <a:avLst/>
          </a:prstGeom>
          <a:noFill/>
          <a:ln w="9525">
            <a:solidFill>
              <a:schemeClr val="accent2"/>
            </a:solidFill>
            <a:prstDash val="dash"/>
            <a:round/>
            <a:headEnd/>
            <a:tailEnd/>
          </a:ln>
          <a:effectLst/>
        </p:spPr>
        <p:txBody>
          <a:bodyPr/>
          <a:lstStyle/>
          <a:p>
            <a:endParaRPr lang="es-MX"/>
          </a:p>
        </p:txBody>
      </p:sp>
      <p:sp>
        <p:nvSpPr>
          <p:cNvPr id="858150" name="Line 38"/>
          <p:cNvSpPr>
            <a:spLocks noChangeShapeType="1"/>
          </p:cNvSpPr>
          <p:nvPr/>
        </p:nvSpPr>
        <p:spPr bwMode="auto">
          <a:xfrm>
            <a:off x="4908550" y="903252"/>
            <a:ext cx="0" cy="3024187"/>
          </a:xfrm>
          <a:prstGeom prst="line">
            <a:avLst/>
          </a:prstGeom>
          <a:noFill/>
          <a:ln w="9525">
            <a:solidFill>
              <a:schemeClr val="accent2"/>
            </a:solidFill>
            <a:prstDash val="dash"/>
            <a:round/>
            <a:headEnd/>
            <a:tailEnd/>
          </a:ln>
          <a:effectLst/>
        </p:spPr>
        <p:txBody>
          <a:bodyPr/>
          <a:lstStyle/>
          <a:p>
            <a:endParaRPr lang="es-MX"/>
          </a:p>
        </p:txBody>
      </p:sp>
      <p:sp>
        <p:nvSpPr>
          <p:cNvPr id="858151" name="Line 39"/>
          <p:cNvSpPr>
            <a:spLocks noChangeShapeType="1"/>
          </p:cNvSpPr>
          <p:nvPr/>
        </p:nvSpPr>
        <p:spPr bwMode="auto">
          <a:xfrm>
            <a:off x="6011863" y="903252"/>
            <a:ext cx="0" cy="3095625"/>
          </a:xfrm>
          <a:prstGeom prst="line">
            <a:avLst/>
          </a:prstGeom>
          <a:noFill/>
          <a:ln w="9525">
            <a:solidFill>
              <a:schemeClr val="accent2"/>
            </a:solidFill>
            <a:prstDash val="dash"/>
            <a:round/>
            <a:headEnd/>
            <a:tailEnd/>
          </a:ln>
          <a:effectLst/>
        </p:spPr>
        <p:txBody>
          <a:bodyPr/>
          <a:lstStyle/>
          <a:p>
            <a:endParaRPr lang="es-MX"/>
          </a:p>
        </p:txBody>
      </p:sp>
      <p:sp>
        <p:nvSpPr>
          <p:cNvPr id="858152" name="Line 40"/>
          <p:cNvSpPr>
            <a:spLocks noChangeShapeType="1"/>
          </p:cNvSpPr>
          <p:nvPr/>
        </p:nvSpPr>
        <p:spPr bwMode="auto">
          <a:xfrm>
            <a:off x="3348038" y="903252"/>
            <a:ext cx="0" cy="2808287"/>
          </a:xfrm>
          <a:prstGeom prst="line">
            <a:avLst/>
          </a:prstGeom>
          <a:noFill/>
          <a:ln w="9525">
            <a:solidFill>
              <a:schemeClr val="accent2"/>
            </a:solidFill>
            <a:prstDash val="sysDot"/>
            <a:round/>
            <a:headEnd/>
            <a:tailEnd/>
          </a:ln>
          <a:effectLst/>
        </p:spPr>
        <p:txBody>
          <a:bodyPr/>
          <a:lstStyle/>
          <a:p>
            <a:endParaRPr lang="es-MX"/>
          </a:p>
        </p:txBody>
      </p:sp>
      <p:sp>
        <p:nvSpPr>
          <p:cNvPr id="858153" name="Line 41"/>
          <p:cNvSpPr>
            <a:spLocks noChangeShapeType="1"/>
          </p:cNvSpPr>
          <p:nvPr/>
        </p:nvSpPr>
        <p:spPr bwMode="auto">
          <a:xfrm>
            <a:off x="4235450" y="903252"/>
            <a:ext cx="0" cy="3024187"/>
          </a:xfrm>
          <a:prstGeom prst="line">
            <a:avLst/>
          </a:prstGeom>
          <a:noFill/>
          <a:ln w="9525">
            <a:solidFill>
              <a:schemeClr val="accent2"/>
            </a:solidFill>
            <a:prstDash val="sysDot"/>
            <a:round/>
            <a:headEnd/>
            <a:tailEnd/>
          </a:ln>
          <a:effectLst/>
        </p:spPr>
        <p:txBody>
          <a:bodyPr/>
          <a:lstStyle/>
          <a:p>
            <a:endParaRPr lang="es-MX"/>
          </a:p>
        </p:txBody>
      </p:sp>
      <p:sp>
        <p:nvSpPr>
          <p:cNvPr id="858154" name="Line 42"/>
          <p:cNvSpPr>
            <a:spLocks noChangeShapeType="1"/>
          </p:cNvSpPr>
          <p:nvPr/>
        </p:nvSpPr>
        <p:spPr bwMode="auto">
          <a:xfrm>
            <a:off x="5076825" y="903252"/>
            <a:ext cx="0" cy="2879725"/>
          </a:xfrm>
          <a:prstGeom prst="line">
            <a:avLst/>
          </a:prstGeom>
          <a:noFill/>
          <a:ln w="9525">
            <a:solidFill>
              <a:schemeClr val="accent2"/>
            </a:solidFill>
            <a:prstDash val="sysDot"/>
            <a:round/>
            <a:headEnd/>
            <a:tailEnd/>
          </a:ln>
          <a:effectLst/>
        </p:spPr>
        <p:txBody>
          <a:bodyPr/>
          <a:lstStyle/>
          <a:p>
            <a:endParaRPr lang="es-MX"/>
          </a:p>
        </p:txBody>
      </p:sp>
      <p:sp>
        <p:nvSpPr>
          <p:cNvPr id="858155" name="Line 43"/>
          <p:cNvSpPr>
            <a:spLocks noChangeShapeType="1"/>
          </p:cNvSpPr>
          <p:nvPr/>
        </p:nvSpPr>
        <p:spPr bwMode="auto">
          <a:xfrm>
            <a:off x="7207250" y="903252"/>
            <a:ext cx="0" cy="3095625"/>
          </a:xfrm>
          <a:prstGeom prst="line">
            <a:avLst/>
          </a:prstGeom>
          <a:noFill/>
          <a:ln w="9525">
            <a:solidFill>
              <a:schemeClr val="accent2"/>
            </a:solidFill>
            <a:prstDash val="dash"/>
            <a:round/>
            <a:headEnd/>
            <a:tailEnd/>
          </a:ln>
          <a:effectLst/>
        </p:spPr>
        <p:txBody>
          <a:bodyPr/>
          <a:lstStyle/>
          <a:p>
            <a:endParaRPr lang="es-MX"/>
          </a:p>
        </p:txBody>
      </p:sp>
      <p:sp>
        <p:nvSpPr>
          <p:cNvPr id="858156" name="Line 44"/>
          <p:cNvSpPr>
            <a:spLocks noChangeShapeType="1"/>
          </p:cNvSpPr>
          <p:nvPr/>
        </p:nvSpPr>
        <p:spPr bwMode="auto">
          <a:xfrm>
            <a:off x="6804025" y="974689"/>
            <a:ext cx="0" cy="3024188"/>
          </a:xfrm>
          <a:prstGeom prst="line">
            <a:avLst/>
          </a:prstGeom>
          <a:noFill/>
          <a:ln w="9525">
            <a:solidFill>
              <a:schemeClr val="accent2"/>
            </a:solidFill>
            <a:prstDash val="sysDot"/>
            <a:round/>
            <a:headEnd/>
            <a:tailEnd/>
          </a:ln>
          <a:effectLst/>
        </p:spPr>
        <p:txBody>
          <a:bodyPr/>
          <a:lstStyle/>
          <a:p>
            <a:endParaRPr lang="es-MX"/>
          </a:p>
        </p:txBody>
      </p:sp>
      <p:sp>
        <p:nvSpPr>
          <p:cNvPr id="858157" name="Line 45"/>
          <p:cNvSpPr>
            <a:spLocks noChangeShapeType="1"/>
          </p:cNvSpPr>
          <p:nvPr/>
        </p:nvSpPr>
        <p:spPr bwMode="auto">
          <a:xfrm>
            <a:off x="3035300" y="3627402"/>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58" name="Line 46"/>
          <p:cNvSpPr>
            <a:spLocks noChangeShapeType="1"/>
          </p:cNvSpPr>
          <p:nvPr/>
        </p:nvSpPr>
        <p:spPr bwMode="auto">
          <a:xfrm flipH="1">
            <a:off x="3778250" y="3627402"/>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59" name="Object 47"/>
          <p:cNvGraphicFramePr>
            <a:graphicFrameLocks noChangeAspect="1"/>
          </p:cNvGraphicFramePr>
          <p:nvPr/>
        </p:nvGraphicFramePr>
        <p:xfrm>
          <a:off x="3308350" y="3700427"/>
          <a:ext cx="542925" cy="298450"/>
        </p:xfrm>
        <a:graphic>
          <a:graphicData uri="http://schemas.openxmlformats.org/presentationml/2006/ole">
            <p:oleObj spid="_x0000_s858159" name="Ecuación" r:id="rId23" imgW="368280" imgH="203040" progId="Equation.3">
              <p:embed/>
            </p:oleObj>
          </a:graphicData>
        </a:graphic>
      </p:graphicFrame>
      <p:sp>
        <p:nvSpPr>
          <p:cNvPr id="858160" name="Line 48"/>
          <p:cNvSpPr>
            <a:spLocks noChangeShapeType="1"/>
          </p:cNvSpPr>
          <p:nvPr/>
        </p:nvSpPr>
        <p:spPr bwMode="auto">
          <a:xfrm>
            <a:off x="3924300" y="3927439"/>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61" name="Line 49"/>
          <p:cNvSpPr>
            <a:spLocks noChangeShapeType="1"/>
          </p:cNvSpPr>
          <p:nvPr/>
        </p:nvSpPr>
        <p:spPr bwMode="auto">
          <a:xfrm flipH="1">
            <a:off x="4932363" y="3927439"/>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62" name="Object 50"/>
          <p:cNvGraphicFramePr>
            <a:graphicFrameLocks noChangeAspect="1"/>
          </p:cNvGraphicFramePr>
          <p:nvPr/>
        </p:nvGraphicFramePr>
        <p:xfrm>
          <a:off x="4295775" y="3987764"/>
          <a:ext cx="636588" cy="298450"/>
        </p:xfrm>
        <a:graphic>
          <a:graphicData uri="http://schemas.openxmlformats.org/presentationml/2006/ole">
            <p:oleObj spid="_x0000_s858162" name="Ecuación" r:id="rId24" imgW="431640" imgH="203040" progId="Equation.3">
              <p:embed/>
            </p:oleObj>
          </a:graphicData>
        </a:graphic>
      </p:graphicFrame>
      <p:sp>
        <p:nvSpPr>
          <p:cNvPr id="858163" name="Line 51"/>
          <p:cNvSpPr>
            <a:spLocks noChangeShapeType="1"/>
          </p:cNvSpPr>
          <p:nvPr/>
        </p:nvSpPr>
        <p:spPr bwMode="auto">
          <a:xfrm>
            <a:off x="4787900" y="3567077"/>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64" name="Line 52"/>
          <p:cNvSpPr>
            <a:spLocks noChangeShapeType="1"/>
          </p:cNvSpPr>
          <p:nvPr/>
        </p:nvSpPr>
        <p:spPr bwMode="auto">
          <a:xfrm flipH="1">
            <a:off x="6011863" y="3567077"/>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65" name="Object 53"/>
          <p:cNvGraphicFramePr>
            <a:graphicFrameLocks noChangeAspect="1"/>
          </p:cNvGraphicFramePr>
          <p:nvPr/>
        </p:nvGraphicFramePr>
        <p:xfrm>
          <a:off x="5159375" y="3627402"/>
          <a:ext cx="636588" cy="298450"/>
        </p:xfrm>
        <a:graphic>
          <a:graphicData uri="http://schemas.openxmlformats.org/presentationml/2006/ole">
            <p:oleObj spid="_x0000_s858165" name="Ecuación" r:id="rId25" imgW="431640" imgH="203040" progId="Equation.3">
              <p:embed/>
            </p:oleObj>
          </a:graphicData>
        </a:graphic>
      </p:graphicFrame>
      <p:sp>
        <p:nvSpPr>
          <p:cNvPr id="858166" name="Line 54"/>
          <p:cNvSpPr>
            <a:spLocks noChangeShapeType="1"/>
          </p:cNvSpPr>
          <p:nvPr/>
        </p:nvSpPr>
        <p:spPr bwMode="auto">
          <a:xfrm>
            <a:off x="5724525" y="3927439"/>
            <a:ext cx="312738" cy="0"/>
          </a:xfrm>
          <a:prstGeom prst="line">
            <a:avLst/>
          </a:prstGeom>
          <a:noFill/>
          <a:ln w="9525">
            <a:solidFill>
              <a:schemeClr val="tx1"/>
            </a:solidFill>
            <a:round/>
            <a:headEnd/>
            <a:tailEnd type="triangle" w="med" len="med"/>
          </a:ln>
          <a:effectLst/>
        </p:spPr>
        <p:txBody>
          <a:bodyPr/>
          <a:lstStyle/>
          <a:p>
            <a:endParaRPr lang="es-MX"/>
          </a:p>
        </p:txBody>
      </p:sp>
      <p:sp>
        <p:nvSpPr>
          <p:cNvPr id="858167" name="Line 55"/>
          <p:cNvSpPr>
            <a:spLocks noChangeShapeType="1"/>
          </p:cNvSpPr>
          <p:nvPr/>
        </p:nvSpPr>
        <p:spPr bwMode="auto">
          <a:xfrm flipH="1">
            <a:off x="7235825" y="3867114"/>
            <a:ext cx="288925" cy="0"/>
          </a:xfrm>
          <a:prstGeom prst="line">
            <a:avLst/>
          </a:prstGeom>
          <a:noFill/>
          <a:ln w="9525">
            <a:solidFill>
              <a:schemeClr val="tx1"/>
            </a:solidFill>
            <a:round/>
            <a:headEnd/>
            <a:tailEnd type="triangle" w="med" len="med"/>
          </a:ln>
          <a:effectLst/>
        </p:spPr>
        <p:txBody>
          <a:bodyPr/>
          <a:lstStyle/>
          <a:p>
            <a:endParaRPr lang="es-MX"/>
          </a:p>
        </p:txBody>
      </p:sp>
      <p:graphicFrame>
        <p:nvGraphicFramePr>
          <p:cNvPr id="858168" name="Object 56"/>
          <p:cNvGraphicFramePr>
            <a:graphicFrameLocks noChangeAspect="1"/>
          </p:cNvGraphicFramePr>
          <p:nvPr/>
        </p:nvGraphicFramePr>
        <p:xfrm>
          <a:off x="6300788" y="3998877"/>
          <a:ext cx="655637" cy="298450"/>
        </p:xfrm>
        <a:graphic>
          <a:graphicData uri="http://schemas.openxmlformats.org/presentationml/2006/ole">
            <p:oleObj spid="_x0000_s858168" name="Ecuación" r:id="rId26" imgW="444240" imgH="203040" progId="Equation.3">
              <p:embed/>
            </p:oleObj>
          </a:graphicData>
        </a:graphic>
      </p:graphicFrame>
      <p:sp>
        <p:nvSpPr>
          <p:cNvPr id="858169" name="Oval 57"/>
          <p:cNvSpPr>
            <a:spLocks noChangeArrowheads="1"/>
          </p:cNvSpPr>
          <p:nvPr/>
        </p:nvSpPr>
        <p:spPr bwMode="auto">
          <a:xfrm>
            <a:off x="2268538" y="5654639"/>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0" name="Line 58"/>
          <p:cNvSpPr>
            <a:spLocks noChangeShapeType="1"/>
          </p:cNvSpPr>
          <p:nvPr/>
        </p:nvSpPr>
        <p:spPr bwMode="auto">
          <a:xfrm flipV="1">
            <a:off x="1979613" y="5727664"/>
            <a:ext cx="288925" cy="215900"/>
          </a:xfrm>
          <a:prstGeom prst="line">
            <a:avLst/>
          </a:prstGeom>
          <a:noFill/>
          <a:ln w="9525">
            <a:solidFill>
              <a:srgbClr val="FF3300"/>
            </a:solidFill>
            <a:round/>
            <a:headEnd/>
            <a:tailEnd/>
          </a:ln>
          <a:effectLst/>
        </p:spPr>
        <p:txBody>
          <a:bodyPr/>
          <a:lstStyle/>
          <a:p>
            <a:endParaRPr lang="es-MX"/>
          </a:p>
        </p:txBody>
      </p:sp>
      <p:sp>
        <p:nvSpPr>
          <p:cNvPr id="858171" name="Oval 59"/>
          <p:cNvSpPr>
            <a:spLocks noChangeArrowheads="1"/>
          </p:cNvSpPr>
          <p:nvPr/>
        </p:nvSpPr>
        <p:spPr bwMode="auto">
          <a:xfrm>
            <a:off x="2627313" y="5438739"/>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2" name="Line 60"/>
          <p:cNvSpPr>
            <a:spLocks noChangeShapeType="1"/>
          </p:cNvSpPr>
          <p:nvPr/>
        </p:nvSpPr>
        <p:spPr bwMode="auto">
          <a:xfrm flipV="1">
            <a:off x="2339975" y="5511764"/>
            <a:ext cx="287338" cy="142875"/>
          </a:xfrm>
          <a:prstGeom prst="line">
            <a:avLst/>
          </a:prstGeom>
          <a:noFill/>
          <a:ln w="9525">
            <a:solidFill>
              <a:srgbClr val="FF3300"/>
            </a:solidFill>
            <a:round/>
            <a:headEnd/>
            <a:tailEnd/>
          </a:ln>
          <a:effectLst/>
        </p:spPr>
        <p:txBody>
          <a:bodyPr/>
          <a:lstStyle/>
          <a:p>
            <a:endParaRPr lang="es-MX"/>
          </a:p>
        </p:txBody>
      </p:sp>
      <p:sp>
        <p:nvSpPr>
          <p:cNvPr id="858173" name="Line 61"/>
          <p:cNvSpPr>
            <a:spLocks noChangeShapeType="1"/>
          </p:cNvSpPr>
          <p:nvPr/>
        </p:nvSpPr>
        <p:spPr bwMode="auto">
          <a:xfrm flipV="1">
            <a:off x="2627313" y="5151402"/>
            <a:ext cx="288925" cy="360362"/>
          </a:xfrm>
          <a:prstGeom prst="line">
            <a:avLst/>
          </a:prstGeom>
          <a:noFill/>
          <a:ln w="9525">
            <a:solidFill>
              <a:srgbClr val="FF3300"/>
            </a:solidFill>
            <a:round/>
            <a:headEnd/>
            <a:tailEnd/>
          </a:ln>
          <a:effectLst/>
        </p:spPr>
        <p:txBody>
          <a:bodyPr/>
          <a:lstStyle/>
          <a:p>
            <a:endParaRPr lang="es-MX"/>
          </a:p>
        </p:txBody>
      </p:sp>
      <p:sp>
        <p:nvSpPr>
          <p:cNvPr id="858174" name="Oval 62"/>
          <p:cNvSpPr>
            <a:spLocks noChangeArrowheads="1"/>
          </p:cNvSpPr>
          <p:nvPr/>
        </p:nvSpPr>
        <p:spPr bwMode="auto">
          <a:xfrm>
            <a:off x="2916238" y="5078377"/>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5" name="Oval 63"/>
          <p:cNvSpPr>
            <a:spLocks noChangeArrowheads="1"/>
          </p:cNvSpPr>
          <p:nvPr/>
        </p:nvSpPr>
        <p:spPr bwMode="auto">
          <a:xfrm>
            <a:off x="3276600" y="4719602"/>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6" name="Line 64"/>
          <p:cNvSpPr>
            <a:spLocks noChangeShapeType="1"/>
          </p:cNvSpPr>
          <p:nvPr/>
        </p:nvSpPr>
        <p:spPr bwMode="auto">
          <a:xfrm flipV="1">
            <a:off x="2987675" y="4791039"/>
            <a:ext cx="288925" cy="287338"/>
          </a:xfrm>
          <a:prstGeom prst="line">
            <a:avLst/>
          </a:prstGeom>
          <a:noFill/>
          <a:ln w="9525">
            <a:solidFill>
              <a:srgbClr val="FF3300"/>
            </a:solidFill>
            <a:round/>
            <a:headEnd/>
            <a:tailEnd/>
          </a:ln>
          <a:effectLst/>
        </p:spPr>
        <p:txBody>
          <a:bodyPr/>
          <a:lstStyle/>
          <a:p>
            <a:endParaRPr lang="es-MX"/>
          </a:p>
        </p:txBody>
      </p:sp>
      <p:sp>
        <p:nvSpPr>
          <p:cNvPr id="858177" name="Line 65"/>
          <p:cNvSpPr>
            <a:spLocks noChangeShapeType="1"/>
          </p:cNvSpPr>
          <p:nvPr/>
        </p:nvSpPr>
        <p:spPr bwMode="auto">
          <a:xfrm flipV="1">
            <a:off x="3348038" y="4503702"/>
            <a:ext cx="287337" cy="215900"/>
          </a:xfrm>
          <a:prstGeom prst="line">
            <a:avLst/>
          </a:prstGeom>
          <a:noFill/>
          <a:ln w="9525">
            <a:solidFill>
              <a:srgbClr val="FF3300"/>
            </a:solidFill>
            <a:round/>
            <a:headEnd/>
            <a:tailEnd/>
          </a:ln>
          <a:effectLst/>
        </p:spPr>
        <p:txBody>
          <a:bodyPr/>
          <a:lstStyle/>
          <a:p>
            <a:endParaRPr lang="es-MX"/>
          </a:p>
        </p:txBody>
      </p:sp>
      <p:sp>
        <p:nvSpPr>
          <p:cNvPr id="858178" name="Oval 66"/>
          <p:cNvSpPr>
            <a:spLocks noChangeArrowheads="1"/>
          </p:cNvSpPr>
          <p:nvPr/>
        </p:nvSpPr>
        <p:spPr bwMode="auto">
          <a:xfrm>
            <a:off x="3635375" y="4430677"/>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79" name="Line 67"/>
          <p:cNvSpPr>
            <a:spLocks noChangeShapeType="1"/>
          </p:cNvSpPr>
          <p:nvPr/>
        </p:nvSpPr>
        <p:spPr bwMode="auto">
          <a:xfrm>
            <a:off x="6011863" y="903252"/>
            <a:ext cx="0" cy="3095625"/>
          </a:xfrm>
          <a:prstGeom prst="line">
            <a:avLst/>
          </a:prstGeom>
          <a:noFill/>
          <a:ln w="9525">
            <a:solidFill>
              <a:srgbClr val="FF3300"/>
            </a:solidFill>
            <a:prstDash val="dash"/>
            <a:round/>
            <a:headEnd/>
            <a:tailEnd/>
          </a:ln>
          <a:effectLst/>
        </p:spPr>
        <p:txBody>
          <a:bodyPr/>
          <a:lstStyle/>
          <a:p>
            <a:endParaRPr lang="es-MX"/>
          </a:p>
        </p:txBody>
      </p:sp>
      <p:sp>
        <p:nvSpPr>
          <p:cNvPr id="858180" name="Line 68"/>
          <p:cNvSpPr>
            <a:spLocks noChangeShapeType="1"/>
          </p:cNvSpPr>
          <p:nvPr/>
        </p:nvSpPr>
        <p:spPr bwMode="auto">
          <a:xfrm>
            <a:off x="6443663" y="3854414"/>
            <a:ext cx="312737" cy="0"/>
          </a:xfrm>
          <a:prstGeom prst="line">
            <a:avLst/>
          </a:prstGeom>
          <a:noFill/>
          <a:ln w="9525">
            <a:solidFill>
              <a:schemeClr val="tx1"/>
            </a:solidFill>
            <a:round/>
            <a:headEnd/>
            <a:tailEnd type="triangle" w="med" len="med"/>
          </a:ln>
          <a:effectLst/>
        </p:spPr>
        <p:txBody>
          <a:bodyPr/>
          <a:lstStyle/>
          <a:p>
            <a:endParaRPr lang="es-MX"/>
          </a:p>
        </p:txBody>
      </p:sp>
      <p:sp>
        <p:nvSpPr>
          <p:cNvPr id="858181" name="Line 69"/>
          <p:cNvSpPr>
            <a:spLocks noChangeShapeType="1"/>
          </p:cNvSpPr>
          <p:nvPr/>
        </p:nvSpPr>
        <p:spPr bwMode="auto">
          <a:xfrm flipV="1">
            <a:off x="3635375" y="5511764"/>
            <a:ext cx="360363" cy="431800"/>
          </a:xfrm>
          <a:prstGeom prst="line">
            <a:avLst/>
          </a:prstGeom>
          <a:noFill/>
          <a:ln w="9525">
            <a:solidFill>
              <a:srgbClr val="FF3300"/>
            </a:solidFill>
            <a:round/>
            <a:headEnd/>
            <a:tailEnd/>
          </a:ln>
          <a:effectLst/>
        </p:spPr>
        <p:txBody>
          <a:bodyPr/>
          <a:lstStyle/>
          <a:p>
            <a:endParaRPr lang="es-MX"/>
          </a:p>
        </p:txBody>
      </p:sp>
      <p:sp>
        <p:nvSpPr>
          <p:cNvPr id="858182" name="Oval 70"/>
          <p:cNvSpPr>
            <a:spLocks noChangeArrowheads="1"/>
          </p:cNvSpPr>
          <p:nvPr/>
        </p:nvSpPr>
        <p:spPr bwMode="auto">
          <a:xfrm>
            <a:off x="3995738" y="5438739"/>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pic>
        <p:nvPicPr>
          <p:cNvPr id="858183" name="Picture 71" descr="Imagen10"/>
          <p:cNvPicPr>
            <a:picLocks noChangeAspect="1" noChangeArrowheads="1"/>
          </p:cNvPicPr>
          <p:nvPr/>
        </p:nvPicPr>
        <p:blipFill>
          <a:blip r:embed="rId27" cstate="print"/>
          <a:srcRect/>
          <a:stretch>
            <a:fillRect/>
          </a:stretch>
        </p:blipFill>
        <p:spPr bwMode="auto">
          <a:xfrm>
            <a:off x="4284663" y="4268752"/>
            <a:ext cx="2735262" cy="1941512"/>
          </a:xfrm>
          <a:prstGeom prst="rect">
            <a:avLst/>
          </a:prstGeom>
          <a:noFill/>
        </p:spPr>
      </p:pic>
      <p:sp>
        <p:nvSpPr>
          <p:cNvPr id="858184" name="Oval 72"/>
          <p:cNvSpPr>
            <a:spLocks noChangeArrowheads="1"/>
          </p:cNvSpPr>
          <p:nvPr/>
        </p:nvSpPr>
        <p:spPr bwMode="auto">
          <a:xfrm>
            <a:off x="4932363" y="5799102"/>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85" name="Line 73"/>
          <p:cNvSpPr>
            <a:spLocks noChangeShapeType="1"/>
          </p:cNvSpPr>
          <p:nvPr/>
        </p:nvSpPr>
        <p:spPr bwMode="auto">
          <a:xfrm flipV="1">
            <a:off x="4643438" y="5870539"/>
            <a:ext cx="288925" cy="73025"/>
          </a:xfrm>
          <a:prstGeom prst="line">
            <a:avLst/>
          </a:prstGeom>
          <a:noFill/>
          <a:ln w="9525">
            <a:solidFill>
              <a:srgbClr val="FF3300"/>
            </a:solidFill>
            <a:round/>
            <a:headEnd/>
            <a:tailEnd/>
          </a:ln>
          <a:effectLst/>
        </p:spPr>
        <p:txBody>
          <a:bodyPr/>
          <a:lstStyle/>
          <a:p>
            <a:endParaRPr lang="es-MX"/>
          </a:p>
        </p:txBody>
      </p:sp>
      <p:sp>
        <p:nvSpPr>
          <p:cNvPr id="858186" name="Line 74"/>
          <p:cNvSpPr>
            <a:spLocks noChangeShapeType="1"/>
          </p:cNvSpPr>
          <p:nvPr/>
        </p:nvSpPr>
        <p:spPr bwMode="auto">
          <a:xfrm flipV="1">
            <a:off x="5003800" y="5727664"/>
            <a:ext cx="288925" cy="73025"/>
          </a:xfrm>
          <a:prstGeom prst="line">
            <a:avLst/>
          </a:prstGeom>
          <a:noFill/>
          <a:ln w="9525">
            <a:solidFill>
              <a:srgbClr val="FF3300"/>
            </a:solidFill>
            <a:round/>
            <a:headEnd/>
            <a:tailEnd/>
          </a:ln>
          <a:effectLst/>
        </p:spPr>
        <p:txBody>
          <a:bodyPr/>
          <a:lstStyle/>
          <a:p>
            <a:endParaRPr lang="es-MX"/>
          </a:p>
        </p:txBody>
      </p:sp>
      <p:sp>
        <p:nvSpPr>
          <p:cNvPr id="858187" name="Oval 75"/>
          <p:cNvSpPr>
            <a:spLocks noChangeArrowheads="1"/>
          </p:cNvSpPr>
          <p:nvPr/>
        </p:nvSpPr>
        <p:spPr bwMode="auto">
          <a:xfrm>
            <a:off x="5292725" y="5654639"/>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88" name="Line 76"/>
          <p:cNvSpPr>
            <a:spLocks noChangeShapeType="1"/>
          </p:cNvSpPr>
          <p:nvPr/>
        </p:nvSpPr>
        <p:spPr bwMode="auto">
          <a:xfrm flipV="1">
            <a:off x="5364163" y="5583202"/>
            <a:ext cx="287337" cy="73025"/>
          </a:xfrm>
          <a:prstGeom prst="line">
            <a:avLst/>
          </a:prstGeom>
          <a:noFill/>
          <a:ln w="9525">
            <a:solidFill>
              <a:srgbClr val="FF3300"/>
            </a:solidFill>
            <a:round/>
            <a:headEnd/>
            <a:tailEnd/>
          </a:ln>
          <a:effectLst/>
        </p:spPr>
        <p:txBody>
          <a:bodyPr/>
          <a:lstStyle/>
          <a:p>
            <a:endParaRPr lang="es-MX"/>
          </a:p>
        </p:txBody>
      </p:sp>
      <p:sp>
        <p:nvSpPr>
          <p:cNvPr id="858189" name="Oval 77"/>
          <p:cNvSpPr>
            <a:spLocks noChangeArrowheads="1"/>
          </p:cNvSpPr>
          <p:nvPr/>
        </p:nvSpPr>
        <p:spPr bwMode="auto">
          <a:xfrm>
            <a:off x="5651500" y="5511764"/>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90" name="Line 78"/>
          <p:cNvSpPr>
            <a:spLocks noChangeShapeType="1"/>
          </p:cNvSpPr>
          <p:nvPr/>
        </p:nvSpPr>
        <p:spPr bwMode="auto">
          <a:xfrm flipV="1">
            <a:off x="5724525" y="5438739"/>
            <a:ext cx="287338" cy="73025"/>
          </a:xfrm>
          <a:prstGeom prst="line">
            <a:avLst/>
          </a:prstGeom>
          <a:noFill/>
          <a:ln w="9525">
            <a:solidFill>
              <a:srgbClr val="FF3300"/>
            </a:solidFill>
            <a:round/>
            <a:headEnd/>
            <a:tailEnd/>
          </a:ln>
          <a:effectLst/>
        </p:spPr>
        <p:txBody>
          <a:bodyPr/>
          <a:lstStyle/>
          <a:p>
            <a:endParaRPr lang="es-MX"/>
          </a:p>
        </p:txBody>
      </p:sp>
      <p:sp>
        <p:nvSpPr>
          <p:cNvPr id="858191" name="Oval 79"/>
          <p:cNvSpPr>
            <a:spLocks noChangeArrowheads="1"/>
          </p:cNvSpPr>
          <p:nvPr/>
        </p:nvSpPr>
        <p:spPr bwMode="auto">
          <a:xfrm>
            <a:off x="5940425" y="5367302"/>
            <a:ext cx="71438"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92" name="Oval 80"/>
          <p:cNvSpPr>
            <a:spLocks noChangeArrowheads="1"/>
          </p:cNvSpPr>
          <p:nvPr/>
        </p:nvSpPr>
        <p:spPr bwMode="auto">
          <a:xfrm>
            <a:off x="6300788" y="5222839"/>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858193" name="Line 81"/>
          <p:cNvSpPr>
            <a:spLocks noChangeShapeType="1"/>
          </p:cNvSpPr>
          <p:nvPr/>
        </p:nvSpPr>
        <p:spPr bwMode="auto">
          <a:xfrm flipV="1">
            <a:off x="6011863" y="5295864"/>
            <a:ext cx="287337" cy="73025"/>
          </a:xfrm>
          <a:prstGeom prst="line">
            <a:avLst/>
          </a:prstGeom>
          <a:noFill/>
          <a:ln w="9525">
            <a:solidFill>
              <a:srgbClr val="FF3300"/>
            </a:solidFill>
            <a:round/>
            <a:headEnd/>
            <a:tailEnd/>
          </a:ln>
          <a:effectLst/>
        </p:spPr>
        <p:txBody>
          <a:bodyPr/>
          <a:lstStyle/>
          <a:p>
            <a:endParaRPr lang="es-MX"/>
          </a:p>
        </p:txBody>
      </p:sp>
      <p:sp>
        <p:nvSpPr>
          <p:cNvPr id="858194" name="Line 82"/>
          <p:cNvSpPr>
            <a:spLocks noChangeShapeType="1"/>
          </p:cNvSpPr>
          <p:nvPr/>
        </p:nvSpPr>
        <p:spPr bwMode="auto">
          <a:xfrm flipV="1">
            <a:off x="6372225" y="5151402"/>
            <a:ext cx="287338" cy="73025"/>
          </a:xfrm>
          <a:prstGeom prst="line">
            <a:avLst/>
          </a:prstGeom>
          <a:noFill/>
          <a:ln w="9525">
            <a:solidFill>
              <a:srgbClr val="FF3300"/>
            </a:solidFill>
            <a:round/>
            <a:headEnd/>
            <a:tailEnd/>
          </a:ln>
          <a:effectLst/>
        </p:spPr>
        <p:txBody>
          <a:bodyPr/>
          <a:lstStyle/>
          <a:p>
            <a:endParaRPr lang="es-MX"/>
          </a:p>
        </p:txBody>
      </p:sp>
      <p:sp>
        <p:nvSpPr>
          <p:cNvPr id="858195" name="Oval 83"/>
          <p:cNvSpPr>
            <a:spLocks noChangeArrowheads="1"/>
          </p:cNvSpPr>
          <p:nvPr/>
        </p:nvSpPr>
        <p:spPr bwMode="auto">
          <a:xfrm>
            <a:off x="6659563" y="5078377"/>
            <a:ext cx="71437" cy="73025"/>
          </a:xfrm>
          <a:prstGeom prst="ellipse">
            <a:avLst/>
          </a:prstGeom>
          <a:solidFill>
            <a:srgbClr val="FF0000"/>
          </a:solidFill>
          <a:ln w="9525">
            <a:solidFill>
              <a:srgbClr val="FF0000"/>
            </a:solidFill>
            <a:round/>
            <a:headEnd/>
            <a:tailEnd/>
          </a:ln>
          <a:effectLst/>
        </p:spPr>
        <p:txBody>
          <a:bodyPr wrap="none" anchor="ctr"/>
          <a:lstStyle/>
          <a:p>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8122"/>
                                        </p:tgtEl>
                                        <p:attrNameLst>
                                          <p:attrName>style.visibility</p:attrName>
                                        </p:attrNameLst>
                                      </p:cBhvr>
                                      <p:to>
                                        <p:strVal val="visible"/>
                                      </p:to>
                                    </p:set>
                                    <p:animEffect transition="in" filter="wipe(left)">
                                      <p:cBhvr>
                                        <p:cTn id="7" dur="2000"/>
                                        <p:tgtEl>
                                          <p:spTgt spid="858122"/>
                                        </p:tgtEl>
                                      </p:cBhvr>
                                    </p:animEffect>
                                  </p:childTnLst>
                                </p:cTn>
                              </p:par>
                              <p:par>
                                <p:cTn id="8" presetID="22" presetClass="entr" presetSubtype="8" fill="hold" nodeType="withEffect">
                                  <p:stCondLst>
                                    <p:cond delay="0"/>
                                  </p:stCondLst>
                                  <p:childTnLst>
                                    <p:set>
                                      <p:cBhvr>
                                        <p:cTn id="9" dur="1" fill="hold">
                                          <p:stCondLst>
                                            <p:cond delay="0"/>
                                          </p:stCondLst>
                                        </p:cTn>
                                        <p:tgtEl>
                                          <p:spTgt spid="858126"/>
                                        </p:tgtEl>
                                        <p:attrNameLst>
                                          <p:attrName>style.visibility</p:attrName>
                                        </p:attrNameLst>
                                      </p:cBhvr>
                                      <p:to>
                                        <p:strVal val="visible"/>
                                      </p:to>
                                    </p:set>
                                    <p:animEffect transition="in" filter="wipe(left)">
                                      <p:cBhvr>
                                        <p:cTn id="10" dur="2000"/>
                                        <p:tgtEl>
                                          <p:spTgt spid="858126"/>
                                        </p:tgtEl>
                                      </p:cBhvr>
                                    </p:animEffect>
                                  </p:childTnLst>
                                </p:cTn>
                              </p:par>
                              <p:par>
                                <p:cTn id="11" presetID="22" presetClass="entr" presetSubtype="8" fill="hold" nodeType="withEffect">
                                  <p:stCondLst>
                                    <p:cond delay="0"/>
                                  </p:stCondLst>
                                  <p:childTnLst>
                                    <p:set>
                                      <p:cBhvr>
                                        <p:cTn id="12" dur="1" fill="hold">
                                          <p:stCondLst>
                                            <p:cond delay="0"/>
                                          </p:stCondLst>
                                        </p:cTn>
                                        <p:tgtEl>
                                          <p:spTgt spid="858130"/>
                                        </p:tgtEl>
                                        <p:attrNameLst>
                                          <p:attrName>style.visibility</p:attrName>
                                        </p:attrNameLst>
                                      </p:cBhvr>
                                      <p:to>
                                        <p:strVal val="visible"/>
                                      </p:to>
                                    </p:set>
                                    <p:animEffect transition="in" filter="wipe(left)">
                                      <p:cBhvr>
                                        <p:cTn id="13" dur="1000"/>
                                        <p:tgtEl>
                                          <p:spTgt spid="858130"/>
                                        </p:tgtEl>
                                      </p:cBhvr>
                                    </p:animEffect>
                                  </p:childTnLst>
                                </p:cTn>
                              </p:par>
                              <p:par>
                                <p:cTn id="14" presetID="22" presetClass="entr" presetSubtype="8" fill="hold" nodeType="withEffect">
                                  <p:stCondLst>
                                    <p:cond delay="0"/>
                                  </p:stCondLst>
                                  <p:childTnLst>
                                    <p:set>
                                      <p:cBhvr>
                                        <p:cTn id="15" dur="1" fill="hold">
                                          <p:stCondLst>
                                            <p:cond delay="0"/>
                                          </p:stCondLst>
                                        </p:cTn>
                                        <p:tgtEl>
                                          <p:spTgt spid="858136"/>
                                        </p:tgtEl>
                                        <p:attrNameLst>
                                          <p:attrName>style.visibility</p:attrName>
                                        </p:attrNameLst>
                                      </p:cBhvr>
                                      <p:to>
                                        <p:strVal val="visible"/>
                                      </p:to>
                                    </p:set>
                                    <p:animEffect transition="in" filter="wipe(left)">
                                      <p:cBhvr>
                                        <p:cTn id="16" dur="1000"/>
                                        <p:tgtEl>
                                          <p:spTgt spid="858136"/>
                                        </p:tgtEl>
                                      </p:cBhvr>
                                    </p:animEffect>
                                  </p:childTnLst>
                                </p:cTn>
                              </p:par>
                              <p:par>
                                <p:cTn id="17" presetID="22" presetClass="entr" presetSubtype="8" fill="hold" nodeType="withEffect">
                                  <p:stCondLst>
                                    <p:cond delay="0"/>
                                  </p:stCondLst>
                                  <p:childTnLst>
                                    <p:set>
                                      <p:cBhvr>
                                        <p:cTn id="18" dur="1" fill="hold">
                                          <p:stCondLst>
                                            <p:cond delay="0"/>
                                          </p:stCondLst>
                                        </p:cTn>
                                        <p:tgtEl>
                                          <p:spTgt spid="858135"/>
                                        </p:tgtEl>
                                        <p:attrNameLst>
                                          <p:attrName>style.visibility</p:attrName>
                                        </p:attrNameLst>
                                      </p:cBhvr>
                                      <p:to>
                                        <p:strVal val="visible"/>
                                      </p:to>
                                    </p:set>
                                    <p:animEffect transition="in" filter="wipe(left)">
                                      <p:cBhvr>
                                        <p:cTn id="19" dur="1000"/>
                                        <p:tgtEl>
                                          <p:spTgt spid="8581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58125"/>
                                        </p:tgtEl>
                                        <p:attrNameLst>
                                          <p:attrName>style.visibility</p:attrName>
                                        </p:attrNameLst>
                                      </p:cBhvr>
                                      <p:to>
                                        <p:strVal val="visible"/>
                                      </p:to>
                                    </p:set>
                                    <p:animEffect transition="in" filter="wipe(left)">
                                      <p:cBhvr>
                                        <p:cTn id="24" dur="2000"/>
                                        <p:tgtEl>
                                          <p:spTgt spid="858125"/>
                                        </p:tgtEl>
                                      </p:cBhvr>
                                    </p:animEffect>
                                  </p:childTnLst>
                                </p:cTn>
                              </p:par>
                              <p:par>
                                <p:cTn id="25" presetID="22" presetClass="entr" presetSubtype="8" fill="hold" nodeType="withEffect">
                                  <p:stCondLst>
                                    <p:cond delay="0"/>
                                  </p:stCondLst>
                                  <p:childTnLst>
                                    <p:set>
                                      <p:cBhvr>
                                        <p:cTn id="26" dur="1" fill="hold">
                                          <p:stCondLst>
                                            <p:cond delay="0"/>
                                          </p:stCondLst>
                                        </p:cTn>
                                        <p:tgtEl>
                                          <p:spTgt spid="858129"/>
                                        </p:tgtEl>
                                        <p:attrNameLst>
                                          <p:attrName>style.visibility</p:attrName>
                                        </p:attrNameLst>
                                      </p:cBhvr>
                                      <p:to>
                                        <p:strVal val="visible"/>
                                      </p:to>
                                    </p:set>
                                    <p:animEffect transition="in" filter="wipe(left)">
                                      <p:cBhvr>
                                        <p:cTn id="27" dur="2000"/>
                                        <p:tgtEl>
                                          <p:spTgt spid="8581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58119"/>
                                        </p:tgtEl>
                                        <p:attrNameLst>
                                          <p:attrName>style.visibility</p:attrName>
                                        </p:attrNameLst>
                                      </p:cBhvr>
                                      <p:to>
                                        <p:strVal val="visible"/>
                                      </p:to>
                                    </p:set>
                                    <p:animEffect transition="in" filter="wipe(up)">
                                      <p:cBhvr>
                                        <p:cTn id="32" dur="1000"/>
                                        <p:tgtEl>
                                          <p:spTgt spid="858119"/>
                                        </p:tgtEl>
                                      </p:cBhvr>
                                    </p:animEffect>
                                  </p:childTnLst>
                                </p:cTn>
                              </p:par>
                            </p:childTnLst>
                          </p:cTn>
                        </p:par>
                        <p:par>
                          <p:cTn id="33" fill="hold">
                            <p:stCondLst>
                              <p:cond delay="1000"/>
                            </p:stCondLst>
                            <p:childTnLst>
                              <p:par>
                                <p:cTn id="34" presetID="4" presetClass="entr" presetSubtype="32" fill="hold" grpId="0" nodeType="afterEffect">
                                  <p:stCondLst>
                                    <p:cond delay="0"/>
                                  </p:stCondLst>
                                  <p:childTnLst>
                                    <p:set>
                                      <p:cBhvr>
                                        <p:cTn id="35" dur="1" fill="hold">
                                          <p:stCondLst>
                                            <p:cond delay="0"/>
                                          </p:stCondLst>
                                        </p:cTn>
                                        <p:tgtEl>
                                          <p:spTgt spid="858121"/>
                                        </p:tgtEl>
                                        <p:attrNameLst>
                                          <p:attrName>style.visibility</p:attrName>
                                        </p:attrNameLst>
                                      </p:cBhvr>
                                      <p:to>
                                        <p:strVal val="visible"/>
                                      </p:to>
                                    </p:set>
                                    <p:animEffect transition="in" filter="box(out)">
                                      <p:cBhvr>
                                        <p:cTn id="36" dur="500"/>
                                        <p:tgtEl>
                                          <p:spTgt spid="858121"/>
                                        </p:tgtEl>
                                      </p:cBhvr>
                                    </p:animEffect>
                                  </p:childTnLst>
                                </p:cTn>
                              </p:par>
                            </p:childTnLst>
                          </p:cTn>
                        </p:par>
                        <p:par>
                          <p:cTn id="37" fill="hold">
                            <p:stCondLst>
                              <p:cond delay="1500"/>
                            </p:stCondLst>
                            <p:childTnLst>
                              <p:par>
                                <p:cTn id="38" presetID="53" presetClass="entr" presetSubtype="0" fill="hold" nodeType="afterEffect">
                                  <p:stCondLst>
                                    <p:cond delay="0"/>
                                  </p:stCondLst>
                                  <p:childTnLst>
                                    <p:set>
                                      <p:cBhvr>
                                        <p:cTn id="39" dur="1" fill="hold">
                                          <p:stCondLst>
                                            <p:cond delay="0"/>
                                          </p:stCondLst>
                                        </p:cTn>
                                        <p:tgtEl>
                                          <p:spTgt spid="858132"/>
                                        </p:tgtEl>
                                        <p:attrNameLst>
                                          <p:attrName>style.visibility</p:attrName>
                                        </p:attrNameLst>
                                      </p:cBhvr>
                                      <p:to>
                                        <p:strVal val="visible"/>
                                      </p:to>
                                    </p:set>
                                    <p:anim calcmode="lin" valueType="num">
                                      <p:cBhvr>
                                        <p:cTn id="40" dur="500" fill="hold"/>
                                        <p:tgtEl>
                                          <p:spTgt spid="858132"/>
                                        </p:tgtEl>
                                        <p:attrNameLst>
                                          <p:attrName>ppt_w</p:attrName>
                                        </p:attrNameLst>
                                      </p:cBhvr>
                                      <p:tavLst>
                                        <p:tav tm="0">
                                          <p:val>
                                            <p:fltVal val="0"/>
                                          </p:val>
                                        </p:tav>
                                        <p:tav tm="100000">
                                          <p:val>
                                            <p:strVal val="#ppt_w"/>
                                          </p:val>
                                        </p:tav>
                                      </p:tavLst>
                                    </p:anim>
                                    <p:anim calcmode="lin" valueType="num">
                                      <p:cBhvr>
                                        <p:cTn id="41" dur="500" fill="hold"/>
                                        <p:tgtEl>
                                          <p:spTgt spid="858132"/>
                                        </p:tgtEl>
                                        <p:attrNameLst>
                                          <p:attrName>ppt_h</p:attrName>
                                        </p:attrNameLst>
                                      </p:cBhvr>
                                      <p:tavLst>
                                        <p:tav tm="0">
                                          <p:val>
                                            <p:fltVal val="0"/>
                                          </p:val>
                                        </p:tav>
                                        <p:tav tm="100000">
                                          <p:val>
                                            <p:strVal val="#ppt_h"/>
                                          </p:val>
                                        </p:tav>
                                      </p:tavLst>
                                    </p:anim>
                                    <p:animEffect transition="in" filter="fade">
                                      <p:cBhvr>
                                        <p:cTn id="42" dur="500"/>
                                        <p:tgtEl>
                                          <p:spTgt spid="8581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58120"/>
                                        </p:tgtEl>
                                        <p:attrNameLst>
                                          <p:attrName>style.visibility</p:attrName>
                                        </p:attrNameLst>
                                      </p:cBhvr>
                                      <p:to>
                                        <p:strVal val="visible"/>
                                      </p:to>
                                    </p:set>
                                    <p:animEffect transition="in" filter="wipe(up)">
                                      <p:cBhvr>
                                        <p:cTn id="47" dur="500"/>
                                        <p:tgtEl>
                                          <p:spTgt spid="858120"/>
                                        </p:tgtEl>
                                      </p:cBhvr>
                                    </p:animEffect>
                                  </p:childTnLst>
                                </p:cTn>
                              </p:par>
                            </p:childTnLst>
                          </p:cTn>
                        </p:par>
                        <p:par>
                          <p:cTn id="48" fill="hold">
                            <p:stCondLst>
                              <p:cond delay="500"/>
                            </p:stCondLst>
                            <p:childTnLst>
                              <p:par>
                                <p:cTn id="49" presetID="4" presetClass="entr" presetSubtype="32" fill="hold" grpId="0" nodeType="afterEffect">
                                  <p:stCondLst>
                                    <p:cond delay="0"/>
                                  </p:stCondLst>
                                  <p:childTnLst>
                                    <p:set>
                                      <p:cBhvr>
                                        <p:cTn id="50" dur="1" fill="hold">
                                          <p:stCondLst>
                                            <p:cond delay="0"/>
                                          </p:stCondLst>
                                        </p:cTn>
                                        <p:tgtEl>
                                          <p:spTgt spid="858133"/>
                                        </p:tgtEl>
                                        <p:attrNameLst>
                                          <p:attrName>style.visibility</p:attrName>
                                        </p:attrNameLst>
                                      </p:cBhvr>
                                      <p:to>
                                        <p:strVal val="visible"/>
                                      </p:to>
                                    </p:set>
                                    <p:animEffect transition="in" filter="box(out)">
                                      <p:cBhvr>
                                        <p:cTn id="51" dur="500"/>
                                        <p:tgtEl>
                                          <p:spTgt spid="858133"/>
                                        </p:tgtEl>
                                      </p:cBhvr>
                                    </p:animEffect>
                                  </p:childTnLst>
                                </p:cTn>
                              </p:par>
                            </p:childTnLst>
                          </p:cTn>
                        </p:par>
                        <p:par>
                          <p:cTn id="52" fill="hold">
                            <p:stCondLst>
                              <p:cond delay="1000"/>
                            </p:stCondLst>
                            <p:childTnLst>
                              <p:par>
                                <p:cTn id="53" presetID="53" presetClass="entr" presetSubtype="0" fill="hold" nodeType="afterEffect">
                                  <p:stCondLst>
                                    <p:cond delay="0"/>
                                  </p:stCondLst>
                                  <p:childTnLst>
                                    <p:set>
                                      <p:cBhvr>
                                        <p:cTn id="54" dur="1" fill="hold">
                                          <p:stCondLst>
                                            <p:cond delay="0"/>
                                          </p:stCondLst>
                                        </p:cTn>
                                        <p:tgtEl>
                                          <p:spTgt spid="858134"/>
                                        </p:tgtEl>
                                        <p:attrNameLst>
                                          <p:attrName>style.visibility</p:attrName>
                                        </p:attrNameLst>
                                      </p:cBhvr>
                                      <p:to>
                                        <p:strVal val="visible"/>
                                      </p:to>
                                    </p:set>
                                    <p:anim calcmode="lin" valueType="num">
                                      <p:cBhvr>
                                        <p:cTn id="55" dur="500" fill="hold"/>
                                        <p:tgtEl>
                                          <p:spTgt spid="858134"/>
                                        </p:tgtEl>
                                        <p:attrNameLst>
                                          <p:attrName>ppt_w</p:attrName>
                                        </p:attrNameLst>
                                      </p:cBhvr>
                                      <p:tavLst>
                                        <p:tav tm="0">
                                          <p:val>
                                            <p:fltVal val="0"/>
                                          </p:val>
                                        </p:tav>
                                        <p:tav tm="100000">
                                          <p:val>
                                            <p:strVal val="#ppt_w"/>
                                          </p:val>
                                        </p:tav>
                                      </p:tavLst>
                                    </p:anim>
                                    <p:anim calcmode="lin" valueType="num">
                                      <p:cBhvr>
                                        <p:cTn id="56" dur="500" fill="hold"/>
                                        <p:tgtEl>
                                          <p:spTgt spid="858134"/>
                                        </p:tgtEl>
                                        <p:attrNameLst>
                                          <p:attrName>ppt_h</p:attrName>
                                        </p:attrNameLst>
                                      </p:cBhvr>
                                      <p:tavLst>
                                        <p:tav tm="0">
                                          <p:val>
                                            <p:fltVal val="0"/>
                                          </p:val>
                                        </p:tav>
                                        <p:tav tm="100000">
                                          <p:val>
                                            <p:strVal val="#ppt_h"/>
                                          </p:val>
                                        </p:tav>
                                      </p:tavLst>
                                    </p:anim>
                                    <p:animEffect transition="in" filter="fade">
                                      <p:cBhvr>
                                        <p:cTn id="57" dur="500"/>
                                        <p:tgtEl>
                                          <p:spTgt spid="8581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58137"/>
                                        </p:tgtEl>
                                        <p:attrNameLst>
                                          <p:attrName>style.visibility</p:attrName>
                                        </p:attrNameLst>
                                      </p:cBhvr>
                                      <p:to>
                                        <p:strVal val="visible"/>
                                      </p:to>
                                    </p:set>
                                    <p:animEffect transition="in" filter="wipe(left)">
                                      <p:cBhvr>
                                        <p:cTn id="62" dur="500"/>
                                        <p:tgtEl>
                                          <p:spTgt spid="858137"/>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858138"/>
                                        </p:tgtEl>
                                        <p:attrNameLst>
                                          <p:attrName>style.visibility</p:attrName>
                                        </p:attrNameLst>
                                      </p:cBhvr>
                                      <p:to>
                                        <p:strVal val="visible"/>
                                      </p:to>
                                    </p:set>
                                    <p:animEffect transition="in" filter="wipe(right)">
                                      <p:cBhvr>
                                        <p:cTn id="65" dur="500"/>
                                        <p:tgtEl>
                                          <p:spTgt spid="858138"/>
                                        </p:tgtEl>
                                      </p:cBhvr>
                                    </p:animEffect>
                                  </p:childTnLst>
                                </p:cTn>
                              </p:par>
                            </p:childTnLst>
                          </p:cTn>
                        </p:par>
                        <p:par>
                          <p:cTn id="66" fill="hold">
                            <p:stCondLst>
                              <p:cond delay="500"/>
                            </p:stCondLst>
                            <p:childTnLst>
                              <p:par>
                                <p:cTn id="67" presetID="53" presetClass="entr" presetSubtype="0" fill="hold" nodeType="afterEffect">
                                  <p:stCondLst>
                                    <p:cond delay="0"/>
                                  </p:stCondLst>
                                  <p:childTnLst>
                                    <p:set>
                                      <p:cBhvr>
                                        <p:cTn id="68" dur="1" fill="hold">
                                          <p:stCondLst>
                                            <p:cond delay="0"/>
                                          </p:stCondLst>
                                        </p:cTn>
                                        <p:tgtEl>
                                          <p:spTgt spid="858139"/>
                                        </p:tgtEl>
                                        <p:attrNameLst>
                                          <p:attrName>style.visibility</p:attrName>
                                        </p:attrNameLst>
                                      </p:cBhvr>
                                      <p:to>
                                        <p:strVal val="visible"/>
                                      </p:to>
                                    </p:set>
                                    <p:anim calcmode="lin" valueType="num">
                                      <p:cBhvr>
                                        <p:cTn id="69" dur="500" fill="hold"/>
                                        <p:tgtEl>
                                          <p:spTgt spid="858139"/>
                                        </p:tgtEl>
                                        <p:attrNameLst>
                                          <p:attrName>ppt_w</p:attrName>
                                        </p:attrNameLst>
                                      </p:cBhvr>
                                      <p:tavLst>
                                        <p:tav tm="0">
                                          <p:val>
                                            <p:fltVal val="0"/>
                                          </p:val>
                                        </p:tav>
                                        <p:tav tm="100000">
                                          <p:val>
                                            <p:strVal val="#ppt_w"/>
                                          </p:val>
                                        </p:tav>
                                      </p:tavLst>
                                    </p:anim>
                                    <p:anim calcmode="lin" valueType="num">
                                      <p:cBhvr>
                                        <p:cTn id="70" dur="500" fill="hold"/>
                                        <p:tgtEl>
                                          <p:spTgt spid="858139"/>
                                        </p:tgtEl>
                                        <p:attrNameLst>
                                          <p:attrName>ppt_h</p:attrName>
                                        </p:attrNameLst>
                                      </p:cBhvr>
                                      <p:tavLst>
                                        <p:tav tm="0">
                                          <p:val>
                                            <p:fltVal val="0"/>
                                          </p:val>
                                        </p:tav>
                                        <p:tav tm="100000">
                                          <p:val>
                                            <p:strVal val="#ppt_h"/>
                                          </p:val>
                                        </p:tav>
                                      </p:tavLst>
                                    </p:anim>
                                    <p:animEffect transition="in" filter="fade">
                                      <p:cBhvr>
                                        <p:cTn id="71" dur="500"/>
                                        <p:tgtEl>
                                          <p:spTgt spid="85813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858118"/>
                                        </p:tgtEl>
                                        <p:attrNameLst>
                                          <p:attrName>style.visibility</p:attrName>
                                        </p:attrNameLst>
                                      </p:cBhvr>
                                      <p:to>
                                        <p:strVal val="visible"/>
                                      </p:to>
                                    </p:set>
                                    <p:anim calcmode="lin" valueType="num">
                                      <p:cBhvr>
                                        <p:cTn id="76" dur="500" fill="hold"/>
                                        <p:tgtEl>
                                          <p:spTgt spid="858118"/>
                                        </p:tgtEl>
                                        <p:attrNameLst>
                                          <p:attrName>ppt_w</p:attrName>
                                        </p:attrNameLst>
                                      </p:cBhvr>
                                      <p:tavLst>
                                        <p:tav tm="0">
                                          <p:val>
                                            <p:fltVal val="0"/>
                                          </p:val>
                                        </p:tav>
                                        <p:tav tm="100000">
                                          <p:val>
                                            <p:strVal val="#ppt_w"/>
                                          </p:val>
                                        </p:tav>
                                      </p:tavLst>
                                    </p:anim>
                                    <p:anim calcmode="lin" valueType="num">
                                      <p:cBhvr>
                                        <p:cTn id="77" dur="500" fill="hold"/>
                                        <p:tgtEl>
                                          <p:spTgt spid="858118"/>
                                        </p:tgtEl>
                                        <p:attrNameLst>
                                          <p:attrName>ppt_h</p:attrName>
                                        </p:attrNameLst>
                                      </p:cBhvr>
                                      <p:tavLst>
                                        <p:tav tm="0">
                                          <p:val>
                                            <p:fltVal val="0"/>
                                          </p:val>
                                        </p:tav>
                                        <p:tav tm="100000">
                                          <p:val>
                                            <p:strVal val="#ppt_h"/>
                                          </p:val>
                                        </p:tav>
                                      </p:tavLst>
                                    </p:anim>
                                    <p:animEffect transition="in" filter="fade">
                                      <p:cBhvr>
                                        <p:cTn id="78" dur="500"/>
                                        <p:tgtEl>
                                          <p:spTgt spid="8581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858170"/>
                                        </p:tgtEl>
                                        <p:attrNameLst>
                                          <p:attrName>style.visibility</p:attrName>
                                        </p:attrNameLst>
                                      </p:cBhvr>
                                      <p:to>
                                        <p:strVal val="visible"/>
                                      </p:to>
                                    </p:set>
                                    <p:animEffect transition="in" filter="wipe(down)">
                                      <p:cBhvr>
                                        <p:cTn id="83" dur="3000"/>
                                        <p:tgtEl>
                                          <p:spTgt spid="858170"/>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858169"/>
                                        </p:tgtEl>
                                        <p:attrNameLst>
                                          <p:attrName>style.visibility</p:attrName>
                                        </p:attrNameLst>
                                      </p:cBhvr>
                                      <p:to>
                                        <p:strVal val="visible"/>
                                      </p:to>
                                    </p:set>
                                    <p:animEffect transition="in" filter="wipe(left)">
                                      <p:cBhvr>
                                        <p:cTn id="87" dur="500"/>
                                        <p:tgtEl>
                                          <p:spTgt spid="85816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858141"/>
                                        </p:tgtEl>
                                        <p:attrNameLst>
                                          <p:attrName>style.visibility</p:attrName>
                                        </p:attrNameLst>
                                      </p:cBhvr>
                                      <p:to>
                                        <p:strVal val="visible"/>
                                      </p:to>
                                    </p:set>
                                    <p:animEffect transition="in" filter="wipe(left)">
                                      <p:cBhvr>
                                        <p:cTn id="92" dur="3000"/>
                                        <p:tgtEl>
                                          <p:spTgt spid="858141"/>
                                        </p:tgtEl>
                                      </p:cBhvr>
                                    </p:animEffect>
                                  </p:childTnLst>
                                </p:cTn>
                              </p:par>
                              <p:par>
                                <p:cTn id="93" presetID="22" presetClass="entr" presetSubtype="8" fill="hold" nodeType="withEffect">
                                  <p:stCondLst>
                                    <p:cond delay="0"/>
                                  </p:stCondLst>
                                  <p:childTnLst>
                                    <p:set>
                                      <p:cBhvr>
                                        <p:cTn id="94" dur="1" fill="hold">
                                          <p:stCondLst>
                                            <p:cond delay="0"/>
                                          </p:stCondLst>
                                        </p:cTn>
                                        <p:tgtEl>
                                          <p:spTgt spid="858145"/>
                                        </p:tgtEl>
                                        <p:attrNameLst>
                                          <p:attrName>style.visibility</p:attrName>
                                        </p:attrNameLst>
                                      </p:cBhvr>
                                      <p:to>
                                        <p:strVal val="visible"/>
                                      </p:to>
                                    </p:set>
                                    <p:animEffect transition="in" filter="wipe(left)">
                                      <p:cBhvr>
                                        <p:cTn id="95" dur="2000"/>
                                        <p:tgtEl>
                                          <p:spTgt spid="858145"/>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858172"/>
                                        </p:tgtEl>
                                        <p:attrNameLst>
                                          <p:attrName>style.visibility</p:attrName>
                                        </p:attrNameLst>
                                      </p:cBhvr>
                                      <p:to>
                                        <p:strVal val="visible"/>
                                      </p:to>
                                    </p:set>
                                    <p:animEffect transition="in" filter="wipe(down)">
                                      <p:cBhvr>
                                        <p:cTn id="98" dur="3000"/>
                                        <p:tgtEl>
                                          <p:spTgt spid="858172"/>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858171"/>
                                        </p:tgtEl>
                                        <p:attrNameLst>
                                          <p:attrName>style.visibility</p:attrName>
                                        </p:attrNameLst>
                                      </p:cBhvr>
                                      <p:to>
                                        <p:strVal val="visible"/>
                                      </p:to>
                                    </p:set>
                                    <p:animEffect transition="in" filter="wipe(left)">
                                      <p:cBhvr>
                                        <p:cTn id="102" dur="500"/>
                                        <p:tgtEl>
                                          <p:spTgt spid="858171"/>
                                        </p:tgtEl>
                                      </p:cBhvr>
                                    </p:animEffect>
                                  </p:childTnLst>
                                </p:cTn>
                              </p:par>
                            </p:childTnLst>
                          </p:cTn>
                        </p:par>
                        <p:par>
                          <p:cTn id="103" fill="hold">
                            <p:stCondLst>
                              <p:cond delay="3500"/>
                            </p:stCondLst>
                            <p:childTnLst>
                              <p:par>
                                <p:cTn id="104" presetID="22" presetClass="entr" presetSubtype="1" fill="hold" grpId="0" nodeType="afterEffect">
                                  <p:stCondLst>
                                    <p:cond delay="0"/>
                                  </p:stCondLst>
                                  <p:childTnLst>
                                    <p:set>
                                      <p:cBhvr>
                                        <p:cTn id="105" dur="1" fill="hold">
                                          <p:stCondLst>
                                            <p:cond delay="0"/>
                                          </p:stCondLst>
                                        </p:cTn>
                                        <p:tgtEl>
                                          <p:spTgt spid="858149"/>
                                        </p:tgtEl>
                                        <p:attrNameLst>
                                          <p:attrName>style.visibility</p:attrName>
                                        </p:attrNameLst>
                                      </p:cBhvr>
                                      <p:to>
                                        <p:strVal val="visible"/>
                                      </p:to>
                                    </p:set>
                                    <p:animEffect transition="in" filter="wipe(up)">
                                      <p:cBhvr>
                                        <p:cTn id="106" dur="500"/>
                                        <p:tgtEl>
                                          <p:spTgt spid="858149"/>
                                        </p:tgtEl>
                                      </p:cBhvr>
                                    </p:animEffect>
                                  </p:childTnLst>
                                </p:cTn>
                              </p:par>
                            </p:childTnLst>
                          </p:cTn>
                        </p:par>
                        <p:par>
                          <p:cTn id="107" fill="hold">
                            <p:stCondLst>
                              <p:cond delay="4000"/>
                            </p:stCondLst>
                            <p:childTnLst>
                              <p:par>
                                <p:cTn id="108" presetID="22" presetClass="entr" presetSubtype="1" fill="hold" grpId="0" nodeType="afterEffect">
                                  <p:stCondLst>
                                    <p:cond delay="0"/>
                                  </p:stCondLst>
                                  <p:childTnLst>
                                    <p:set>
                                      <p:cBhvr>
                                        <p:cTn id="109" dur="1" fill="hold">
                                          <p:stCondLst>
                                            <p:cond delay="0"/>
                                          </p:stCondLst>
                                        </p:cTn>
                                        <p:tgtEl>
                                          <p:spTgt spid="858152"/>
                                        </p:tgtEl>
                                        <p:attrNameLst>
                                          <p:attrName>style.visibility</p:attrName>
                                        </p:attrNameLst>
                                      </p:cBhvr>
                                      <p:to>
                                        <p:strVal val="visible"/>
                                      </p:to>
                                    </p:set>
                                    <p:animEffect transition="in" filter="wipe(up)">
                                      <p:cBhvr>
                                        <p:cTn id="110" dur="500"/>
                                        <p:tgtEl>
                                          <p:spTgt spid="858152"/>
                                        </p:tgtEl>
                                      </p:cBhvr>
                                    </p:animEffect>
                                  </p:childTnLst>
                                </p:cTn>
                              </p:par>
                            </p:childTnLst>
                          </p:cTn>
                        </p:par>
                        <p:par>
                          <p:cTn id="111" fill="hold">
                            <p:stCondLst>
                              <p:cond delay="4500"/>
                            </p:stCondLst>
                            <p:childTnLst>
                              <p:par>
                                <p:cTn id="112" presetID="22" presetClass="entr" presetSubtype="8" fill="hold" grpId="0" nodeType="afterEffect">
                                  <p:stCondLst>
                                    <p:cond delay="0"/>
                                  </p:stCondLst>
                                  <p:childTnLst>
                                    <p:set>
                                      <p:cBhvr>
                                        <p:cTn id="113" dur="1" fill="hold">
                                          <p:stCondLst>
                                            <p:cond delay="0"/>
                                          </p:stCondLst>
                                        </p:cTn>
                                        <p:tgtEl>
                                          <p:spTgt spid="858157"/>
                                        </p:tgtEl>
                                        <p:attrNameLst>
                                          <p:attrName>style.visibility</p:attrName>
                                        </p:attrNameLst>
                                      </p:cBhvr>
                                      <p:to>
                                        <p:strVal val="visible"/>
                                      </p:to>
                                    </p:set>
                                    <p:animEffect transition="in" filter="wipe(left)">
                                      <p:cBhvr>
                                        <p:cTn id="114" dur="500"/>
                                        <p:tgtEl>
                                          <p:spTgt spid="858157"/>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858158"/>
                                        </p:tgtEl>
                                        <p:attrNameLst>
                                          <p:attrName>style.visibility</p:attrName>
                                        </p:attrNameLst>
                                      </p:cBhvr>
                                      <p:to>
                                        <p:strVal val="visible"/>
                                      </p:to>
                                    </p:set>
                                    <p:animEffect transition="in" filter="wipe(right)">
                                      <p:cBhvr>
                                        <p:cTn id="117" dur="500"/>
                                        <p:tgtEl>
                                          <p:spTgt spid="858158"/>
                                        </p:tgtEl>
                                      </p:cBhvr>
                                    </p:animEffect>
                                  </p:childTnLst>
                                </p:cTn>
                              </p:par>
                            </p:childTnLst>
                          </p:cTn>
                        </p:par>
                        <p:par>
                          <p:cTn id="118" fill="hold">
                            <p:stCondLst>
                              <p:cond delay="5000"/>
                            </p:stCondLst>
                            <p:childTnLst>
                              <p:par>
                                <p:cTn id="119" presetID="53" presetClass="entr" presetSubtype="0" fill="hold" nodeType="afterEffect">
                                  <p:stCondLst>
                                    <p:cond delay="0"/>
                                  </p:stCondLst>
                                  <p:childTnLst>
                                    <p:set>
                                      <p:cBhvr>
                                        <p:cTn id="120" dur="1" fill="hold">
                                          <p:stCondLst>
                                            <p:cond delay="0"/>
                                          </p:stCondLst>
                                        </p:cTn>
                                        <p:tgtEl>
                                          <p:spTgt spid="858159"/>
                                        </p:tgtEl>
                                        <p:attrNameLst>
                                          <p:attrName>style.visibility</p:attrName>
                                        </p:attrNameLst>
                                      </p:cBhvr>
                                      <p:to>
                                        <p:strVal val="visible"/>
                                      </p:to>
                                    </p:set>
                                    <p:anim calcmode="lin" valueType="num">
                                      <p:cBhvr>
                                        <p:cTn id="121" dur="500" fill="hold"/>
                                        <p:tgtEl>
                                          <p:spTgt spid="858159"/>
                                        </p:tgtEl>
                                        <p:attrNameLst>
                                          <p:attrName>ppt_w</p:attrName>
                                        </p:attrNameLst>
                                      </p:cBhvr>
                                      <p:tavLst>
                                        <p:tav tm="0">
                                          <p:val>
                                            <p:fltVal val="0"/>
                                          </p:val>
                                        </p:tav>
                                        <p:tav tm="100000">
                                          <p:val>
                                            <p:strVal val="#ppt_w"/>
                                          </p:val>
                                        </p:tav>
                                      </p:tavLst>
                                    </p:anim>
                                    <p:anim calcmode="lin" valueType="num">
                                      <p:cBhvr>
                                        <p:cTn id="122" dur="500" fill="hold"/>
                                        <p:tgtEl>
                                          <p:spTgt spid="858159"/>
                                        </p:tgtEl>
                                        <p:attrNameLst>
                                          <p:attrName>ppt_h</p:attrName>
                                        </p:attrNameLst>
                                      </p:cBhvr>
                                      <p:tavLst>
                                        <p:tav tm="0">
                                          <p:val>
                                            <p:fltVal val="0"/>
                                          </p:val>
                                        </p:tav>
                                        <p:tav tm="100000">
                                          <p:val>
                                            <p:strVal val="#ppt_h"/>
                                          </p:val>
                                        </p:tav>
                                      </p:tavLst>
                                    </p:anim>
                                    <p:animEffect transition="in" filter="fade">
                                      <p:cBhvr>
                                        <p:cTn id="123" dur="500"/>
                                        <p:tgtEl>
                                          <p:spTgt spid="85815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858142"/>
                                        </p:tgtEl>
                                        <p:attrNameLst>
                                          <p:attrName>style.visibility</p:attrName>
                                        </p:attrNameLst>
                                      </p:cBhvr>
                                      <p:to>
                                        <p:strVal val="visible"/>
                                      </p:to>
                                    </p:set>
                                    <p:animEffect transition="in" filter="wipe(left)">
                                      <p:cBhvr>
                                        <p:cTn id="128" dur="3000"/>
                                        <p:tgtEl>
                                          <p:spTgt spid="858142"/>
                                        </p:tgtEl>
                                      </p:cBhvr>
                                    </p:animEffect>
                                  </p:childTnLst>
                                </p:cTn>
                              </p:par>
                              <p:par>
                                <p:cTn id="129" presetID="22" presetClass="entr" presetSubtype="8" fill="hold" nodeType="withEffect">
                                  <p:stCondLst>
                                    <p:cond delay="0"/>
                                  </p:stCondLst>
                                  <p:childTnLst>
                                    <p:set>
                                      <p:cBhvr>
                                        <p:cTn id="130" dur="1" fill="hold">
                                          <p:stCondLst>
                                            <p:cond delay="0"/>
                                          </p:stCondLst>
                                        </p:cTn>
                                        <p:tgtEl>
                                          <p:spTgt spid="858146"/>
                                        </p:tgtEl>
                                        <p:attrNameLst>
                                          <p:attrName>style.visibility</p:attrName>
                                        </p:attrNameLst>
                                      </p:cBhvr>
                                      <p:to>
                                        <p:strVal val="visible"/>
                                      </p:to>
                                    </p:set>
                                    <p:animEffect transition="in" filter="wipe(left)">
                                      <p:cBhvr>
                                        <p:cTn id="131" dur="2000"/>
                                        <p:tgtEl>
                                          <p:spTgt spid="858146"/>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858173"/>
                                        </p:tgtEl>
                                        <p:attrNameLst>
                                          <p:attrName>style.visibility</p:attrName>
                                        </p:attrNameLst>
                                      </p:cBhvr>
                                      <p:to>
                                        <p:strVal val="visible"/>
                                      </p:to>
                                    </p:set>
                                    <p:animEffect transition="in" filter="wipe(down)">
                                      <p:cBhvr>
                                        <p:cTn id="134" dur="3000"/>
                                        <p:tgtEl>
                                          <p:spTgt spid="858173"/>
                                        </p:tgtEl>
                                      </p:cBhvr>
                                    </p:animEffect>
                                  </p:childTnLst>
                                </p:cTn>
                              </p:par>
                            </p:childTnLst>
                          </p:cTn>
                        </p:par>
                        <p:par>
                          <p:cTn id="135" fill="hold">
                            <p:stCondLst>
                              <p:cond delay="3000"/>
                            </p:stCondLst>
                            <p:childTnLst>
                              <p:par>
                                <p:cTn id="136" presetID="22" presetClass="entr" presetSubtype="8" fill="hold" grpId="0" nodeType="afterEffect">
                                  <p:stCondLst>
                                    <p:cond delay="0"/>
                                  </p:stCondLst>
                                  <p:childTnLst>
                                    <p:set>
                                      <p:cBhvr>
                                        <p:cTn id="137" dur="1" fill="hold">
                                          <p:stCondLst>
                                            <p:cond delay="0"/>
                                          </p:stCondLst>
                                        </p:cTn>
                                        <p:tgtEl>
                                          <p:spTgt spid="858174"/>
                                        </p:tgtEl>
                                        <p:attrNameLst>
                                          <p:attrName>style.visibility</p:attrName>
                                        </p:attrNameLst>
                                      </p:cBhvr>
                                      <p:to>
                                        <p:strVal val="visible"/>
                                      </p:to>
                                    </p:set>
                                    <p:animEffect transition="in" filter="wipe(left)">
                                      <p:cBhvr>
                                        <p:cTn id="138" dur="500"/>
                                        <p:tgtEl>
                                          <p:spTgt spid="858174"/>
                                        </p:tgtEl>
                                      </p:cBhvr>
                                    </p:animEffect>
                                  </p:childTnLst>
                                </p:cTn>
                              </p:par>
                            </p:childTnLst>
                          </p:cTn>
                        </p:par>
                        <p:par>
                          <p:cTn id="139" fill="hold">
                            <p:stCondLst>
                              <p:cond delay="3500"/>
                            </p:stCondLst>
                            <p:childTnLst>
                              <p:par>
                                <p:cTn id="140" presetID="22" presetClass="entr" presetSubtype="1" fill="hold" grpId="0" nodeType="afterEffect">
                                  <p:stCondLst>
                                    <p:cond delay="0"/>
                                  </p:stCondLst>
                                  <p:childTnLst>
                                    <p:set>
                                      <p:cBhvr>
                                        <p:cTn id="141" dur="1" fill="hold">
                                          <p:stCondLst>
                                            <p:cond delay="0"/>
                                          </p:stCondLst>
                                        </p:cTn>
                                        <p:tgtEl>
                                          <p:spTgt spid="858150"/>
                                        </p:tgtEl>
                                        <p:attrNameLst>
                                          <p:attrName>style.visibility</p:attrName>
                                        </p:attrNameLst>
                                      </p:cBhvr>
                                      <p:to>
                                        <p:strVal val="visible"/>
                                      </p:to>
                                    </p:set>
                                    <p:animEffect transition="in" filter="wipe(up)">
                                      <p:cBhvr>
                                        <p:cTn id="142" dur="500"/>
                                        <p:tgtEl>
                                          <p:spTgt spid="858150"/>
                                        </p:tgtEl>
                                      </p:cBhvr>
                                    </p:animEffect>
                                  </p:childTnLst>
                                </p:cTn>
                              </p:par>
                            </p:childTnLst>
                          </p:cTn>
                        </p:par>
                        <p:par>
                          <p:cTn id="143" fill="hold">
                            <p:stCondLst>
                              <p:cond delay="4000"/>
                            </p:stCondLst>
                            <p:childTnLst>
                              <p:par>
                                <p:cTn id="144" presetID="22" presetClass="entr" presetSubtype="1" fill="hold" grpId="0" nodeType="afterEffect">
                                  <p:stCondLst>
                                    <p:cond delay="0"/>
                                  </p:stCondLst>
                                  <p:childTnLst>
                                    <p:set>
                                      <p:cBhvr>
                                        <p:cTn id="145" dur="1" fill="hold">
                                          <p:stCondLst>
                                            <p:cond delay="0"/>
                                          </p:stCondLst>
                                        </p:cTn>
                                        <p:tgtEl>
                                          <p:spTgt spid="858153"/>
                                        </p:tgtEl>
                                        <p:attrNameLst>
                                          <p:attrName>style.visibility</p:attrName>
                                        </p:attrNameLst>
                                      </p:cBhvr>
                                      <p:to>
                                        <p:strVal val="visible"/>
                                      </p:to>
                                    </p:set>
                                    <p:animEffect transition="in" filter="wipe(up)">
                                      <p:cBhvr>
                                        <p:cTn id="146" dur="500"/>
                                        <p:tgtEl>
                                          <p:spTgt spid="858153"/>
                                        </p:tgtEl>
                                      </p:cBhvr>
                                    </p:animEffect>
                                  </p:childTnLst>
                                </p:cTn>
                              </p:par>
                            </p:childTnLst>
                          </p:cTn>
                        </p:par>
                        <p:par>
                          <p:cTn id="147" fill="hold">
                            <p:stCondLst>
                              <p:cond delay="4500"/>
                            </p:stCondLst>
                            <p:childTnLst>
                              <p:par>
                                <p:cTn id="148" presetID="22" presetClass="entr" presetSubtype="8" fill="hold" grpId="0" nodeType="afterEffect">
                                  <p:stCondLst>
                                    <p:cond delay="0"/>
                                  </p:stCondLst>
                                  <p:childTnLst>
                                    <p:set>
                                      <p:cBhvr>
                                        <p:cTn id="149" dur="1" fill="hold">
                                          <p:stCondLst>
                                            <p:cond delay="0"/>
                                          </p:stCondLst>
                                        </p:cTn>
                                        <p:tgtEl>
                                          <p:spTgt spid="858160"/>
                                        </p:tgtEl>
                                        <p:attrNameLst>
                                          <p:attrName>style.visibility</p:attrName>
                                        </p:attrNameLst>
                                      </p:cBhvr>
                                      <p:to>
                                        <p:strVal val="visible"/>
                                      </p:to>
                                    </p:set>
                                    <p:animEffect transition="in" filter="wipe(left)">
                                      <p:cBhvr>
                                        <p:cTn id="150" dur="500"/>
                                        <p:tgtEl>
                                          <p:spTgt spid="858160"/>
                                        </p:tgtEl>
                                      </p:cBhvr>
                                    </p:animEffect>
                                  </p:childTnLst>
                                </p:cTn>
                              </p:par>
                              <p:par>
                                <p:cTn id="151" presetID="22" presetClass="entr" presetSubtype="2" fill="hold" grpId="0" nodeType="withEffect">
                                  <p:stCondLst>
                                    <p:cond delay="0"/>
                                  </p:stCondLst>
                                  <p:childTnLst>
                                    <p:set>
                                      <p:cBhvr>
                                        <p:cTn id="152" dur="1" fill="hold">
                                          <p:stCondLst>
                                            <p:cond delay="0"/>
                                          </p:stCondLst>
                                        </p:cTn>
                                        <p:tgtEl>
                                          <p:spTgt spid="858161"/>
                                        </p:tgtEl>
                                        <p:attrNameLst>
                                          <p:attrName>style.visibility</p:attrName>
                                        </p:attrNameLst>
                                      </p:cBhvr>
                                      <p:to>
                                        <p:strVal val="visible"/>
                                      </p:to>
                                    </p:set>
                                    <p:animEffect transition="in" filter="wipe(right)">
                                      <p:cBhvr>
                                        <p:cTn id="153" dur="500"/>
                                        <p:tgtEl>
                                          <p:spTgt spid="858161"/>
                                        </p:tgtEl>
                                      </p:cBhvr>
                                    </p:animEffect>
                                  </p:childTnLst>
                                </p:cTn>
                              </p:par>
                            </p:childTnLst>
                          </p:cTn>
                        </p:par>
                        <p:par>
                          <p:cTn id="154" fill="hold">
                            <p:stCondLst>
                              <p:cond delay="5000"/>
                            </p:stCondLst>
                            <p:childTnLst>
                              <p:par>
                                <p:cTn id="155" presetID="53" presetClass="entr" presetSubtype="0" fill="hold" nodeType="afterEffect">
                                  <p:stCondLst>
                                    <p:cond delay="0"/>
                                  </p:stCondLst>
                                  <p:childTnLst>
                                    <p:set>
                                      <p:cBhvr>
                                        <p:cTn id="156" dur="1" fill="hold">
                                          <p:stCondLst>
                                            <p:cond delay="0"/>
                                          </p:stCondLst>
                                        </p:cTn>
                                        <p:tgtEl>
                                          <p:spTgt spid="858162"/>
                                        </p:tgtEl>
                                        <p:attrNameLst>
                                          <p:attrName>style.visibility</p:attrName>
                                        </p:attrNameLst>
                                      </p:cBhvr>
                                      <p:to>
                                        <p:strVal val="visible"/>
                                      </p:to>
                                    </p:set>
                                    <p:anim calcmode="lin" valueType="num">
                                      <p:cBhvr>
                                        <p:cTn id="157" dur="500" fill="hold"/>
                                        <p:tgtEl>
                                          <p:spTgt spid="858162"/>
                                        </p:tgtEl>
                                        <p:attrNameLst>
                                          <p:attrName>ppt_w</p:attrName>
                                        </p:attrNameLst>
                                      </p:cBhvr>
                                      <p:tavLst>
                                        <p:tav tm="0">
                                          <p:val>
                                            <p:fltVal val="0"/>
                                          </p:val>
                                        </p:tav>
                                        <p:tav tm="100000">
                                          <p:val>
                                            <p:strVal val="#ppt_w"/>
                                          </p:val>
                                        </p:tav>
                                      </p:tavLst>
                                    </p:anim>
                                    <p:anim calcmode="lin" valueType="num">
                                      <p:cBhvr>
                                        <p:cTn id="158" dur="500" fill="hold"/>
                                        <p:tgtEl>
                                          <p:spTgt spid="858162"/>
                                        </p:tgtEl>
                                        <p:attrNameLst>
                                          <p:attrName>ppt_h</p:attrName>
                                        </p:attrNameLst>
                                      </p:cBhvr>
                                      <p:tavLst>
                                        <p:tav tm="0">
                                          <p:val>
                                            <p:fltVal val="0"/>
                                          </p:val>
                                        </p:tav>
                                        <p:tav tm="100000">
                                          <p:val>
                                            <p:strVal val="#ppt_h"/>
                                          </p:val>
                                        </p:tav>
                                      </p:tavLst>
                                    </p:anim>
                                    <p:animEffect transition="in" filter="fade">
                                      <p:cBhvr>
                                        <p:cTn id="159" dur="500"/>
                                        <p:tgtEl>
                                          <p:spTgt spid="8581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858143"/>
                                        </p:tgtEl>
                                        <p:attrNameLst>
                                          <p:attrName>style.visibility</p:attrName>
                                        </p:attrNameLst>
                                      </p:cBhvr>
                                      <p:to>
                                        <p:strVal val="visible"/>
                                      </p:to>
                                    </p:set>
                                    <p:animEffect transition="in" filter="wipe(left)">
                                      <p:cBhvr>
                                        <p:cTn id="164" dur="3000"/>
                                        <p:tgtEl>
                                          <p:spTgt spid="858143"/>
                                        </p:tgtEl>
                                      </p:cBhvr>
                                    </p:animEffect>
                                  </p:childTnLst>
                                </p:cTn>
                              </p:par>
                              <p:par>
                                <p:cTn id="165" presetID="22" presetClass="entr" presetSubtype="8" fill="hold" nodeType="withEffect">
                                  <p:stCondLst>
                                    <p:cond delay="0"/>
                                  </p:stCondLst>
                                  <p:childTnLst>
                                    <p:set>
                                      <p:cBhvr>
                                        <p:cTn id="166" dur="1" fill="hold">
                                          <p:stCondLst>
                                            <p:cond delay="0"/>
                                          </p:stCondLst>
                                        </p:cTn>
                                        <p:tgtEl>
                                          <p:spTgt spid="858147"/>
                                        </p:tgtEl>
                                        <p:attrNameLst>
                                          <p:attrName>style.visibility</p:attrName>
                                        </p:attrNameLst>
                                      </p:cBhvr>
                                      <p:to>
                                        <p:strVal val="visible"/>
                                      </p:to>
                                    </p:set>
                                    <p:animEffect transition="in" filter="wipe(left)">
                                      <p:cBhvr>
                                        <p:cTn id="167" dur="2000"/>
                                        <p:tgtEl>
                                          <p:spTgt spid="858147"/>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858176"/>
                                        </p:tgtEl>
                                        <p:attrNameLst>
                                          <p:attrName>style.visibility</p:attrName>
                                        </p:attrNameLst>
                                      </p:cBhvr>
                                      <p:to>
                                        <p:strVal val="visible"/>
                                      </p:to>
                                    </p:set>
                                    <p:animEffect transition="in" filter="wipe(left)">
                                      <p:cBhvr>
                                        <p:cTn id="170" dur="2000"/>
                                        <p:tgtEl>
                                          <p:spTgt spid="858176"/>
                                        </p:tgtEl>
                                      </p:cBhvr>
                                    </p:animEffect>
                                  </p:childTnLst>
                                </p:cTn>
                              </p:par>
                            </p:childTnLst>
                          </p:cTn>
                        </p:par>
                        <p:par>
                          <p:cTn id="171" fill="hold">
                            <p:stCondLst>
                              <p:cond delay="3000"/>
                            </p:stCondLst>
                            <p:childTnLst>
                              <p:par>
                                <p:cTn id="172" presetID="22" presetClass="entr" presetSubtype="8" fill="hold" grpId="0" nodeType="afterEffect">
                                  <p:stCondLst>
                                    <p:cond delay="0"/>
                                  </p:stCondLst>
                                  <p:childTnLst>
                                    <p:set>
                                      <p:cBhvr>
                                        <p:cTn id="173" dur="1" fill="hold">
                                          <p:stCondLst>
                                            <p:cond delay="0"/>
                                          </p:stCondLst>
                                        </p:cTn>
                                        <p:tgtEl>
                                          <p:spTgt spid="858175"/>
                                        </p:tgtEl>
                                        <p:attrNameLst>
                                          <p:attrName>style.visibility</p:attrName>
                                        </p:attrNameLst>
                                      </p:cBhvr>
                                      <p:to>
                                        <p:strVal val="visible"/>
                                      </p:to>
                                    </p:set>
                                    <p:animEffect transition="in" filter="wipe(left)">
                                      <p:cBhvr>
                                        <p:cTn id="174" dur="500"/>
                                        <p:tgtEl>
                                          <p:spTgt spid="858175"/>
                                        </p:tgtEl>
                                      </p:cBhvr>
                                    </p:animEffect>
                                  </p:childTnLst>
                                </p:cTn>
                              </p:par>
                            </p:childTnLst>
                          </p:cTn>
                        </p:par>
                        <p:par>
                          <p:cTn id="175" fill="hold">
                            <p:stCondLst>
                              <p:cond delay="3500"/>
                            </p:stCondLst>
                            <p:childTnLst>
                              <p:par>
                                <p:cTn id="176" presetID="22" presetClass="entr" presetSubtype="1" fill="hold" grpId="0" nodeType="afterEffect">
                                  <p:stCondLst>
                                    <p:cond delay="0"/>
                                  </p:stCondLst>
                                  <p:childTnLst>
                                    <p:set>
                                      <p:cBhvr>
                                        <p:cTn id="177" dur="1" fill="hold">
                                          <p:stCondLst>
                                            <p:cond delay="0"/>
                                          </p:stCondLst>
                                        </p:cTn>
                                        <p:tgtEl>
                                          <p:spTgt spid="858151"/>
                                        </p:tgtEl>
                                        <p:attrNameLst>
                                          <p:attrName>style.visibility</p:attrName>
                                        </p:attrNameLst>
                                      </p:cBhvr>
                                      <p:to>
                                        <p:strVal val="visible"/>
                                      </p:to>
                                    </p:set>
                                    <p:animEffect transition="in" filter="wipe(up)">
                                      <p:cBhvr>
                                        <p:cTn id="178" dur="500"/>
                                        <p:tgtEl>
                                          <p:spTgt spid="858151"/>
                                        </p:tgtEl>
                                      </p:cBhvr>
                                    </p:animEffect>
                                  </p:childTnLst>
                                </p:cTn>
                              </p:par>
                            </p:childTnLst>
                          </p:cTn>
                        </p:par>
                        <p:par>
                          <p:cTn id="179" fill="hold">
                            <p:stCondLst>
                              <p:cond delay="4000"/>
                            </p:stCondLst>
                            <p:childTnLst>
                              <p:par>
                                <p:cTn id="180" presetID="22" presetClass="entr" presetSubtype="1" fill="hold" grpId="0" nodeType="afterEffect">
                                  <p:stCondLst>
                                    <p:cond delay="0"/>
                                  </p:stCondLst>
                                  <p:childTnLst>
                                    <p:set>
                                      <p:cBhvr>
                                        <p:cTn id="181" dur="1" fill="hold">
                                          <p:stCondLst>
                                            <p:cond delay="0"/>
                                          </p:stCondLst>
                                        </p:cTn>
                                        <p:tgtEl>
                                          <p:spTgt spid="858154"/>
                                        </p:tgtEl>
                                        <p:attrNameLst>
                                          <p:attrName>style.visibility</p:attrName>
                                        </p:attrNameLst>
                                      </p:cBhvr>
                                      <p:to>
                                        <p:strVal val="visible"/>
                                      </p:to>
                                    </p:set>
                                    <p:animEffect transition="in" filter="wipe(up)">
                                      <p:cBhvr>
                                        <p:cTn id="182" dur="500"/>
                                        <p:tgtEl>
                                          <p:spTgt spid="858154"/>
                                        </p:tgtEl>
                                      </p:cBhvr>
                                    </p:animEffect>
                                  </p:childTnLst>
                                </p:cTn>
                              </p:par>
                            </p:childTnLst>
                          </p:cTn>
                        </p:par>
                        <p:par>
                          <p:cTn id="183" fill="hold">
                            <p:stCondLst>
                              <p:cond delay="4500"/>
                            </p:stCondLst>
                            <p:childTnLst>
                              <p:par>
                                <p:cTn id="184" presetID="22" presetClass="entr" presetSubtype="8" fill="hold" grpId="0" nodeType="afterEffect">
                                  <p:stCondLst>
                                    <p:cond delay="0"/>
                                  </p:stCondLst>
                                  <p:childTnLst>
                                    <p:set>
                                      <p:cBhvr>
                                        <p:cTn id="185" dur="1" fill="hold">
                                          <p:stCondLst>
                                            <p:cond delay="0"/>
                                          </p:stCondLst>
                                        </p:cTn>
                                        <p:tgtEl>
                                          <p:spTgt spid="858163"/>
                                        </p:tgtEl>
                                        <p:attrNameLst>
                                          <p:attrName>style.visibility</p:attrName>
                                        </p:attrNameLst>
                                      </p:cBhvr>
                                      <p:to>
                                        <p:strVal val="visible"/>
                                      </p:to>
                                    </p:set>
                                    <p:animEffect transition="in" filter="wipe(left)">
                                      <p:cBhvr>
                                        <p:cTn id="186" dur="500"/>
                                        <p:tgtEl>
                                          <p:spTgt spid="858163"/>
                                        </p:tgtEl>
                                      </p:cBhvr>
                                    </p:animEffect>
                                  </p:childTnLst>
                                </p:cTn>
                              </p:par>
                              <p:par>
                                <p:cTn id="187" presetID="22" presetClass="entr" presetSubtype="2" fill="hold" grpId="0" nodeType="withEffect">
                                  <p:stCondLst>
                                    <p:cond delay="0"/>
                                  </p:stCondLst>
                                  <p:childTnLst>
                                    <p:set>
                                      <p:cBhvr>
                                        <p:cTn id="188" dur="1" fill="hold">
                                          <p:stCondLst>
                                            <p:cond delay="0"/>
                                          </p:stCondLst>
                                        </p:cTn>
                                        <p:tgtEl>
                                          <p:spTgt spid="858164"/>
                                        </p:tgtEl>
                                        <p:attrNameLst>
                                          <p:attrName>style.visibility</p:attrName>
                                        </p:attrNameLst>
                                      </p:cBhvr>
                                      <p:to>
                                        <p:strVal val="visible"/>
                                      </p:to>
                                    </p:set>
                                    <p:animEffect transition="in" filter="wipe(right)">
                                      <p:cBhvr>
                                        <p:cTn id="189" dur="500"/>
                                        <p:tgtEl>
                                          <p:spTgt spid="858164"/>
                                        </p:tgtEl>
                                      </p:cBhvr>
                                    </p:animEffect>
                                  </p:childTnLst>
                                </p:cTn>
                              </p:par>
                            </p:childTnLst>
                          </p:cTn>
                        </p:par>
                        <p:par>
                          <p:cTn id="190" fill="hold">
                            <p:stCondLst>
                              <p:cond delay="5000"/>
                            </p:stCondLst>
                            <p:childTnLst>
                              <p:par>
                                <p:cTn id="191" presetID="53" presetClass="entr" presetSubtype="0" fill="hold" nodeType="afterEffect">
                                  <p:stCondLst>
                                    <p:cond delay="0"/>
                                  </p:stCondLst>
                                  <p:childTnLst>
                                    <p:set>
                                      <p:cBhvr>
                                        <p:cTn id="192" dur="1" fill="hold">
                                          <p:stCondLst>
                                            <p:cond delay="0"/>
                                          </p:stCondLst>
                                        </p:cTn>
                                        <p:tgtEl>
                                          <p:spTgt spid="858165"/>
                                        </p:tgtEl>
                                        <p:attrNameLst>
                                          <p:attrName>style.visibility</p:attrName>
                                        </p:attrNameLst>
                                      </p:cBhvr>
                                      <p:to>
                                        <p:strVal val="visible"/>
                                      </p:to>
                                    </p:set>
                                    <p:anim calcmode="lin" valueType="num">
                                      <p:cBhvr>
                                        <p:cTn id="193" dur="500" fill="hold"/>
                                        <p:tgtEl>
                                          <p:spTgt spid="858165"/>
                                        </p:tgtEl>
                                        <p:attrNameLst>
                                          <p:attrName>ppt_w</p:attrName>
                                        </p:attrNameLst>
                                      </p:cBhvr>
                                      <p:tavLst>
                                        <p:tav tm="0">
                                          <p:val>
                                            <p:fltVal val="0"/>
                                          </p:val>
                                        </p:tav>
                                        <p:tav tm="100000">
                                          <p:val>
                                            <p:strVal val="#ppt_w"/>
                                          </p:val>
                                        </p:tav>
                                      </p:tavLst>
                                    </p:anim>
                                    <p:anim calcmode="lin" valueType="num">
                                      <p:cBhvr>
                                        <p:cTn id="194" dur="500" fill="hold"/>
                                        <p:tgtEl>
                                          <p:spTgt spid="858165"/>
                                        </p:tgtEl>
                                        <p:attrNameLst>
                                          <p:attrName>ppt_h</p:attrName>
                                        </p:attrNameLst>
                                      </p:cBhvr>
                                      <p:tavLst>
                                        <p:tav tm="0">
                                          <p:val>
                                            <p:fltVal val="0"/>
                                          </p:val>
                                        </p:tav>
                                        <p:tav tm="100000">
                                          <p:val>
                                            <p:strVal val="#ppt_h"/>
                                          </p:val>
                                        </p:tav>
                                      </p:tavLst>
                                    </p:anim>
                                    <p:animEffect transition="in" filter="fade">
                                      <p:cBhvr>
                                        <p:cTn id="195" dur="500"/>
                                        <p:tgtEl>
                                          <p:spTgt spid="858165"/>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858144"/>
                                        </p:tgtEl>
                                        <p:attrNameLst>
                                          <p:attrName>style.visibility</p:attrName>
                                        </p:attrNameLst>
                                      </p:cBhvr>
                                      <p:to>
                                        <p:strVal val="visible"/>
                                      </p:to>
                                    </p:set>
                                    <p:animEffect transition="in" filter="wipe(left)">
                                      <p:cBhvr>
                                        <p:cTn id="200" dur="3000"/>
                                        <p:tgtEl>
                                          <p:spTgt spid="858144"/>
                                        </p:tgtEl>
                                      </p:cBhvr>
                                    </p:animEffect>
                                  </p:childTnLst>
                                </p:cTn>
                              </p:par>
                              <p:par>
                                <p:cTn id="201" presetID="22" presetClass="entr" presetSubtype="8" fill="hold" nodeType="withEffect">
                                  <p:stCondLst>
                                    <p:cond delay="0"/>
                                  </p:stCondLst>
                                  <p:childTnLst>
                                    <p:set>
                                      <p:cBhvr>
                                        <p:cTn id="202" dur="1" fill="hold">
                                          <p:stCondLst>
                                            <p:cond delay="0"/>
                                          </p:stCondLst>
                                        </p:cTn>
                                        <p:tgtEl>
                                          <p:spTgt spid="858148"/>
                                        </p:tgtEl>
                                        <p:attrNameLst>
                                          <p:attrName>style.visibility</p:attrName>
                                        </p:attrNameLst>
                                      </p:cBhvr>
                                      <p:to>
                                        <p:strVal val="visible"/>
                                      </p:to>
                                    </p:set>
                                    <p:animEffect transition="in" filter="wipe(left)">
                                      <p:cBhvr>
                                        <p:cTn id="203" dur="2000"/>
                                        <p:tgtEl>
                                          <p:spTgt spid="858148"/>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58177"/>
                                        </p:tgtEl>
                                        <p:attrNameLst>
                                          <p:attrName>style.visibility</p:attrName>
                                        </p:attrNameLst>
                                      </p:cBhvr>
                                      <p:to>
                                        <p:strVal val="visible"/>
                                      </p:to>
                                    </p:set>
                                    <p:animEffect transition="in" filter="wipe(left)">
                                      <p:cBhvr>
                                        <p:cTn id="206" dur="2000"/>
                                        <p:tgtEl>
                                          <p:spTgt spid="858177"/>
                                        </p:tgtEl>
                                      </p:cBhvr>
                                    </p:animEffect>
                                  </p:childTnLst>
                                </p:cTn>
                              </p:par>
                            </p:childTnLst>
                          </p:cTn>
                        </p:par>
                        <p:par>
                          <p:cTn id="207" fill="hold">
                            <p:stCondLst>
                              <p:cond delay="3000"/>
                            </p:stCondLst>
                            <p:childTnLst>
                              <p:par>
                                <p:cTn id="208" presetID="22" presetClass="entr" presetSubtype="8" fill="hold" grpId="0" nodeType="afterEffect">
                                  <p:stCondLst>
                                    <p:cond delay="0"/>
                                  </p:stCondLst>
                                  <p:childTnLst>
                                    <p:set>
                                      <p:cBhvr>
                                        <p:cTn id="209" dur="1" fill="hold">
                                          <p:stCondLst>
                                            <p:cond delay="0"/>
                                          </p:stCondLst>
                                        </p:cTn>
                                        <p:tgtEl>
                                          <p:spTgt spid="858178"/>
                                        </p:tgtEl>
                                        <p:attrNameLst>
                                          <p:attrName>style.visibility</p:attrName>
                                        </p:attrNameLst>
                                      </p:cBhvr>
                                      <p:to>
                                        <p:strVal val="visible"/>
                                      </p:to>
                                    </p:set>
                                    <p:animEffect transition="in" filter="wipe(left)">
                                      <p:cBhvr>
                                        <p:cTn id="210" dur="500"/>
                                        <p:tgtEl>
                                          <p:spTgt spid="858178"/>
                                        </p:tgtEl>
                                      </p:cBhvr>
                                    </p:animEffect>
                                  </p:childTnLst>
                                </p:cTn>
                              </p:par>
                            </p:childTnLst>
                          </p:cTn>
                        </p:par>
                        <p:par>
                          <p:cTn id="211" fill="hold">
                            <p:stCondLst>
                              <p:cond delay="3500"/>
                            </p:stCondLst>
                            <p:childTnLst>
                              <p:par>
                                <p:cTn id="212" presetID="22" presetClass="entr" presetSubtype="1" fill="hold" grpId="0" nodeType="afterEffect">
                                  <p:stCondLst>
                                    <p:cond delay="0"/>
                                  </p:stCondLst>
                                  <p:childTnLst>
                                    <p:set>
                                      <p:cBhvr>
                                        <p:cTn id="213" dur="1" fill="hold">
                                          <p:stCondLst>
                                            <p:cond delay="0"/>
                                          </p:stCondLst>
                                        </p:cTn>
                                        <p:tgtEl>
                                          <p:spTgt spid="858155"/>
                                        </p:tgtEl>
                                        <p:attrNameLst>
                                          <p:attrName>style.visibility</p:attrName>
                                        </p:attrNameLst>
                                      </p:cBhvr>
                                      <p:to>
                                        <p:strVal val="visible"/>
                                      </p:to>
                                    </p:set>
                                    <p:animEffect transition="in" filter="wipe(up)">
                                      <p:cBhvr>
                                        <p:cTn id="214" dur="500"/>
                                        <p:tgtEl>
                                          <p:spTgt spid="858155"/>
                                        </p:tgtEl>
                                      </p:cBhvr>
                                    </p:animEffect>
                                  </p:childTnLst>
                                </p:cTn>
                              </p:par>
                            </p:childTnLst>
                          </p:cTn>
                        </p:par>
                        <p:par>
                          <p:cTn id="215" fill="hold">
                            <p:stCondLst>
                              <p:cond delay="4000"/>
                            </p:stCondLst>
                            <p:childTnLst>
                              <p:par>
                                <p:cTn id="216" presetID="22" presetClass="entr" presetSubtype="1" fill="hold" grpId="0" nodeType="afterEffect">
                                  <p:stCondLst>
                                    <p:cond delay="0"/>
                                  </p:stCondLst>
                                  <p:childTnLst>
                                    <p:set>
                                      <p:cBhvr>
                                        <p:cTn id="217" dur="1" fill="hold">
                                          <p:stCondLst>
                                            <p:cond delay="0"/>
                                          </p:stCondLst>
                                        </p:cTn>
                                        <p:tgtEl>
                                          <p:spTgt spid="858179"/>
                                        </p:tgtEl>
                                        <p:attrNameLst>
                                          <p:attrName>style.visibility</p:attrName>
                                        </p:attrNameLst>
                                      </p:cBhvr>
                                      <p:to>
                                        <p:strVal val="visible"/>
                                      </p:to>
                                    </p:set>
                                    <p:animEffect transition="in" filter="wipe(up)">
                                      <p:cBhvr>
                                        <p:cTn id="218" dur="500"/>
                                        <p:tgtEl>
                                          <p:spTgt spid="858179"/>
                                        </p:tgtEl>
                                      </p:cBhvr>
                                    </p:animEffect>
                                  </p:childTnLst>
                                </p:cTn>
                              </p:par>
                            </p:childTnLst>
                          </p:cTn>
                        </p:par>
                        <p:par>
                          <p:cTn id="219" fill="hold">
                            <p:stCondLst>
                              <p:cond delay="4500"/>
                            </p:stCondLst>
                            <p:childTnLst>
                              <p:par>
                                <p:cTn id="220" presetID="22" presetClass="entr" presetSubtype="8" fill="hold" grpId="0" nodeType="afterEffect">
                                  <p:stCondLst>
                                    <p:cond delay="0"/>
                                  </p:stCondLst>
                                  <p:childTnLst>
                                    <p:set>
                                      <p:cBhvr>
                                        <p:cTn id="221" dur="1" fill="hold">
                                          <p:stCondLst>
                                            <p:cond delay="0"/>
                                          </p:stCondLst>
                                        </p:cTn>
                                        <p:tgtEl>
                                          <p:spTgt spid="858166"/>
                                        </p:tgtEl>
                                        <p:attrNameLst>
                                          <p:attrName>style.visibility</p:attrName>
                                        </p:attrNameLst>
                                      </p:cBhvr>
                                      <p:to>
                                        <p:strVal val="visible"/>
                                      </p:to>
                                    </p:set>
                                    <p:animEffect transition="in" filter="wipe(left)">
                                      <p:cBhvr>
                                        <p:cTn id="222" dur="500"/>
                                        <p:tgtEl>
                                          <p:spTgt spid="858166"/>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858167"/>
                                        </p:tgtEl>
                                        <p:attrNameLst>
                                          <p:attrName>style.visibility</p:attrName>
                                        </p:attrNameLst>
                                      </p:cBhvr>
                                      <p:to>
                                        <p:strVal val="visible"/>
                                      </p:to>
                                    </p:set>
                                    <p:animEffect transition="in" filter="wipe(right)">
                                      <p:cBhvr>
                                        <p:cTn id="225" dur="500"/>
                                        <p:tgtEl>
                                          <p:spTgt spid="858167"/>
                                        </p:tgtEl>
                                      </p:cBhvr>
                                    </p:animEffect>
                                  </p:childTnLst>
                                </p:cTn>
                              </p:par>
                            </p:childTnLst>
                          </p:cTn>
                        </p:par>
                        <p:par>
                          <p:cTn id="226" fill="hold">
                            <p:stCondLst>
                              <p:cond delay="5000"/>
                            </p:stCondLst>
                            <p:childTnLst>
                              <p:par>
                                <p:cTn id="227" presetID="53" presetClass="entr" presetSubtype="0" fill="hold" nodeType="afterEffect">
                                  <p:stCondLst>
                                    <p:cond delay="0"/>
                                  </p:stCondLst>
                                  <p:childTnLst>
                                    <p:set>
                                      <p:cBhvr>
                                        <p:cTn id="228" dur="1" fill="hold">
                                          <p:stCondLst>
                                            <p:cond delay="0"/>
                                          </p:stCondLst>
                                        </p:cTn>
                                        <p:tgtEl>
                                          <p:spTgt spid="858168"/>
                                        </p:tgtEl>
                                        <p:attrNameLst>
                                          <p:attrName>style.visibility</p:attrName>
                                        </p:attrNameLst>
                                      </p:cBhvr>
                                      <p:to>
                                        <p:strVal val="visible"/>
                                      </p:to>
                                    </p:set>
                                    <p:anim calcmode="lin" valueType="num">
                                      <p:cBhvr>
                                        <p:cTn id="229" dur="500" fill="hold"/>
                                        <p:tgtEl>
                                          <p:spTgt spid="858168"/>
                                        </p:tgtEl>
                                        <p:attrNameLst>
                                          <p:attrName>ppt_w</p:attrName>
                                        </p:attrNameLst>
                                      </p:cBhvr>
                                      <p:tavLst>
                                        <p:tav tm="0">
                                          <p:val>
                                            <p:fltVal val="0"/>
                                          </p:val>
                                        </p:tav>
                                        <p:tav tm="100000">
                                          <p:val>
                                            <p:strVal val="#ppt_w"/>
                                          </p:val>
                                        </p:tav>
                                      </p:tavLst>
                                    </p:anim>
                                    <p:anim calcmode="lin" valueType="num">
                                      <p:cBhvr>
                                        <p:cTn id="230" dur="500" fill="hold"/>
                                        <p:tgtEl>
                                          <p:spTgt spid="858168"/>
                                        </p:tgtEl>
                                        <p:attrNameLst>
                                          <p:attrName>ppt_h</p:attrName>
                                        </p:attrNameLst>
                                      </p:cBhvr>
                                      <p:tavLst>
                                        <p:tav tm="0">
                                          <p:val>
                                            <p:fltVal val="0"/>
                                          </p:val>
                                        </p:tav>
                                        <p:tav tm="100000">
                                          <p:val>
                                            <p:strVal val="#ppt_h"/>
                                          </p:val>
                                        </p:tav>
                                      </p:tavLst>
                                    </p:anim>
                                    <p:animEffect transition="in" filter="fade">
                                      <p:cBhvr>
                                        <p:cTn id="231" dur="500"/>
                                        <p:tgtEl>
                                          <p:spTgt spid="858168"/>
                                        </p:tgtEl>
                                      </p:cBhvr>
                                    </p:animEffect>
                                  </p:childTnLst>
                                </p:cTn>
                              </p:par>
                            </p:childTnLst>
                          </p:cTn>
                        </p:par>
                      </p:childTnLst>
                    </p:cTn>
                  </p:par>
                  <p:par>
                    <p:cTn id="232" fill="hold">
                      <p:stCondLst>
                        <p:cond delay="indefinite"/>
                      </p:stCondLst>
                      <p:childTnLst>
                        <p:par>
                          <p:cTn id="233" fill="hold">
                            <p:stCondLst>
                              <p:cond delay="0"/>
                            </p:stCondLst>
                            <p:childTnLst>
                              <p:par>
                                <p:cTn id="234" presetID="4" presetClass="exit" presetSubtype="16" fill="hold" nodeType="clickEffect">
                                  <p:stCondLst>
                                    <p:cond delay="0"/>
                                  </p:stCondLst>
                                  <p:childTnLst>
                                    <p:animEffect transition="out" filter="box(in)">
                                      <p:cBhvr>
                                        <p:cTn id="235" dur="500"/>
                                        <p:tgtEl>
                                          <p:spTgt spid="858144"/>
                                        </p:tgtEl>
                                      </p:cBhvr>
                                    </p:animEffect>
                                    <p:set>
                                      <p:cBhvr>
                                        <p:cTn id="236" dur="1" fill="hold">
                                          <p:stCondLst>
                                            <p:cond delay="499"/>
                                          </p:stCondLst>
                                        </p:cTn>
                                        <p:tgtEl>
                                          <p:spTgt spid="858144"/>
                                        </p:tgtEl>
                                        <p:attrNameLst>
                                          <p:attrName>style.visibility</p:attrName>
                                        </p:attrNameLst>
                                      </p:cBhvr>
                                      <p:to>
                                        <p:strVal val="hidden"/>
                                      </p:to>
                                    </p:set>
                                  </p:childTnLst>
                                </p:cTn>
                              </p:par>
                              <p:par>
                                <p:cTn id="237" presetID="4" presetClass="exit" presetSubtype="16" fill="hold" grpId="1" nodeType="withEffect">
                                  <p:stCondLst>
                                    <p:cond delay="0"/>
                                  </p:stCondLst>
                                  <p:childTnLst>
                                    <p:animEffect transition="out" filter="box(in)">
                                      <p:cBhvr>
                                        <p:cTn id="238" dur="500"/>
                                        <p:tgtEl>
                                          <p:spTgt spid="858166"/>
                                        </p:tgtEl>
                                      </p:cBhvr>
                                    </p:animEffect>
                                    <p:set>
                                      <p:cBhvr>
                                        <p:cTn id="239" dur="1" fill="hold">
                                          <p:stCondLst>
                                            <p:cond delay="499"/>
                                          </p:stCondLst>
                                        </p:cTn>
                                        <p:tgtEl>
                                          <p:spTgt spid="858166"/>
                                        </p:tgtEl>
                                        <p:attrNameLst>
                                          <p:attrName>style.visibility</p:attrName>
                                        </p:attrNameLst>
                                      </p:cBhvr>
                                      <p:to>
                                        <p:strVal val="hidden"/>
                                      </p:to>
                                    </p:set>
                                  </p:childTnLst>
                                </p:cTn>
                              </p:par>
                              <p:par>
                                <p:cTn id="240" presetID="4" presetClass="exit" presetSubtype="16" fill="hold" grpId="1" nodeType="withEffect">
                                  <p:stCondLst>
                                    <p:cond delay="0"/>
                                  </p:stCondLst>
                                  <p:childTnLst>
                                    <p:animEffect transition="out" filter="box(in)">
                                      <p:cBhvr>
                                        <p:cTn id="241" dur="500"/>
                                        <p:tgtEl>
                                          <p:spTgt spid="858167"/>
                                        </p:tgtEl>
                                      </p:cBhvr>
                                    </p:animEffect>
                                    <p:set>
                                      <p:cBhvr>
                                        <p:cTn id="242" dur="1" fill="hold">
                                          <p:stCondLst>
                                            <p:cond delay="499"/>
                                          </p:stCondLst>
                                        </p:cTn>
                                        <p:tgtEl>
                                          <p:spTgt spid="858167"/>
                                        </p:tgtEl>
                                        <p:attrNameLst>
                                          <p:attrName>style.visibility</p:attrName>
                                        </p:attrNameLst>
                                      </p:cBhvr>
                                      <p:to>
                                        <p:strVal val="hidden"/>
                                      </p:to>
                                    </p:set>
                                  </p:childTnLst>
                                </p:cTn>
                              </p:par>
                              <p:par>
                                <p:cTn id="243" presetID="4" presetClass="exit" presetSubtype="16" fill="hold" nodeType="withEffect">
                                  <p:stCondLst>
                                    <p:cond delay="0"/>
                                  </p:stCondLst>
                                  <p:childTnLst>
                                    <p:animEffect transition="out" filter="box(in)">
                                      <p:cBhvr>
                                        <p:cTn id="244" dur="500"/>
                                        <p:tgtEl>
                                          <p:spTgt spid="858168"/>
                                        </p:tgtEl>
                                      </p:cBhvr>
                                    </p:animEffect>
                                    <p:set>
                                      <p:cBhvr>
                                        <p:cTn id="245" dur="1" fill="hold">
                                          <p:stCondLst>
                                            <p:cond delay="499"/>
                                          </p:stCondLst>
                                        </p:cTn>
                                        <p:tgtEl>
                                          <p:spTgt spid="858168"/>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53" presetClass="entr" presetSubtype="0" fill="hold" nodeType="clickEffect">
                                  <p:stCondLst>
                                    <p:cond delay="0"/>
                                  </p:stCondLst>
                                  <p:childTnLst>
                                    <p:set>
                                      <p:cBhvr>
                                        <p:cTn id="249" dur="1" fill="hold">
                                          <p:stCondLst>
                                            <p:cond delay="0"/>
                                          </p:stCondLst>
                                        </p:cTn>
                                        <p:tgtEl>
                                          <p:spTgt spid="858183"/>
                                        </p:tgtEl>
                                        <p:attrNameLst>
                                          <p:attrName>style.visibility</p:attrName>
                                        </p:attrNameLst>
                                      </p:cBhvr>
                                      <p:to>
                                        <p:strVal val="visible"/>
                                      </p:to>
                                    </p:set>
                                    <p:anim calcmode="lin" valueType="num">
                                      <p:cBhvr>
                                        <p:cTn id="250" dur="500" fill="hold"/>
                                        <p:tgtEl>
                                          <p:spTgt spid="858183"/>
                                        </p:tgtEl>
                                        <p:attrNameLst>
                                          <p:attrName>ppt_w</p:attrName>
                                        </p:attrNameLst>
                                      </p:cBhvr>
                                      <p:tavLst>
                                        <p:tav tm="0">
                                          <p:val>
                                            <p:fltVal val="0"/>
                                          </p:val>
                                        </p:tav>
                                        <p:tav tm="100000">
                                          <p:val>
                                            <p:strVal val="#ppt_w"/>
                                          </p:val>
                                        </p:tav>
                                      </p:tavLst>
                                    </p:anim>
                                    <p:anim calcmode="lin" valueType="num">
                                      <p:cBhvr>
                                        <p:cTn id="251" dur="500" fill="hold"/>
                                        <p:tgtEl>
                                          <p:spTgt spid="858183"/>
                                        </p:tgtEl>
                                        <p:attrNameLst>
                                          <p:attrName>ppt_h</p:attrName>
                                        </p:attrNameLst>
                                      </p:cBhvr>
                                      <p:tavLst>
                                        <p:tav tm="0">
                                          <p:val>
                                            <p:fltVal val="0"/>
                                          </p:val>
                                        </p:tav>
                                        <p:tav tm="100000">
                                          <p:val>
                                            <p:strVal val="#ppt_h"/>
                                          </p:val>
                                        </p:tav>
                                      </p:tavLst>
                                    </p:anim>
                                    <p:animEffect transition="in" filter="fade">
                                      <p:cBhvr>
                                        <p:cTn id="252" dur="500"/>
                                        <p:tgtEl>
                                          <p:spTgt spid="858183"/>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4" fill="hold" grpId="0" nodeType="clickEffect">
                                  <p:stCondLst>
                                    <p:cond delay="0"/>
                                  </p:stCondLst>
                                  <p:childTnLst>
                                    <p:set>
                                      <p:cBhvr>
                                        <p:cTn id="256" dur="1" fill="hold">
                                          <p:stCondLst>
                                            <p:cond delay="0"/>
                                          </p:stCondLst>
                                        </p:cTn>
                                        <p:tgtEl>
                                          <p:spTgt spid="858185"/>
                                        </p:tgtEl>
                                        <p:attrNameLst>
                                          <p:attrName>style.visibility</p:attrName>
                                        </p:attrNameLst>
                                      </p:cBhvr>
                                      <p:to>
                                        <p:strVal val="visible"/>
                                      </p:to>
                                    </p:set>
                                    <p:animEffect transition="in" filter="wipe(down)">
                                      <p:cBhvr>
                                        <p:cTn id="257" dur="500"/>
                                        <p:tgtEl>
                                          <p:spTgt spid="858185"/>
                                        </p:tgtEl>
                                      </p:cBhvr>
                                    </p:animEffect>
                                  </p:childTnLst>
                                </p:cTn>
                              </p:par>
                            </p:childTnLst>
                          </p:cTn>
                        </p:par>
                        <p:par>
                          <p:cTn id="258" fill="hold">
                            <p:stCondLst>
                              <p:cond delay="500"/>
                            </p:stCondLst>
                            <p:childTnLst>
                              <p:par>
                                <p:cTn id="259" presetID="22" presetClass="entr" presetSubtype="8" fill="hold" grpId="0" nodeType="afterEffect">
                                  <p:stCondLst>
                                    <p:cond delay="0"/>
                                  </p:stCondLst>
                                  <p:childTnLst>
                                    <p:set>
                                      <p:cBhvr>
                                        <p:cTn id="260" dur="1" fill="hold">
                                          <p:stCondLst>
                                            <p:cond delay="0"/>
                                          </p:stCondLst>
                                        </p:cTn>
                                        <p:tgtEl>
                                          <p:spTgt spid="858184"/>
                                        </p:tgtEl>
                                        <p:attrNameLst>
                                          <p:attrName>style.visibility</p:attrName>
                                        </p:attrNameLst>
                                      </p:cBhvr>
                                      <p:to>
                                        <p:strVal val="visible"/>
                                      </p:to>
                                    </p:set>
                                    <p:animEffect transition="in" filter="wipe(left)">
                                      <p:cBhvr>
                                        <p:cTn id="261" dur="500"/>
                                        <p:tgtEl>
                                          <p:spTgt spid="858184"/>
                                        </p:tgtEl>
                                      </p:cBhvr>
                                    </p:animEffect>
                                  </p:childTnLst>
                                </p:cTn>
                              </p:par>
                            </p:childTnLst>
                          </p:cTn>
                        </p:par>
                        <p:par>
                          <p:cTn id="262" fill="hold">
                            <p:stCondLst>
                              <p:cond delay="1000"/>
                            </p:stCondLst>
                            <p:childTnLst>
                              <p:par>
                                <p:cTn id="263" presetID="22" presetClass="entr" presetSubtype="4" fill="hold" grpId="0" nodeType="afterEffect">
                                  <p:stCondLst>
                                    <p:cond delay="0"/>
                                  </p:stCondLst>
                                  <p:childTnLst>
                                    <p:set>
                                      <p:cBhvr>
                                        <p:cTn id="264" dur="1" fill="hold">
                                          <p:stCondLst>
                                            <p:cond delay="0"/>
                                          </p:stCondLst>
                                        </p:cTn>
                                        <p:tgtEl>
                                          <p:spTgt spid="858186"/>
                                        </p:tgtEl>
                                        <p:attrNameLst>
                                          <p:attrName>style.visibility</p:attrName>
                                        </p:attrNameLst>
                                      </p:cBhvr>
                                      <p:to>
                                        <p:strVal val="visible"/>
                                      </p:to>
                                    </p:set>
                                    <p:animEffect transition="in" filter="wipe(down)">
                                      <p:cBhvr>
                                        <p:cTn id="265" dur="500"/>
                                        <p:tgtEl>
                                          <p:spTgt spid="858186"/>
                                        </p:tgtEl>
                                      </p:cBhvr>
                                    </p:animEffect>
                                  </p:childTnLst>
                                </p:cTn>
                              </p:par>
                            </p:childTnLst>
                          </p:cTn>
                        </p:par>
                        <p:par>
                          <p:cTn id="266" fill="hold">
                            <p:stCondLst>
                              <p:cond delay="1500"/>
                            </p:stCondLst>
                            <p:childTnLst>
                              <p:par>
                                <p:cTn id="267" presetID="22" presetClass="entr" presetSubtype="8" fill="hold" grpId="0" nodeType="afterEffect">
                                  <p:stCondLst>
                                    <p:cond delay="0"/>
                                  </p:stCondLst>
                                  <p:childTnLst>
                                    <p:set>
                                      <p:cBhvr>
                                        <p:cTn id="268" dur="1" fill="hold">
                                          <p:stCondLst>
                                            <p:cond delay="0"/>
                                          </p:stCondLst>
                                        </p:cTn>
                                        <p:tgtEl>
                                          <p:spTgt spid="858187"/>
                                        </p:tgtEl>
                                        <p:attrNameLst>
                                          <p:attrName>style.visibility</p:attrName>
                                        </p:attrNameLst>
                                      </p:cBhvr>
                                      <p:to>
                                        <p:strVal val="visible"/>
                                      </p:to>
                                    </p:set>
                                    <p:animEffect transition="in" filter="wipe(left)">
                                      <p:cBhvr>
                                        <p:cTn id="269" dur="500"/>
                                        <p:tgtEl>
                                          <p:spTgt spid="858187"/>
                                        </p:tgtEl>
                                      </p:cBhvr>
                                    </p:animEffect>
                                  </p:childTnLst>
                                </p:cTn>
                              </p:par>
                            </p:childTnLst>
                          </p:cTn>
                        </p:par>
                        <p:par>
                          <p:cTn id="270" fill="hold">
                            <p:stCondLst>
                              <p:cond delay="2000"/>
                            </p:stCondLst>
                            <p:childTnLst>
                              <p:par>
                                <p:cTn id="271" presetID="22" presetClass="entr" presetSubtype="4" fill="hold" grpId="0" nodeType="afterEffect">
                                  <p:stCondLst>
                                    <p:cond delay="0"/>
                                  </p:stCondLst>
                                  <p:childTnLst>
                                    <p:set>
                                      <p:cBhvr>
                                        <p:cTn id="272" dur="1" fill="hold">
                                          <p:stCondLst>
                                            <p:cond delay="0"/>
                                          </p:stCondLst>
                                        </p:cTn>
                                        <p:tgtEl>
                                          <p:spTgt spid="858188"/>
                                        </p:tgtEl>
                                        <p:attrNameLst>
                                          <p:attrName>style.visibility</p:attrName>
                                        </p:attrNameLst>
                                      </p:cBhvr>
                                      <p:to>
                                        <p:strVal val="visible"/>
                                      </p:to>
                                    </p:set>
                                    <p:animEffect transition="in" filter="wipe(down)">
                                      <p:cBhvr>
                                        <p:cTn id="273" dur="500"/>
                                        <p:tgtEl>
                                          <p:spTgt spid="858188"/>
                                        </p:tgtEl>
                                      </p:cBhvr>
                                    </p:animEffect>
                                  </p:childTnLst>
                                </p:cTn>
                              </p:par>
                            </p:childTnLst>
                          </p:cTn>
                        </p:par>
                        <p:par>
                          <p:cTn id="274" fill="hold">
                            <p:stCondLst>
                              <p:cond delay="2500"/>
                            </p:stCondLst>
                            <p:childTnLst>
                              <p:par>
                                <p:cTn id="275" presetID="22" presetClass="entr" presetSubtype="8" fill="hold" grpId="0" nodeType="afterEffect">
                                  <p:stCondLst>
                                    <p:cond delay="0"/>
                                  </p:stCondLst>
                                  <p:childTnLst>
                                    <p:set>
                                      <p:cBhvr>
                                        <p:cTn id="276" dur="1" fill="hold">
                                          <p:stCondLst>
                                            <p:cond delay="0"/>
                                          </p:stCondLst>
                                        </p:cTn>
                                        <p:tgtEl>
                                          <p:spTgt spid="858189"/>
                                        </p:tgtEl>
                                        <p:attrNameLst>
                                          <p:attrName>style.visibility</p:attrName>
                                        </p:attrNameLst>
                                      </p:cBhvr>
                                      <p:to>
                                        <p:strVal val="visible"/>
                                      </p:to>
                                    </p:set>
                                    <p:animEffect transition="in" filter="wipe(left)">
                                      <p:cBhvr>
                                        <p:cTn id="277" dur="500"/>
                                        <p:tgtEl>
                                          <p:spTgt spid="858189"/>
                                        </p:tgtEl>
                                      </p:cBhvr>
                                    </p:animEffect>
                                  </p:childTnLst>
                                </p:cTn>
                              </p:par>
                            </p:childTnLst>
                          </p:cTn>
                        </p:par>
                        <p:par>
                          <p:cTn id="278" fill="hold">
                            <p:stCondLst>
                              <p:cond delay="3000"/>
                            </p:stCondLst>
                            <p:childTnLst>
                              <p:par>
                                <p:cTn id="279" presetID="22" presetClass="entr" presetSubtype="4" fill="hold" grpId="0" nodeType="afterEffect">
                                  <p:stCondLst>
                                    <p:cond delay="0"/>
                                  </p:stCondLst>
                                  <p:childTnLst>
                                    <p:set>
                                      <p:cBhvr>
                                        <p:cTn id="280" dur="1" fill="hold">
                                          <p:stCondLst>
                                            <p:cond delay="0"/>
                                          </p:stCondLst>
                                        </p:cTn>
                                        <p:tgtEl>
                                          <p:spTgt spid="858190"/>
                                        </p:tgtEl>
                                        <p:attrNameLst>
                                          <p:attrName>style.visibility</p:attrName>
                                        </p:attrNameLst>
                                      </p:cBhvr>
                                      <p:to>
                                        <p:strVal val="visible"/>
                                      </p:to>
                                    </p:set>
                                    <p:animEffect transition="in" filter="wipe(down)">
                                      <p:cBhvr>
                                        <p:cTn id="281" dur="500"/>
                                        <p:tgtEl>
                                          <p:spTgt spid="858190"/>
                                        </p:tgtEl>
                                      </p:cBhvr>
                                    </p:animEffect>
                                  </p:childTnLst>
                                </p:cTn>
                              </p:par>
                            </p:childTnLst>
                          </p:cTn>
                        </p:par>
                        <p:par>
                          <p:cTn id="282" fill="hold">
                            <p:stCondLst>
                              <p:cond delay="3500"/>
                            </p:stCondLst>
                            <p:childTnLst>
                              <p:par>
                                <p:cTn id="283" presetID="22" presetClass="entr" presetSubtype="8" fill="hold" grpId="0" nodeType="afterEffect">
                                  <p:stCondLst>
                                    <p:cond delay="0"/>
                                  </p:stCondLst>
                                  <p:childTnLst>
                                    <p:set>
                                      <p:cBhvr>
                                        <p:cTn id="284" dur="1" fill="hold">
                                          <p:stCondLst>
                                            <p:cond delay="0"/>
                                          </p:stCondLst>
                                        </p:cTn>
                                        <p:tgtEl>
                                          <p:spTgt spid="858191"/>
                                        </p:tgtEl>
                                        <p:attrNameLst>
                                          <p:attrName>style.visibility</p:attrName>
                                        </p:attrNameLst>
                                      </p:cBhvr>
                                      <p:to>
                                        <p:strVal val="visible"/>
                                      </p:to>
                                    </p:set>
                                    <p:animEffect transition="in" filter="wipe(left)">
                                      <p:cBhvr>
                                        <p:cTn id="285" dur="500"/>
                                        <p:tgtEl>
                                          <p:spTgt spid="858191"/>
                                        </p:tgtEl>
                                      </p:cBhvr>
                                    </p:animEffect>
                                  </p:childTnLst>
                                </p:cTn>
                              </p:par>
                            </p:childTnLst>
                          </p:cTn>
                        </p:par>
                        <p:par>
                          <p:cTn id="286" fill="hold">
                            <p:stCondLst>
                              <p:cond delay="4000"/>
                            </p:stCondLst>
                            <p:childTnLst>
                              <p:par>
                                <p:cTn id="287" presetID="22" presetClass="entr" presetSubtype="4" fill="hold" grpId="0" nodeType="afterEffect">
                                  <p:stCondLst>
                                    <p:cond delay="0"/>
                                  </p:stCondLst>
                                  <p:childTnLst>
                                    <p:set>
                                      <p:cBhvr>
                                        <p:cTn id="288" dur="1" fill="hold">
                                          <p:stCondLst>
                                            <p:cond delay="0"/>
                                          </p:stCondLst>
                                        </p:cTn>
                                        <p:tgtEl>
                                          <p:spTgt spid="858193"/>
                                        </p:tgtEl>
                                        <p:attrNameLst>
                                          <p:attrName>style.visibility</p:attrName>
                                        </p:attrNameLst>
                                      </p:cBhvr>
                                      <p:to>
                                        <p:strVal val="visible"/>
                                      </p:to>
                                    </p:set>
                                    <p:animEffect transition="in" filter="wipe(down)">
                                      <p:cBhvr>
                                        <p:cTn id="289" dur="1000"/>
                                        <p:tgtEl>
                                          <p:spTgt spid="858193"/>
                                        </p:tgtEl>
                                      </p:cBhvr>
                                    </p:animEffect>
                                  </p:childTnLst>
                                </p:cTn>
                              </p:par>
                            </p:childTnLst>
                          </p:cTn>
                        </p:par>
                        <p:par>
                          <p:cTn id="290" fill="hold">
                            <p:stCondLst>
                              <p:cond delay="5000"/>
                            </p:stCondLst>
                            <p:childTnLst>
                              <p:par>
                                <p:cTn id="291" presetID="22" presetClass="entr" presetSubtype="8" fill="hold" grpId="0" nodeType="afterEffect">
                                  <p:stCondLst>
                                    <p:cond delay="0"/>
                                  </p:stCondLst>
                                  <p:childTnLst>
                                    <p:set>
                                      <p:cBhvr>
                                        <p:cTn id="292" dur="1" fill="hold">
                                          <p:stCondLst>
                                            <p:cond delay="0"/>
                                          </p:stCondLst>
                                        </p:cTn>
                                        <p:tgtEl>
                                          <p:spTgt spid="858192"/>
                                        </p:tgtEl>
                                        <p:attrNameLst>
                                          <p:attrName>style.visibility</p:attrName>
                                        </p:attrNameLst>
                                      </p:cBhvr>
                                      <p:to>
                                        <p:strVal val="visible"/>
                                      </p:to>
                                    </p:set>
                                    <p:animEffect transition="in" filter="wipe(left)">
                                      <p:cBhvr>
                                        <p:cTn id="293" dur="500"/>
                                        <p:tgtEl>
                                          <p:spTgt spid="858192"/>
                                        </p:tgtEl>
                                      </p:cBhvr>
                                    </p:animEffect>
                                  </p:childTnLst>
                                </p:cTn>
                              </p:par>
                            </p:childTnLst>
                          </p:cTn>
                        </p:par>
                      </p:childTnLst>
                    </p:cTn>
                  </p:par>
                  <p:par>
                    <p:cTn id="294" fill="hold">
                      <p:stCondLst>
                        <p:cond delay="indefinite"/>
                      </p:stCondLst>
                      <p:childTnLst>
                        <p:par>
                          <p:cTn id="295" fill="hold">
                            <p:stCondLst>
                              <p:cond delay="0"/>
                            </p:stCondLst>
                            <p:childTnLst>
                              <p:par>
                                <p:cTn id="296" presetID="22" presetClass="entr" presetSubtype="8" fill="hold" nodeType="clickEffect">
                                  <p:stCondLst>
                                    <p:cond delay="0"/>
                                  </p:stCondLst>
                                  <p:childTnLst>
                                    <p:set>
                                      <p:cBhvr>
                                        <p:cTn id="297" dur="1" fill="hold">
                                          <p:stCondLst>
                                            <p:cond delay="0"/>
                                          </p:stCondLst>
                                        </p:cTn>
                                        <p:tgtEl>
                                          <p:spTgt spid="858144"/>
                                        </p:tgtEl>
                                        <p:attrNameLst>
                                          <p:attrName>style.visibility</p:attrName>
                                        </p:attrNameLst>
                                      </p:cBhvr>
                                      <p:to>
                                        <p:strVal val="visible"/>
                                      </p:to>
                                    </p:set>
                                    <p:animEffect transition="in" filter="wipe(left)">
                                      <p:cBhvr>
                                        <p:cTn id="298" dur="3000"/>
                                        <p:tgtEl>
                                          <p:spTgt spid="858144"/>
                                        </p:tgtEl>
                                      </p:cBhvr>
                                    </p:animEffect>
                                  </p:childTnLst>
                                </p:cTn>
                              </p:par>
                              <p:par>
                                <p:cTn id="299" presetID="22" presetClass="entr" presetSubtype="8" fill="hold" nodeType="withEffect">
                                  <p:stCondLst>
                                    <p:cond delay="0"/>
                                  </p:stCondLst>
                                  <p:childTnLst>
                                    <p:set>
                                      <p:cBhvr>
                                        <p:cTn id="300" dur="1" fill="hold">
                                          <p:stCondLst>
                                            <p:cond delay="0"/>
                                          </p:stCondLst>
                                        </p:cTn>
                                        <p:tgtEl>
                                          <p:spTgt spid="858140"/>
                                        </p:tgtEl>
                                        <p:attrNameLst>
                                          <p:attrName>style.visibility</p:attrName>
                                        </p:attrNameLst>
                                      </p:cBhvr>
                                      <p:to>
                                        <p:strVal val="visible"/>
                                      </p:to>
                                    </p:set>
                                    <p:animEffect transition="in" filter="wipe(left)">
                                      <p:cBhvr>
                                        <p:cTn id="301" dur="2000"/>
                                        <p:tgtEl>
                                          <p:spTgt spid="858140"/>
                                        </p:tgtEl>
                                      </p:cBhvr>
                                    </p:animEffect>
                                  </p:childTnLst>
                                </p:cTn>
                              </p:par>
                              <p:par>
                                <p:cTn id="302" presetID="22" presetClass="entr" presetSubtype="8" fill="hold" grpId="0" nodeType="withEffect">
                                  <p:stCondLst>
                                    <p:cond delay="0"/>
                                  </p:stCondLst>
                                  <p:childTnLst>
                                    <p:set>
                                      <p:cBhvr>
                                        <p:cTn id="303" dur="1" fill="hold">
                                          <p:stCondLst>
                                            <p:cond delay="0"/>
                                          </p:stCondLst>
                                        </p:cTn>
                                        <p:tgtEl>
                                          <p:spTgt spid="858181"/>
                                        </p:tgtEl>
                                        <p:attrNameLst>
                                          <p:attrName>style.visibility</p:attrName>
                                        </p:attrNameLst>
                                      </p:cBhvr>
                                      <p:to>
                                        <p:strVal val="visible"/>
                                      </p:to>
                                    </p:set>
                                    <p:animEffect transition="in" filter="wipe(left)">
                                      <p:cBhvr>
                                        <p:cTn id="304" dur="3000"/>
                                        <p:tgtEl>
                                          <p:spTgt spid="858181"/>
                                        </p:tgtEl>
                                      </p:cBhvr>
                                    </p:animEffect>
                                  </p:childTnLst>
                                </p:cTn>
                              </p:par>
                              <p:par>
                                <p:cTn id="305" presetID="22" presetClass="entr" presetSubtype="4" fill="hold" grpId="0" nodeType="withEffect">
                                  <p:stCondLst>
                                    <p:cond delay="0"/>
                                  </p:stCondLst>
                                  <p:childTnLst>
                                    <p:set>
                                      <p:cBhvr>
                                        <p:cTn id="306" dur="1" fill="hold">
                                          <p:stCondLst>
                                            <p:cond delay="0"/>
                                          </p:stCondLst>
                                        </p:cTn>
                                        <p:tgtEl>
                                          <p:spTgt spid="858194"/>
                                        </p:tgtEl>
                                        <p:attrNameLst>
                                          <p:attrName>style.visibility</p:attrName>
                                        </p:attrNameLst>
                                      </p:cBhvr>
                                      <p:to>
                                        <p:strVal val="visible"/>
                                      </p:to>
                                    </p:set>
                                    <p:animEffect transition="in" filter="wipe(down)">
                                      <p:cBhvr>
                                        <p:cTn id="307" dur="3000"/>
                                        <p:tgtEl>
                                          <p:spTgt spid="858194"/>
                                        </p:tgtEl>
                                      </p:cBhvr>
                                    </p:animEffect>
                                  </p:childTnLst>
                                </p:cTn>
                              </p:par>
                            </p:childTnLst>
                          </p:cTn>
                        </p:par>
                        <p:par>
                          <p:cTn id="308" fill="hold">
                            <p:stCondLst>
                              <p:cond delay="3000"/>
                            </p:stCondLst>
                            <p:childTnLst>
                              <p:par>
                                <p:cTn id="309" presetID="22" presetClass="entr" presetSubtype="8" fill="hold" grpId="0" nodeType="afterEffect">
                                  <p:stCondLst>
                                    <p:cond delay="0"/>
                                  </p:stCondLst>
                                  <p:childTnLst>
                                    <p:set>
                                      <p:cBhvr>
                                        <p:cTn id="310" dur="1" fill="hold">
                                          <p:stCondLst>
                                            <p:cond delay="0"/>
                                          </p:stCondLst>
                                        </p:cTn>
                                        <p:tgtEl>
                                          <p:spTgt spid="858195"/>
                                        </p:tgtEl>
                                        <p:attrNameLst>
                                          <p:attrName>style.visibility</p:attrName>
                                        </p:attrNameLst>
                                      </p:cBhvr>
                                      <p:to>
                                        <p:strVal val="visible"/>
                                      </p:to>
                                    </p:set>
                                    <p:animEffect transition="in" filter="wipe(left)">
                                      <p:cBhvr>
                                        <p:cTn id="311" dur="500"/>
                                        <p:tgtEl>
                                          <p:spTgt spid="858195"/>
                                        </p:tgtEl>
                                      </p:cBhvr>
                                    </p:animEffect>
                                  </p:childTnLst>
                                </p:cTn>
                              </p:par>
                              <p:par>
                                <p:cTn id="312" presetID="22" presetClass="entr" presetSubtype="8" fill="hold" grpId="0" nodeType="withEffect">
                                  <p:stCondLst>
                                    <p:cond delay="0"/>
                                  </p:stCondLst>
                                  <p:childTnLst>
                                    <p:set>
                                      <p:cBhvr>
                                        <p:cTn id="313" dur="1" fill="hold">
                                          <p:stCondLst>
                                            <p:cond delay="0"/>
                                          </p:stCondLst>
                                        </p:cTn>
                                        <p:tgtEl>
                                          <p:spTgt spid="858182"/>
                                        </p:tgtEl>
                                        <p:attrNameLst>
                                          <p:attrName>style.visibility</p:attrName>
                                        </p:attrNameLst>
                                      </p:cBhvr>
                                      <p:to>
                                        <p:strVal val="visible"/>
                                      </p:to>
                                    </p:set>
                                    <p:animEffect transition="in" filter="wipe(left)">
                                      <p:cBhvr>
                                        <p:cTn id="314" dur="500"/>
                                        <p:tgtEl>
                                          <p:spTgt spid="858182"/>
                                        </p:tgtEl>
                                      </p:cBhvr>
                                    </p:animEffect>
                                  </p:childTnLst>
                                </p:cTn>
                              </p:par>
                            </p:childTnLst>
                          </p:cTn>
                        </p:par>
                        <p:par>
                          <p:cTn id="315" fill="hold">
                            <p:stCondLst>
                              <p:cond delay="3500"/>
                            </p:stCondLst>
                            <p:childTnLst>
                              <p:par>
                                <p:cTn id="316" presetID="22" presetClass="entr" presetSubtype="1" fill="hold" grpId="0" nodeType="afterEffect">
                                  <p:stCondLst>
                                    <p:cond delay="0"/>
                                  </p:stCondLst>
                                  <p:childTnLst>
                                    <p:set>
                                      <p:cBhvr>
                                        <p:cTn id="317" dur="1" fill="hold">
                                          <p:stCondLst>
                                            <p:cond delay="0"/>
                                          </p:stCondLst>
                                        </p:cTn>
                                        <p:tgtEl>
                                          <p:spTgt spid="858156"/>
                                        </p:tgtEl>
                                        <p:attrNameLst>
                                          <p:attrName>style.visibility</p:attrName>
                                        </p:attrNameLst>
                                      </p:cBhvr>
                                      <p:to>
                                        <p:strVal val="visible"/>
                                      </p:to>
                                    </p:set>
                                    <p:animEffect transition="in" filter="wipe(up)">
                                      <p:cBhvr>
                                        <p:cTn id="318" dur="500"/>
                                        <p:tgtEl>
                                          <p:spTgt spid="858156"/>
                                        </p:tgtEl>
                                      </p:cBhvr>
                                    </p:animEffect>
                                  </p:childTnLst>
                                </p:cTn>
                              </p:par>
                            </p:childTnLst>
                          </p:cTn>
                        </p:par>
                        <p:par>
                          <p:cTn id="319" fill="hold">
                            <p:stCondLst>
                              <p:cond delay="4000"/>
                            </p:stCondLst>
                            <p:childTnLst>
                              <p:par>
                                <p:cTn id="320" presetID="22" presetClass="entr" presetSubtype="8" fill="hold" grpId="0" nodeType="afterEffect">
                                  <p:stCondLst>
                                    <p:cond delay="0"/>
                                  </p:stCondLst>
                                  <p:childTnLst>
                                    <p:set>
                                      <p:cBhvr>
                                        <p:cTn id="321" dur="1" fill="hold">
                                          <p:stCondLst>
                                            <p:cond delay="0"/>
                                          </p:stCondLst>
                                        </p:cTn>
                                        <p:tgtEl>
                                          <p:spTgt spid="858180"/>
                                        </p:tgtEl>
                                        <p:attrNameLst>
                                          <p:attrName>style.visibility</p:attrName>
                                        </p:attrNameLst>
                                      </p:cBhvr>
                                      <p:to>
                                        <p:strVal val="visible"/>
                                      </p:to>
                                    </p:set>
                                    <p:animEffect transition="in" filter="wipe(left)">
                                      <p:cBhvr>
                                        <p:cTn id="322" dur="500"/>
                                        <p:tgtEl>
                                          <p:spTgt spid="858180"/>
                                        </p:tgtEl>
                                      </p:cBhvr>
                                    </p:animEffect>
                                  </p:childTnLst>
                                </p:cTn>
                              </p:par>
                              <p:par>
                                <p:cTn id="323" presetID="22" presetClass="entr" presetSubtype="2" fill="hold" grpId="2" nodeType="withEffect">
                                  <p:stCondLst>
                                    <p:cond delay="0"/>
                                  </p:stCondLst>
                                  <p:childTnLst>
                                    <p:set>
                                      <p:cBhvr>
                                        <p:cTn id="324" dur="1" fill="hold">
                                          <p:stCondLst>
                                            <p:cond delay="0"/>
                                          </p:stCondLst>
                                        </p:cTn>
                                        <p:tgtEl>
                                          <p:spTgt spid="858167"/>
                                        </p:tgtEl>
                                        <p:attrNameLst>
                                          <p:attrName>style.visibility</p:attrName>
                                        </p:attrNameLst>
                                      </p:cBhvr>
                                      <p:to>
                                        <p:strVal val="visible"/>
                                      </p:to>
                                    </p:set>
                                    <p:animEffect transition="in" filter="wipe(right)">
                                      <p:cBhvr>
                                        <p:cTn id="325" dur="500"/>
                                        <p:tgtEl>
                                          <p:spTgt spid="858167"/>
                                        </p:tgtEl>
                                      </p:cBhvr>
                                    </p:animEffect>
                                  </p:childTnLst>
                                </p:cTn>
                              </p:par>
                            </p:childTnLst>
                          </p:cTn>
                        </p:par>
                        <p:par>
                          <p:cTn id="326" fill="hold">
                            <p:stCondLst>
                              <p:cond delay="4500"/>
                            </p:stCondLst>
                            <p:childTnLst>
                              <p:par>
                                <p:cTn id="327" presetID="53" presetClass="entr" presetSubtype="0" fill="hold" nodeType="afterEffect">
                                  <p:stCondLst>
                                    <p:cond delay="0"/>
                                  </p:stCondLst>
                                  <p:childTnLst>
                                    <p:set>
                                      <p:cBhvr>
                                        <p:cTn id="328" dur="1" fill="hold">
                                          <p:stCondLst>
                                            <p:cond delay="0"/>
                                          </p:stCondLst>
                                        </p:cTn>
                                        <p:tgtEl>
                                          <p:spTgt spid="858131"/>
                                        </p:tgtEl>
                                        <p:attrNameLst>
                                          <p:attrName>style.visibility</p:attrName>
                                        </p:attrNameLst>
                                      </p:cBhvr>
                                      <p:to>
                                        <p:strVal val="visible"/>
                                      </p:to>
                                    </p:set>
                                    <p:anim calcmode="lin" valueType="num">
                                      <p:cBhvr>
                                        <p:cTn id="329" dur="500" fill="hold"/>
                                        <p:tgtEl>
                                          <p:spTgt spid="858131"/>
                                        </p:tgtEl>
                                        <p:attrNameLst>
                                          <p:attrName>ppt_w</p:attrName>
                                        </p:attrNameLst>
                                      </p:cBhvr>
                                      <p:tavLst>
                                        <p:tav tm="0">
                                          <p:val>
                                            <p:fltVal val="0"/>
                                          </p:val>
                                        </p:tav>
                                        <p:tav tm="100000">
                                          <p:val>
                                            <p:strVal val="#ppt_w"/>
                                          </p:val>
                                        </p:tav>
                                      </p:tavLst>
                                    </p:anim>
                                    <p:anim calcmode="lin" valueType="num">
                                      <p:cBhvr>
                                        <p:cTn id="330" dur="500" fill="hold"/>
                                        <p:tgtEl>
                                          <p:spTgt spid="858131"/>
                                        </p:tgtEl>
                                        <p:attrNameLst>
                                          <p:attrName>ppt_h</p:attrName>
                                        </p:attrNameLst>
                                      </p:cBhvr>
                                      <p:tavLst>
                                        <p:tav tm="0">
                                          <p:val>
                                            <p:fltVal val="0"/>
                                          </p:val>
                                        </p:tav>
                                        <p:tav tm="100000">
                                          <p:val>
                                            <p:strVal val="#ppt_h"/>
                                          </p:val>
                                        </p:tav>
                                      </p:tavLst>
                                    </p:anim>
                                    <p:animEffect transition="in" filter="fade">
                                      <p:cBhvr>
                                        <p:cTn id="331" dur="500"/>
                                        <p:tgtEl>
                                          <p:spTgt spid="85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9" grpId="0" animBg="1"/>
      <p:bldP spid="858120" grpId="0" animBg="1"/>
      <p:bldP spid="858121" grpId="0" animBg="1"/>
      <p:bldP spid="858133" grpId="0" animBg="1"/>
      <p:bldP spid="858137" grpId="0" animBg="1"/>
      <p:bldP spid="858138" grpId="0" animBg="1"/>
      <p:bldP spid="858149" grpId="0" animBg="1"/>
      <p:bldP spid="858150" grpId="0" animBg="1"/>
      <p:bldP spid="858151" grpId="0" animBg="1"/>
      <p:bldP spid="858152" grpId="0" animBg="1"/>
      <p:bldP spid="858153" grpId="0" animBg="1"/>
      <p:bldP spid="858154" grpId="0" animBg="1"/>
      <p:bldP spid="858155" grpId="0" animBg="1"/>
      <p:bldP spid="858156" grpId="0" animBg="1"/>
      <p:bldP spid="858157" grpId="0" animBg="1"/>
      <p:bldP spid="858158" grpId="0" animBg="1"/>
      <p:bldP spid="858160" grpId="0" animBg="1"/>
      <p:bldP spid="858161" grpId="0" animBg="1"/>
      <p:bldP spid="858163" grpId="0" animBg="1"/>
      <p:bldP spid="858164" grpId="0" animBg="1"/>
      <p:bldP spid="858166" grpId="0" animBg="1"/>
      <p:bldP spid="858166" grpId="1" animBg="1"/>
      <p:bldP spid="858167" grpId="0" animBg="1"/>
      <p:bldP spid="858167" grpId="1" animBg="1"/>
      <p:bldP spid="858167" grpId="2" animBg="1"/>
      <p:bldP spid="858169" grpId="0" animBg="1"/>
      <p:bldP spid="858170" grpId="0" animBg="1"/>
      <p:bldP spid="858171" grpId="0" animBg="1"/>
      <p:bldP spid="858172" grpId="0" animBg="1"/>
      <p:bldP spid="858173" grpId="0" animBg="1"/>
      <p:bldP spid="858174" grpId="0" animBg="1"/>
      <p:bldP spid="858175" grpId="0" animBg="1"/>
      <p:bldP spid="858176" grpId="0" animBg="1"/>
      <p:bldP spid="858177" grpId="0" animBg="1"/>
      <p:bldP spid="858178" grpId="0" animBg="1"/>
      <p:bldP spid="858179" grpId="0" animBg="1"/>
      <p:bldP spid="858180" grpId="0" animBg="1"/>
      <p:bldP spid="858181" grpId="0" animBg="1"/>
      <p:bldP spid="858182" grpId="0" animBg="1"/>
      <p:bldP spid="858184" grpId="0" animBg="1"/>
      <p:bldP spid="858185" grpId="0" animBg="1"/>
      <p:bldP spid="858186" grpId="0" animBg="1"/>
      <p:bldP spid="858187" grpId="0" animBg="1"/>
      <p:bldP spid="858188" grpId="0" animBg="1"/>
      <p:bldP spid="858189" grpId="0" animBg="1"/>
      <p:bldP spid="858190" grpId="0" animBg="1"/>
      <p:bldP spid="858191" grpId="0" animBg="1"/>
      <p:bldP spid="858192" grpId="0" animBg="1"/>
      <p:bldP spid="858193" grpId="0" animBg="1"/>
      <p:bldP spid="858194" grpId="0" animBg="1"/>
      <p:bldP spid="8581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ext Box 2"/>
          <p:cNvSpPr txBox="1">
            <a:spLocks noChangeArrowheads="1"/>
          </p:cNvSpPr>
          <p:nvPr/>
        </p:nvSpPr>
        <p:spPr bwMode="auto">
          <a:xfrm>
            <a:off x="1116013" y="3068638"/>
            <a:ext cx="6769100" cy="1066800"/>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Ejemplos genéricos de mediciones de diferencia de tiempo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p:cNvSpPr>
          <p:nvPr/>
        </p:nvSpPr>
        <p:spPr bwMode="auto">
          <a:xfrm>
            <a:off x="539750" y="10525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60163" name="Rectangle 3"/>
          <p:cNvSpPr>
            <a:spLocks noChangeArrowheads="1"/>
          </p:cNvSpPr>
          <p:nvPr/>
        </p:nvSpPr>
        <p:spPr bwMode="auto">
          <a:xfrm>
            <a:off x="512763" y="260350"/>
            <a:ext cx="8380412" cy="325438"/>
          </a:xfrm>
          <a:prstGeom prst="rect">
            <a:avLst/>
          </a:prstGeom>
          <a:noFill/>
          <a:ln w="9525">
            <a:noFill/>
            <a:miter lim="800000"/>
            <a:headEnd/>
            <a:tailEnd/>
          </a:ln>
          <a:effectLst/>
        </p:spPr>
        <p:txBody>
          <a:bodyPr lIns="92075" tIns="46038" rIns="92075" bIns="46038" anchor="b"/>
          <a:lstStyle/>
          <a:p>
            <a:pPr algn="r"/>
            <a:r>
              <a:rPr lang="es-ES_tradnl" sz="1800">
                <a:solidFill>
                  <a:srgbClr val="996633"/>
                </a:solidFill>
                <a:effectLst>
                  <a:outerShdw blurRad="38100" dist="38100" dir="2700000" algn="tl">
                    <a:srgbClr val="C0C0C0"/>
                  </a:outerShdw>
                </a:effectLst>
                <a:latin typeface="Arial" charset="0"/>
              </a:rPr>
              <a:t>Técnicas de caracterización de osciladores</a:t>
            </a:r>
          </a:p>
        </p:txBody>
      </p:sp>
      <p:sp>
        <p:nvSpPr>
          <p:cNvPr id="860231" name="Rectangle 71"/>
          <p:cNvSpPr>
            <a:spLocks noChangeArrowheads="1"/>
          </p:cNvSpPr>
          <p:nvPr/>
        </p:nvSpPr>
        <p:spPr bwMode="auto">
          <a:xfrm>
            <a:off x="0" y="0"/>
            <a:ext cx="8880534" cy="5729319"/>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sp>
        <p:nvSpPr>
          <p:cNvPr id="860232" name="Rectangle 72"/>
          <p:cNvSpPr>
            <a:spLocks noChangeArrowheads="1"/>
          </p:cNvSpPr>
          <p:nvPr/>
        </p:nvSpPr>
        <p:spPr bwMode="auto">
          <a:xfrm>
            <a:off x="468313" y="3862388"/>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60233" name="Object 73"/>
          <p:cNvGraphicFramePr>
            <a:graphicFrameLocks noChangeAspect="1"/>
          </p:cNvGraphicFramePr>
          <p:nvPr/>
        </p:nvGraphicFramePr>
        <p:xfrm>
          <a:off x="1779588" y="2295525"/>
          <a:ext cx="1420812" cy="963613"/>
        </p:xfrm>
        <a:graphic>
          <a:graphicData uri="http://schemas.openxmlformats.org/presentationml/2006/ole">
            <p:oleObj spid="_x0000_s860233" name="CorelDRAW" r:id="rId4" imgW="756720" imgH="533160" progId="">
              <p:embed/>
            </p:oleObj>
          </a:graphicData>
        </a:graphic>
      </p:graphicFrame>
      <p:graphicFrame>
        <p:nvGraphicFramePr>
          <p:cNvPr id="860234" name="Object 74"/>
          <p:cNvGraphicFramePr>
            <a:graphicFrameLocks/>
          </p:cNvGraphicFramePr>
          <p:nvPr/>
        </p:nvGraphicFramePr>
        <p:xfrm>
          <a:off x="3132138" y="542925"/>
          <a:ext cx="1439862" cy="1014413"/>
        </p:xfrm>
        <a:graphic>
          <a:graphicData uri="http://schemas.openxmlformats.org/presentationml/2006/ole">
            <p:oleObj spid="_x0000_s860234" name="CorelDRAW" r:id="rId5" imgW="756720" imgH="533160" progId="">
              <p:embed/>
            </p:oleObj>
          </a:graphicData>
        </a:graphic>
      </p:graphicFrame>
      <p:graphicFrame>
        <p:nvGraphicFramePr>
          <p:cNvPr id="860235" name="Object 75"/>
          <p:cNvGraphicFramePr>
            <a:graphicFrameLocks/>
          </p:cNvGraphicFramePr>
          <p:nvPr/>
        </p:nvGraphicFramePr>
        <p:xfrm>
          <a:off x="5867400" y="549275"/>
          <a:ext cx="1439863" cy="1014413"/>
        </p:xfrm>
        <a:graphic>
          <a:graphicData uri="http://schemas.openxmlformats.org/presentationml/2006/ole">
            <p:oleObj spid="_x0000_s860235" name="CorelDRAW" r:id="rId6" imgW="756720" imgH="533160" progId="">
              <p:embed/>
            </p:oleObj>
          </a:graphicData>
        </a:graphic>
      </p:graphicFrame>
      <p:sp>
        <p:nvSpPr>
          <p:cNvPr id="860236" name="Line 76"/>
          <p:cNvSpPr>
            <a:spLocks noChangeShapeType="1"/>
          </p:cNvSpPr>
          <p:nvPr/>
        </p:nvSpPr>
        <p:spPr bwMode="auto">
          <a:xfrm>
            <a:off x="3184525" y="419100"/>
            <a:ext cx="0" cy="1447800"/>
          </a:xfrm>
          <a:prstGeom prst="line">
            <a:avLst/>
          </a:prstGeom>
          <a:noFill/>
          <a:ln w="9525">
            <a:solidFill>
              <a:schemeClr val="tx1"/>
            </a:solidFill>
            <a:prstDash val="dash"/>
            <a:round/>
            <a:headEnd/>
            <a:tailEnd/>
          </a:ln>
          <a:effectLst/>
        </p:spPr>
        <p:txBody>
          <a:bodyPr/>
          <a:lstStyle/>
          <a:p>
            <a:endParaRPr lang="es-MX"/>
          </a:p>
        </p:txBody>
      </p:sp>
      <p:sp>
        <p:nvSpPr>
          <p:cNvPr id="860237" name="Line 77"/>
          <p:cNvSpPr>
            <a:spLocks noChangeShapeType="1"/>
          </p:cNvSpPr>
          <p:nvPr/>
        </p:nvSpPr>
        <p:spPr bwMode="auto">
          <a:xfrm>
            <a:off x="1801813" y="1714500"/>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60238" name="Group 78"/>
          <p:cNvGrpSpPr>
            <a:grpSpLocks/>
          </p:cNvGrpSpPr>
          <p:nvPr/>
        </p:nvGrpSpPr>
        <p:grpSpPr bwMode="auto">
          <a:xfrm>
            <a:off x="1801813" y="342900"/>
            <a:ext cx="6442075" cy="1447800"/>
            <a:chOff x="1135" y="80"/>
            <a:chExt cx="4058" cy="912"/>
          </a:xfrm>
        </p:grpSpPr>
        <p:sp>
          <p:nvSpPr>
            <p:cNvPr id="860239" name="Line 79"/>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60240" name="Line 80"/>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60241" name="Object 81"/>
          <p:cNvGraphicFramePr>
            <a:graphicFrameLocks noChangeAspect="1"/>
          </p:cNvGraphicFramePr>
          <p:nvPr/>
        </p:nvGraphicFramePr>
        <p:xfrm>
          <a:off x="1766888" y="523875"/>
          <a:ext cx="1447800" cy="1019175"/>
        </p:xfrm>
        <a:graphic>
          <a:graphicData uri="http://schemas.openxmlformats.org/presentationml/2006/ole">
            <p:oleObj spid="_x0000_s860241" name="CorelDRAW" r:id="rId7" imgW="756720" imgH="533160" progId="">
              <p:embed/>
            </p:oleObj>
          </a:graphicData>
        </a:graphic>
      </p:graphicFrame>
      <p:grpSp>
        <p:nvGrpSpPr>
          <p:cNvPr id="860242" name="Group 82"/>
          <p:cNvGrpSpPr>
            <a:grpSpLocks/>
          </p:cNvGrpSpPr>
          <p:nvPr/>
        </p:nvGrpSpPr>
        <p:grpSpPr bwMode="auto">
          <a:xfrm>
            <a:off x="1798638" y="2095500"/>
            <a:ext cx="6408737" cy="1447800"/>
            <a:chOff x="1133" y="1184"/>
            <a:chExt cx="4037" cy="912"/>
          </a:xfrm>
        </p:grpSpPr>
        <p:sp>
          <p:nvSpPr>
            <p:cNvPr id="860243" name="Line 83"/>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60244" name="Line 84"/>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60245" name="Text Box 85"/>
          <p:cNvSpPr txBox="1">
            <a:spLocks noChangeArrowheads="1"/>
          </p:cNvSpPr>
          <p:nvPr/>
        </p:nvSpPr>
        <p:spPr bwMode="auto">
          <a:xfrm>
            <a:off x="395288" y="419100"/>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60246" name="Text Box 86"/>
          <p:cNvSpPr txBox="1">
            <a:spLocks noChangeArrowheads="1"/>
          </p:cNvSpPr>
          <p:nvPr/>
        </p:nvSpPr>
        <p:spPr bwMode="auto">
          <a:xfrm>
            <a:off x="395288" y="2324100"/>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60247" name="Object 87"/>
          <p:cNvGraphicFramePr>
            <a:graphicFrameLocks noChangeAspect="1"/>
          </p:cNvGraphicFramePr>
          <p:nvPr/>
        </p:nvGraphicFramePr>
        <p:xfrm>
          <a:off x="487363" y="866775"/>
          <a:ext cx="1182687" cy="346075"/>
        </p:xfrm>
        <a:graphic>
          <a:graphicData uri="http://schemas.openxmlformats.org/presentationml/2006/ole">
            <p:oleObj spid="_x0000_s860247" name="Ecuación" r:id="rId8" imgW="736560" imgH="215640" progId="Equation.3">
              <p:embed/>
            </p:oleObj>
          </a:graphicData>
        </a:graphic>
      </p:graphicFrame>
      <p:graphicFrame>
        <p:nvGraphicFramePr>
          <p:cNvPr id="860248" name="Object 88"/>
          <p:cNvGraphicFramePr>
            <a:graphicFrameLocks noChangeAspect="1"/>
          </p:cNvGraphicFramePr>
          <p:nvPr/>
        </p:nvGraphicFramePr>
        <p:xfrm>
          <a:off x="485775" y="1222375"/>
          <a:ext cx="1185863" cy="344488"/>
        </p:xfrm>
        <a:graphic>
          <a:graphicData uri="http://schemas.openxmlformats.org/presentationml/2006/ole">
            <p:oleObj spid="_x0000_s860248" name="Ecuación" r:id="rId9" imgW="698400" imgH="203040" progId="Equation.3">
              <p:embed/>
            </p:oleObj>
          </a:graphicData>
        </a:graphic>
      </p:graphicFrame>
      <p:graphicFrame>
        <p:nvGraphicFramePr>
          <p:cNvPr id="860249" name="Object 89"/>
          <p:cNvGraphicFramePr>
            <a:graphicFrameLocks noChangeAspect="1"/>
          </p:cNvGraphicFramePr>
          <p:nvPr/>
        </p:nvGraphicFramePr>
        <p:xfrm>
          <a:off x="2335213" y="1714500"/>
          <a:ext cx="223837" cy="265113"/>
        </p:xfrm>
        <a:graphic>
          <a:graphicData uri="http://schemas.openxmlformats.org/presentationml/2006/ole">
            <p:oleObj spid="_x0000_s860249" name="Ecuación" r:id="rId10" imgW="139680" imgH="164880" progId="Equation.3">
              <p:embed/>
            </p:oleObj>
          </a:graphicData>
        </a:graphic>
      </p:graphicFrame>
      <p:sp>
        <p:nvSpPr>
          <p:cNvPr id="860250" name="Line 90"/>
          <p:cNvSpPr>
            <a:spLocks noChangeShapeType="1"/>
          </p:cNvSpPr>
          <p:nvPr/>
        </p:nvSpPr>
        <p:spPr bwMode="auto">
          <a:xfrm>
            <a:off x="1798638" y="3357563"/>
            <a:ext cx="1366837" cy="9525"/>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60251" name="Object 91"/>
          <p:cNvGraphicFramePr>
            <a:graphicFrameLocks noChangeAspect="1"/>
          </p:cNvGraphicFramePr>
          <p:nvPr/>
        </p:nvGraphicFramePr>
        <p:xfrm>
          <a:off x="2335213" y="3390900"/>
          <a:ext cx="223837" cy="265113"/>
        </p:xfrm>
        <a:graphic>
          <a:graphicData uri="http://schemas.openxmlformats.org/presentationml/2006/ole">
            <p:oleObj spid="_x0000_s860251" name="Ecuación" r:id="rId11" imgW="139680" imgH="164880" progId="Equation.3">
              <p:embed/>
            </p:oleObj>
          </a:graphicData>
        </a:graphic>
      </p:graphicFrame>
      <p:graphicFrame>
        <p:nvGraphicFramePr>
          <p:cNvPr id="860252" name="Object 92"/>
          <p:cNvGraphicFramePr>
            <a:graphicFrameLocks noChangeAspect="1"/>
          </p:cNvGraphicFramePr>
          <p:nvPr/>
        </p:nvGraphicFramePr>
        <p:xfrm>
          <a:off x="476250" y="2847975"/>
          <a:ext cx="1203325" cy="346075"/>
        </p:xfrm>
        <a:graphic>
          <a:graphicData uri="http://schemas.openxmlformats.org/presentationml/2006/ole">
            <p:oleObj spid="_x0000_s860252" name="Ecuación" r:id="rId12" imgW="749160" imgH="215640" progId="Equation.3">
              <p:embed/>
            </p:oleObj>
          </a:graphicData>
        </a:graphic>
      </p:graphicFrame>
      <p:graphicFrame>
        <p:nvGraphicFramePr>
          <p:cNvPr id="860253" name="Object 93"/>
          <p:cNvGraphicFramePr>
            <a:graphicFrameLocks noChangeAspect="1"/>
          </p:cNvGraphicFramePr>
          <p:nvPr/>
        </p:nvGraphicFramePr>
        <p:xfrm>
          <a:off x="485775" y="3205163"/>
          <a:ext cx="1187450" cy="344487"/>
        </p:xfrm>
        <a:graphic>
          <a:graphicData uri="http://schemas.openxmlformats.org/presentationml/2006/ole">
            <p:oleObj spid="_x0000_s860253" name="Ecuación" r:id="rId13" imgW="698400" imgH="203040" progId="Equation.3">
              <p:embed/>
            </p:oleObj>
          </a:graphicData>
        </a:graphic>
      </p:graphicFrame>
      <p:sp>
        <p:nvSpPr>
          <p:cNvPr id="860254" name="Line 94"/>
          <p:cNvSpPr>
            <a:spLocks noChangeShapeType="1"/>
          </p:cNvSpPr>
          <p:nvPr/>
        </p:nvSpPr>
        <p:spPr bwMode="auto">
          <a:xfrm>
            <a:off x="3184525" y="1943100"/>
            <a:ext cx="0" cy="2133600"/>
          </a:xfrm>
          <a:prstGeom prst="line">
            <a:avLst/>
          </a:prstGeom>
          <a:noFill/>
          <a:ln w="9525">
            <a:solidFill>
              <a:schemeClr val="tx1"/>
            </a:solidFill>
            <a:prstDash val="dash"/>
            <a:round/>
            <a:headEnd/>
            <a:tailEnd/>
          </a:ln>
          <a:effectLst/>
        </p:spPr>
        <p:txBody>
          <a:bodyPr/>
          <a:lstStyle/>
          <a:p>
            <a:endParaRPr lang="es-MX"/>
          </a:p>
        </p:txBody>
      </p:sp>
      <p:sp>
        <p:nvSpPr>
          <p:cNvPr id="860255" name="Text Box 95"/>
          <p:cNvSpPr txBox="1">
            <a:spLocks noChangeArrowheads="1"/>
          </p:cNvSpPr>
          <p:nvPr/>
        </p:nvSpPr>
        <p:spPr bwMode="auto">
          <a:xfrm>
            <a:off x="3513123" y="0"/>
            <a:ext cx="5345112" cy="304800"/>
          </a:xfrm>
          <a:prstGeom prst="rect">
            <a:avLst/>
          </a:prstGeom>
          <a:noFill/>
          <a:ln w="9525">
            <a:noFill/>
            <a:miter lim="800000"/>
            <a:headEnd/>
            <a:tailEnd/>
          </a:ln>
          <a:effectLst/>
        </p:spPr>
        <p:txBody>
          <a:bodyPr wrap="none">
            <a:spAutoFit/>
          </a:bodyPr>
          <a:lstStyle/>
          <a:p>
            <a:pPr eaLnBrk="1" hangingPunct="1"/>
            <a:r>
              <a:rPr kumimoji="0" lang="es-ES" sz="1400" dirty="0">
                <a:latin typeface="Arial" charset="0"/>
              </a:rPr>
              <a:t>Caso ideal en el que la frecuencia bajo comparación es “perfecta”</a:t>
            </a:r>
          </a:p>
        </p:txBody>
      </p:sp>
      <p:sp>
        <p:nvSpPr>
          <p:cNvPr id="860256" name="Line 96"/>
          <p:cNvSpPr>
            <a:spLocks noChangeShapeType="1"/>
          </p:cNvSpPr>
          <p:nvPr/>
        </p:nvSpPr>
        <p:spPr bwMode="auto">
          <a:xfrm flipV="1">
            <a:off x="1760538" y="5948363"/>
            <a:ext cx="6483350" cy="1587"/>
          </a:xfrm>
          <a:prstGeom prst="line">
            <a:avLst/>
          </a:prstGeom>
          <a:noFill/>
          <a:ln w="9525">
            <a:solidFill>
              <a:schemeClr val="tx1"/>
            </a:solidFill>
            <a:round/>
            <a:headEnd/>
            <a:tailEnd type="triangle" w="med" len="med"/>
          </a:ln>
          <a:effectLst/>
        </p:spPr>
        <p:txBody>
          <a:bodyPr/>
          <a:lstStyle/>
          <a:p>
            <a:endParaRPr lang="es-MX"/>
          </a:p>
        </p:txBody>
      </p:sp>
      <p:sp>
        <p:nvSpPr>
          <p:cNvPr id="860257" name="Line 97"/>
          <p:cNvSpPr>
            <a:spLocks noChangeShapeType="1"/>
          </p:cNvSpPr>
          <p:nvPr/>
        </p:nvSpPr>
        <p:spPr bwMode="auto">
          <a:xfrm flipV="1">
            <a:off x="1760538" y="4076700"/>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60258" name="Text Box 98"/>
          <p:cNvSpPr txBox="1">
            <a:spLocks noChangeArrowheads="1"/>
          </p:cNvSpPr>
          <p:nvPr/>
        </p:nvSpPr>
        <p:spPr bwMode="auto">
          <a:xfrm>
            <a:off x="1400175" y="4213225"/>
            <a:ext cx="3460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60259" name="Text Box 99"/>
          <p:cNvSpPr txBox="1">
            <a:spLocks noChangeArrowheads="1"/>
          </p:cNvSpPr>
          <p:nvPr/>
        </p:nvSpPr>
        <p:spPr bwMode="auto">
          <a:xfrm>
            <a:off x="7154863" y="6013450"/>
            <a:ext cx="9556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60260" name="Line 100"/>
          <p:cNvSpPr>
            <a:spLocks noChangeShapeType="1"/>
          </p:cNvSpPr>
          <p:nvPr/>
        </p:nvSpPr>
        <p:spPr bwMode="auto">
          <a:xfrm flipV="1">
            <a:off x="1760538" y="4940300"/>
            <a:ext cx="5475287" cy="1588"/>
          </a:xfrm>
          <a:prstGeom prst="line">
            <a:avLst/>
          </a:prstGeom>
          <a:noFill/>
          <a:ln w="9525">
            <a:solidFill>
              <a:schemeClr val="tx1"/>
            </a:solidFill>
            <a:round/>
            <a:headEnd/>
            <a:tailEnd/>
          </a:ln>
          <a:effectLst/>
        </p:spPr>
        <p:txBody>
          <a:bodyPr/>
          <a:lstStyle/>
          <a:p>
            <a:endParaRPr lang="es-MX"/>
          </a:p>
        </p:txBody>
      </p:sp>
      <p:sp>
        <p:nvSpPr>
          <p:cNvPr id="860261" name="Text Box 101"/>
          <p:cNvSpPr txBox="1">
            <a:spLocks noChangeArrowheads="1"/>
          </p:cNvSpPr>
          <p:nvPr/>
        </p:nvSpPr>
        <p:spPr bwMode="auto">
          <a:xfrm>
            <a:off x="1400175" y="4791075"/>
            <a:ext cx="311150" cy="366713"/>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0</a:t>
            </a:r>
          </a:p>
        </p:txBody>
      </p:sp>
      <p:sp>
        <p:nvSpPr>
          <p:cNvPr id="860262" name="Text Box 102"/>
          <p:cNvSpPr txBox="1">
            <a:spLocks noChangeArrowheads="1"/>
          </p:cNvSpPr>
          <p:nvPr/>
        </p:nvSpPr>
        <p:spPr bwMode="auto">
          <a:xfrm rot="16200000">
            <a:off x="5556" y="4750594"/>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60263" name="Object 103"/>
          <p:cNvGraphicFramePr>
            <a:graphicFrameLocks/>
          </p:cNvGraphicFramePr>
          <p:nvPr/>
        </p:nvGraphicFramePr>
        <p:xfrm>
          <a:off x="4500563" y="549275"/>
          <a:ext cx="1439862" cy="1014413"/>
        </p:xfrm>
        <a:graphic>
          <a:graphicData uri="http://schemas.openxmlformats.org/presentationml/2006/ole">
            <p:oleObj spid="_x0000_s860263" name="CorelDRAW" r:id="rId14" imgW="756720" imgH="533160" progId="">
              <p:embed/>
            </p:oleObj>
          </a:graphicData>
        </a:graphic>
      </p:graphicFrame>
      <p:graphicFrame>
        <p:nvGraphicFramePr>
          <p:cNvPr id="860264" name="Object 104"/>
          <p:cNvGraphicFramePr>
            <a:graphicFrameLocks noChangeAspect="1"/>
          </p:cNvGraphicFramePr>
          <p:nvPr/>
        </p:nvGraphicFramePr>
        <p:xfrm>
          <a:off x="3132138" y="2270125"/>
          <a:ext cx="1439862" cy="1014413"/>
        </p:xfrm>
        <a:graphic>
          <a:graphicData uri="http://schemas.openxmlformats.org/presentationml/2006/ole">
            <p:oleObj spid="_x0000_s860264" name="CorelDRAW" r:id="rId15" imgW="756720" imgH="533160" progId="">
              <p:embed/>
            </p:oleObj>
          </a:graphicData>
        </a:graphic>
      </p:graphicFrame>
      <p:graphicFrame>
        <p:nvGraphicFramePr>
          <p:cNvPr id="860265" name="Object 105"/>
          <p:cNvGraphicFramePr>
            <a:graphicFrameLocks noChangeAspect="1"/>
          </p:cNvGraphicFramePr>
          <p:nvPr/>
        </p:nvGraphicFramePr>
        <p:xfrm>
          <a:off x="4500563" y="2276475"/>
          <a:ext cx="1439862" cy="1014413"/>
        </p:xfrm>
        <a:graphic>
          <a:graphicData uri="http://schemas.openxmlformats.org/presentationml/2006/ole">
            <p:oleObj spid="_x0000_s860265" name="CorelDRAW" r:id="rId16" imgW="756720" imgH="533160" progId="">
              <p:embed/>
            </p:oleObj>
          </a:graphicData>
        </a:graphic>
      </p:graphicFrame>
      <p:graphicFrame>
        <p:nvGraphicFramePr>
          <p:cNvPr id="860266" name="Object 106"/>
          <p:cNvGraphicFramePr>
            <a:graphicFrameLocks noChangeAspect="1"/>
          </p:cNvGraphicFramePr>
          <p:nvPr/>
        </p:nvGraphicFramePr>
        <p:xfrm>
          <a:off x="5867400" y="2276475"/>
          <a:ext cx="1439863" cy="1014413"/>
        </p:xfrm>
        <a:graphic>
          <a:graphicData uri="http://schemas.openxmlformats.org/presentationml/2006/ole">
            <p:oleObj spid="_x0000_s860266" name="CorelDRAW" r:id="rId17" imgW="756720" imgH="533160" progId="">
              <p:embed/>
            </p:oleObj>
          </a:graphicData>
        </a:graphic>
      </p:graphicFrame>
      <p:sp>
        <p:nvSpPr>
          <p:cNvPr id="860267" name="Line 107"/>
          <p:cNvSpPr>
            <a:spLocks noChangeShapeType="1"/>
          </p:cNvSpPr>
          <p:nvPr/>
        </p:nvSpPr>
        <p:spPr bwMode="auto">
          <a:xfrm>
            <a:off x="4533900"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0268" name="Line 108"/>
          <p:cNvSpPr>
            <a:spLocks noChangeShapeType="1"/>
          </p:cNvSpPr>
          <p:nvPr/>
        </p:nvSpPr>
        <p:spPr bwMode="auto">
          <a:xfrm>
            <a:off x="5905500"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0269" name="Line 109"/>
          <p:cNvSpPr>
            <a:spLocks noChangeShapeType="1"/>
          </p:cNvSpPr>
          <p:nvPr/>
        </p:nvSpPr>
        <p:spPr bwMode="auto">
          <a:xfrm>
            <a:off x="7272338" y="404813"/>
            <a:ext cx="0" cy="3671887"/>
          </a:xfrm>
          <a:prstGeom prst="line">
            <a:avLst/>
          </a:prstGeom>
          <a:noFill/>
          <a:ln w="9525">
            <a:solidFill>
              <a:schemeClr val="tx1"/>
            </a:solidFill>
            <a:prstDash val="dash"/>
            <a:round/>
            <a:headEnd/>
            <a:tailEnd/>
          </a:ln>
          <a:effectLst/>
        </p:spPr>
        <p:txBody>
          <a:bodyPr/>
          <a:lstStyle/>
          <a:p>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0238"/>
                                        </p:tgtEl>
                                        <p:attrNameLst>
                                          <p:attrName>style.visibility</p:attrName>
                                        </p:attrNameLst>
                                      </p:cBhvr>
                                      <p:to>
                                        <p:strVal val="visible"/>
                                      </p:to>
                                    </p:set>
                                    <p:animEffect transition="in" filter="wipe(left)">
                                      <p:cBhvr>
                                        <p:cTn id="7" dur="500"/>
                                        <p:tgtEl>
                                          <p:spTgt spid="8602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0241"/>
                                        </p:tgtEl>
                                        <p:attrNameLst>
                                          <p:attrName>style.visibility</p:attrName>
                                        </p:attrNameLst>
                                      </p:cBhvr>
                                      <p:to>
                                        <p:strVal val="visible"/>
                                      </p:to>
                                    </p:set>
                                    <p:animEffect transition="in" filter="wipe(left)">
                                      <p:cBhvr>
                                        <p:cTn id="11" dur="2000"/>
                                        <p:tgtEl>
                                          <p:spTgt spid="860241"/>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860234"/>
                                        </p:tgtEl>
                                        <p:attrNameLst>
                                          <p:attrName>style.visibility</p:attrName>
                                        </p:attrNameLst>
                                      </p:cBhvr>
                                      <p:to>
                                        <p:strVal val="visible"/>
                                      </p:to>
                                    </p:set>
                                    <p:animEffect transition="in" filter="wipe(left)">
                                      <p:cBhvr>
                                        <p:cTn id="15" dur="2000"/>
                                        <p:tgtEl>
                                          <p:spTgt spid="860234"/>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860263"/>
                                        </p:tgtEl>
                                        <p:attrNameLst>
                                          <p:attrName>style.visibility</p:attrName>
                                        </p:attrNameLst>
                                      </p:cBhvr>
                                      <p:to>
                                        <p:strVal val="visible"/>
                                      </p:to>
                                    </p:set>
                                    <p:animEffect transition="in" filter="wipe(left)">
                                      <p:cBhvr>
                                        <p:cTn id="19" dur="2000"/>
                                        <p:tgtEl>
                                          <p:spTgt spid="860263"/>
                                        </p:tgtEl>
                                      </p:cBhvr>
                                    </p:animEffect>
                                  </p:childTnLst>
                                </p:cTn>
                              </p:par>
                            </p:childTnLst>
                          </p:cTn>
                        </p:par>
                        <p:par>
                          <p:cTn id="20" fill="hold">
                            <p:stCondLst>
                              <p:cond delay="6500"/>
                            </p:stCondLst>
                            <p:childTnLst>
                              <p:par>
                                <p:cTn id="21" presetID="22" presetClass="entr" presetSubtype="8" fill="hold" nodeType="afterEffect">
                                  <p:stCondLst>
                                    <p:cond delay="0"/>
                                  </p:stCondLst>
                                  <p:childTnLst>
                                    <p:set>
                                      <p:cBhvr>
                                        <p:cTn id="22" dur="1" fill="hold">
                                          <p:stCondLst>
                                            <p:cond delay="0"/>
                                          </p:stCondLst>
                                        </p:cTn>
                                        <p:tgtEl>
                                          <p:spTgt spid="860235"/>
                                        </p:tgtEl>
                                        <p:attrNameLst>
                                          <p:attrName>style.visibility</p:attrName>
                                        </p:attrNameLst>
                                      </p:cBhvr>
                                      <p:to>
                                        <p:strVal val="visible"/>
                                      </p:to>
                                    </p:set>
                                    <p:animEffect transition="in" filter="wipe(left)">
                                      <p:cBhvr>
                                        <p:cTn id="23" dur="500"/>
                                        <p:tgtEl>
                                          <p:spTgt spid="860235"/>
                                        </p:tgtEl>
                                      </p:cBhvr>
                                    </p:animEffect>
                                  </p:childTnLst>
                                </p:cTn>
                              </p:par>
                            </p:childTnLst>
                          </p:cTn>
                        </p:par>
                        <p:par>
                          <p:cTn id="24" fill="hold">
                            <p:stCondLst>
                              <p:cond delay="7000"/>
                            </p:stCondLst>
                            <p:childTnLst>
                              <p:par>
                                <p:cTn id="25" presetID="22" presetClass="entr" presetSubtype="8" fill="hold" grpId="0" nodeType="afterEffect">
                                  <p:stCondLst>
                                    <p:cond delay="0"/>
                                  </p:stCondLst>
                                  <p:childTnLst>
                                    <p:set>
                                      <p:cBhvr>
                                        <p:cTn id="26" dur="1" fill="hold">
                                          <p:stCondLst>
                                            <p:cond delay="0"/>
                                          </p:stCondLst>
                                        </p:cTn>
                                        <p:tgtEl>
                                          <p:spTgt spid="860245"/>
                                        </p:tgtEl>
                                        <p:attrNameLst>
                                          <p:attrName>style.visibility</p:attrName>
                                        </p:attrNameLst>
                                      </p:cBhvr>
                                      <p:to>
                                        <p:strVal val="visible"/>
                                      </p:to>
                                    </p:set>
                                    <p:animEffect transition="in" filter="wipe(left)">
                                      <p:cBhvr>
                                        <p:cTn id="27" dur="500"/>
                                        <p:tgtEl>
                                          <p:spTgt spid="860245"/>
                                        </p:tgtEl>
                                      </p:cBhvr>
                                    </p:animEffect>
                                  </p:childTnLst>
                                </p:cTn>
                              </p:par>
                            </p:childTnLst>
                          </p:cTn>
                        </p:par>
                        <p:par>
                          <p:cTn id="28" fill="hold">
                            <p:stCondLst>
                              <p:cond delay="7500"/>
                            </p:stCondLst>
                            <p:childTnLst>
                              <p:par>
                                <p:cTn id="29" presetID="22" presetClass="entr" presetSubtype="8" fill="hold" nodeType="afterEffect">
                                  <p:stCondLst>
                                    <p:cond delay="0"/>
                                  </p:stCondLst>
                                  <p:childTnLst>
                                    <p:set>
                                      <p:cBhvr>
                                        <p:cTn id="30" dur="1" fill="hold">
                                          <p:stCondLst>
                                            <p:cond delay="0"/>
                                          </p:stCondLst>
                                        </p:cTn>
                                        <p:tgtEl>
                                          <p:spTgt spid="860247"/>
                                        </p:tgtEl>
                                        <p:attrNameLst>
                                          <p:attrName>style.visibility</p:attrName>
                                        </p:attrNameLst>
                                      </p:cBhvr>
                                      <p:to>
                                        <p:strVal val="visible"/>
                                      </p:to>
                                    </p:set>
                                    <p:animEffect transition="in" filter="wipe(left)">
                                      <p:cBhvr>
                                        <p:cTn id="31" dur="500"/>
                                        <p:tgtEl>
                                          <p:spTgt spid="860247"/>
                                        </p:tgtEl>
                                      </p:cBhvr>
                                    </p:animEffect>
                                  </p:childTnLst>
                                </p:cTn>
                              </p:par>
                            </p:childTnLst>
                          </p:cTn>
                        </p:par>
                        <p:par>
                          <p:cTn id="32" fill="hold">
                            <p:stCondLst>
                              <p:cond delay="8000"/>
                            </p:stCondLst>
                            <p:childTnLst>
                              <p:par>
                                <p:cTn id="33" presetID="22" presetClass="entr" presetSubtype="1" fill="hold" grpId="0" nodeType="afterEffect">
                                  <p:stCondLst>
                                    <p:cond delay="0"/>
                                  </p:stCondLst>
                                  <p:childTnLst>
                                    <p:set>
                                      <p:cBhvr>
                                        <p:cTn id="34" dur="1" fill="hold">
                                          <p:stCondLst>
                                            <p:cond delay="0"/>
                                          </p:stCondLst>
                                        </p:cTn>
                                        <p:tgtEl>
                                          <p:spTgt spid="860236"/>
                                        </p:tgtEl>
                                        <p:attrNameLst>
                                          <p:attrName>style.visibility</p:attrName>
                                        </p:attrNameLst>
                                      </p:cBhvr>
                                      <p:to>
                                        <p:strVal val="visible"/>
                                      </p:to>
                                    </p:set>
                                    <p:animEffect transition="in" filter="wipe(up)">
                                      <p:cBhvr>
                                        <p:cTn id="35" dur="500"/>
                                        <p:tgtEl>
                                          <p:spTgt spid="860236"/>
                                        </p:tgtEl>
                                      </p:cBhvr>
                                    </p:animEffect>
                                  </p:childTnLst>
                                </p:cTn>
                              </p:par>
                            </p:childTnLst>
                          </p:cTn>
                        </p:par>
                        <p:par>
                          <p:cTn id="36" fill="hold">
                            <p:stCondLst>
                              <p:cond delay="8500"/>
                            </p:stCondLst>
                            <p:childTnLst>
                              <p:par>
                                <p:cTn id="37" presetID="4" presetClass="entr" presetSubtype="32" fill="hold" grpId="0" nodeType="afterEffect">
                                  <p:stCondLst>
                                    <p:cond delay="0"/>
                                  </p:stCondLst>
                                  <p:childTnLst>
                                    <p:set>
                                      <p:cBhvr>
                                        <p:cTn id="38" dur="1" fill="hold">
                                          <p:stCondLst>
                                            <p:cond delay="0"/>
                                          </p:stCondLst>
                                        </p:cTn>
                                        <p:tgtEl>
                                          <p:spTgt spid="860237"/>
                                        </p:tgtEl>
                                        <p:attrNameLst>
                                          <p:attrName>style.visibility</p:attrName>
                                        </p:attrNameLst>
                                      </p:cBhvr>
                                      <p:to>
                                        <p:strVal val="visible"/>
                                      </p:to>
                                    </p:set>
                                    <p:animEffect transition="in" filter="box(out)">
                                      <p:cBhvr>
                                        <p:cTn id="39" dur="500"/>
                                        <p:tgtEl>
                                          <p:spTgt spid="860237"/>
                                        </p:tgtEl>
                                      </p:cBhvr>
                                    </p:animEffect>
                                  </p:childTnLst>
                                </p:cTn>
                              </p:par>
                            </p:childTnLst>
                          </p:cTn>
                        </p:par>
                        <p:par>
                          <p:cTn id="40" fill="hold">
                            <p:stCondLst>
                              <p:cond delay="9000"/>
                            </p:stCondLst>
                            <p:childTnLst>
                              <p:par>
                                <p:cTn id="41" presetID="4" presetClass="entr" presetSubtype="16" fill="hold" nodeType="afterEffect">
                                  <p:stCondLst>
                                    <p:cond delay="0"/>
                                  </p:stCondLst>
                                  <p:childTnLst>
                                    <p:set>
                                      <p:cBhvr>
                                        <p:cTn id="42" dur="1" fill="hold">
                                          <p:stCondLst>
                                            <p:cond delay="0"/>
                                          </p:stCondLst>
                                        </p:cTn>
                                        <p:tgtEl>
                                          <p:spTgt spid="860249"/>
                                        </p:tgtEl>
                                        <p:attrNameLst>
                                          <p:attrName>style.visibility</p:attrName>
                                        </p:attrNameLst>
                                      </p:cBhvr>
                                      <p:to>
                                        <p:strVal val="visible"/>
                                      </p:to>
                                    </p:set>
                                    <p:animEffect transition="in" filter="box(in)">
                                      <p:cBhvr>
                                        <p:cTn id="43" dur="500"/>
                                        <p:tgtEl>
                                          <p:spTgt spid="860249"/>
                                        </p:tgtEl>
                                      </p:cBhvr>
                                    </p:animEffect>
                                  </p:childTnLst>
                                </p:cTn>
                              </p:par>
                            </p:childTnLst>
                          </p:cTn>
                        </p:par>
                        <p:par>
                          <p:cTn id="44" fill="hold">
                            <p:stCondLst>
                              <p:cond delay="9500"/>
                            </p:stCondLst>
                            <p:childTnLst>
                              <p:par>
                                <p:cTn id="45" presetID="4" presetClass="entr" presetSubtype="16" fill="hold" nodeType="afterEffect">
                                  <p:stCondLst>
                                    <p:cond delay="0"/>
                                  </p:stCondLst>
                                  <p:childTnLst>
                                    <p:set>
                                      <p:cBhvr>
                                        <p:cTn id="46" dur="1" fill="hold">
                                          <p:stCondLst>
                                            <p:cond delay="0"/>
                                          </p:stCondLst>
                                        </p:cTn>
                                        <p:tgtEl>
                                          <p:spTgt spid="860248"/>
                                        </p:tgtEl>
                                        <p:attrNameLst>
                                          <p:attrName>style.visibility</p:attrName>
                                        </p:attrNameLst>
                                      </p:cBhvr>
                                      <p:to>
                                        <p:strVal val="visible"/>
                                      </p:to>
                                    </p:set>
                                    <p:animEffect transition="in" filter="box(in)">
                                      <p:cBhvr>
                                        <p:cTn id="47" dur="500"/>
                                        <p:tgtEl>
                                          <p:spTgt spid="860248"/>
                                        </p:tgtEl>
                                      </p:cBhvr>
                                    </p:animEffect>
                                  </p:childTnLst>
                                </p:cTn>
                              </p:par>
                            </p:childTnLst>
                          </p:cTn>
                        </p:par>
                        <p:par>
                          <p:cTn id="48" fill="hold">
                            <p:stCondLst>
                              <p:cond delay="10000"/>
                            </p:stCondLst>
                            <p:childTnLst>
                              <p:par>
                                <p:cTn id="49" presetID="22" presetClass="entr" presetSubtype="8" fill="hold" nodeType="afterEffect">
                                  <p:stCondLst>
                                    <p:cond delay="6000"/>
                                  </p:stCondLst>
                                  <p:childTnLst>
                                    <p:set>
                                      <p:cBhvr>
                                        <p:cTn id="50" dur="1" fill="hold">
                                          <p:stCondLst>
                                            <p:cond delay="0"/>
                                          </p:stCondLst>
                                        </p:cTn>
                                        <p:tgtEl>
                                          <p:spTgt spid="860242"/>
                                        </p:tgtEl>
                                        <p:attrNameLst>
                                          <p:attrName>style.visibility</p:attrName>
                                        </p:attrNameLst>
                                      </p:cBhvr>
                                      <p:to>
                                        <p:strVal val="visible"/>
                                      </p:to>
                                    </p:set>
                                    <p:animEffect transition="in" filter="wipe(left)">
                                      <p:cBhvr>
                                        <p:cTn id="51" dur="500"/>
                                        <p:tgtEl>
                                          <p:spTgt spid="860242"/>
                                        </p:tgtEl>
                                      </p:cBhvr>
                                    </p:animEffect>
                                  </p:childTnLst>
                                </p:cTn>
                              </p:par>
                            </p:childTnLst>
                          </p:cTn>
                        </p:par>
                        <p:par>
                          <p:cTn id="52" fill="hold">
                            <p:stCondLst>
                              <p:cond delay="16500"/>
                            </p:stCondLst>
                            <p:childTnLst>
                              <p:par>
                                <p:cTn id="53" presetID="22" presetClass="entr" presetSubtype="8" fill="hold" nodeType="afterEffect">
                                  <p:stCondLst>
                                    <p:cond delay="0"/>
                                  </p:stCondLst>
                                  <p:childTnLst>
                                    <p:set>
                                      <p:cBhvr>
                                        <p:cTn id="54" dur="1" fill="hold">
                                          <p:stCondLst>
                                            <p:cond delay="0"/>
                                          </p:stCondLst>
                                        </p:cTn>
                                        <p:tgtEl>
                                          <p:spTgt spid="860233"/>
                                        </p:tgtEl>
                                        <p:attrNameLst>
                                          <p:attrName>style.visibility</p:attrName>
                                        </p:attrNameLst>
                                      </p:cBhvr>
                                      <p:to>
                                        <p:strVal val="visible"/>
                                      </p:to>
                                    </p:set>
                                    <p:animEffect transition="in" filter="wipe(left)">
                                      <p:cBhvr>
                                        <p:cTn id="55" dur="500"/>
                                        <p:tgtEl>
                                          <p:spTgt spid="860233"/>
                                        </p:tgtEl>
                                      </p:cBhvr>
                                    </p:animEffect>
                                  </p:childTnLst>
                                </p:cTn>
                              </p:par>
                            </p:childTnLst>
                          </p:cTn>
                        </p:par>
                        <p:par>
                          <p:cTn id="56" fill="hold">
                            <p:stCondLst>
                              <p:cond delay="17000"/>
                            </p:stCondLst>
                            <p:childTnLst>
                              <p:par>
                                <p:cTn id="57" presetID="22" presetClass="entr" presetSubtype="8" fill="hold" nodeType="afterEffect">
                                  <p:stCondLst>
                                    <p:cond delay="0"/>
                                  </p:stCondLst>
                                  <p:childTnLst>
                                    <p:set>
                                      <p:cBhvr>
                                        <p:cTn id="58" dur="1" fill="hold">
                                          <p:stCondLst>
                                            <p:cond delay="0"/>
                                          </p:stCondLst>
                                        </p:cTn>
                                        <p:tgtEl>
                                          <p:spTgt spid="860264"/>
                                        </p:tgtEl>
                                        <p:attrNameLst>
                                          <p:attrName>style.visibility</p:attrName>
                                        </p:attrNameLst>
                                      </p:cBhvr>
                                      <p:to>
                                        <p:strVal val="visible"/>
                                      </p:to>
                                    </p:set>
                                    <p:animEffect transition="in" filter="wipe(left)">
                                      <p:cBhvr>
                                        <p:cTn id="59" dur="500"/>
                                        <p:tgtEl>
                                          <p:spTgt spid="860264"/>
                                        </p:tgtEl>
                                      </p:cBhvr>
                                    </p:animEffect>
                                  </p:childTnLst>
                                </p:cTn>
                              </p:par>
                            </p:childTnLst>
                          </p:cTn>
                        </p:par>
                        <p:par>
                          <p:cTn id="60" fill="hold">
                            <p:stCondLst>
                              <p:cond delay="17500"/>
                            </p:stCondLst>
                            <p:childTnLst>
                              <p:par>
                                <p:cTn id="61" presetID="22" presetClass="entr" presetSubtype="8" fill="hold" nodeType="afterEffect">
                                  <p:stCondLst>
                                    <p:cond delay="0"/>
                                  </p:stCondLst>
                                  <p:childTnLst>
                                    <p:set>
                                      <p:cBhvr>
                                        <p:cTn id="62" dur="1" fill="hold">
                                          <p:stCondLst>
                                            <p:cond delay="0"/>
                                          </p:stCondLst>
                                        </p:cTn>
                                        <p:tgtEl>
                                          <p:spTgt spid="860265"/>
                                        </p:tgtEl>
                                        <p:attrNameLst>
                                          <p:attrName>style.visibility</p:attrName>
                                        </p:attrNameLst>
                                      </p:cBhvr>
                                      <p:to>
                                        <p:strVal val="visible"/>
                                      </p:to>
                                    </p:set>
                                    <p:animEffect transition="in" filter="wipe(left)">
                                      <p:cBhvr>
                                        <p:cTn id="63" dur="500"/>
                                        <p:tgtEl>
                                          <p:spTgt spid="860265"/>
                                        </p:tgtEl>
                                      </p:cBhvr>
                                    </p:animEffect>
                                  </p:childTnLst>
                                </p:cTn>
                              </p:par>
                            </p:childTnLst>
                          </p:cTn>
                        </p:par>
                        <p:par>
                          <p:cTn id="64" fill="hold">
                            <p:stCondLst>
                              <p:cond delay="18000"/>
                            </p:stCondLst>
                            <p:childTnLst>
                              <p:par>
                                <p:cTn id="65" presetID="22" presetClass="entr" presetSubtype="8" fill="hold" nodeType="afterEffect">
                                  <p:stCondLst>
                                    <p:cond delay="0"/>
                                  </p:stCondLst>
                                  <p:childTnLst>
                                    <p:set>
                                      <p:cBhvr>
                                        <p:cTn id="66" dur="1" fill="hold">
                                          <p:stCondLst>
                                            <p:cond delay="0"/>
                                          </p:stCondLst>
                                        </p:cTn>
                                        <p:tgtEl>
                                          <p:spTgt spid="860266"/>
                                        </p:tgtEl>
                                        <p:attrNameLst>
                                          <p:attrName>style.visibility</p:attrName>
                                        </p:attrNameLst>
                                      </p:cBhvr>
                                      <p:to>
                                        <p:strVal val="visible"/>
                                      </p:to>
                                    </p:set>
                                    <p:animEffect transition="in" filter="wipe(left)">
                                      <p:cBhvr>
                                        <p:cTn id="67" dur="500"/>
                                        <p:tgtEl>
                                          <p:spTgt spid="860266"/>
                                        </p:tgtEl>
                                      </p:cBhvr>
                                    </p:animEffect>
                                  </p:childTnLst>
                                </p:cTn>
                              </p:par>
                            </p:childTnLst>
                          </p:cTn>
                        </p:par>
                        <p:par>
                          <p:cTn id="68" fill="hold">
                            <p:stCondLst>
                              <p:cond delay="18500"/>
                            </p:stCondLst>
                            <p:childTnLst>
                              <p:par>
                                <p:cTn id="69" presetID="22" presetClass="entr" presetSubtype="1" fill="hold" grpId="0" nodeType="afterEffect">
                                  <p:stCondLst>
                                    <p:cond delay="0"/>
                                  </p:stCondLst>
                                  <p:childTnLst>
                                    <p:set>
                                      <p:cBhvr>
                                        <p:cTn id="70" dur="1" fill="hold">
                                          <p:stCondLst>
                                            <p:cond delay="0"/>
                                          </p:stCondLst>
                                        </p:cTn>
                                        <p:tgtEl>
                                          <p:spTgt spid="860254"/>
                                        </p:tgtEl>
                                        <p:attrNameLst>
                                          <p:attrName>style.visibility</p:attrName>
                                        </p:attrNameLst>
                                      </p:cBhvr>
                                      <p:to>
                                        <p:strVal val="visible"/>
                                      </p:to>
                                    </p:set>
                                    <p:animEffect transition="in" filter="wipe(up)">
                                      <p:cBhvr>
                                        <p:cTn id="71" dur="500"/>
                                        <p:tgtEl>
                                          <p:spTgt spid="860254"/>
                                        </p:tgtEl>
                                      </p:cBhvr>
                                    </p:animEffect>
                                  </p:childTnLst>
                                </p:cTn>
                              </p:par>
                            </p:childTnLst>
                          </p:cTn>
                        </p:par>
                        <p:par>
                          <p:cTn id="72" fill="hold">
                            <p:stCondLst>
                              <p:cond delay="19000"/>
                            </p:stCondLst>
                            <p:childTnLst>
                              <p:par>
                                <p:cTn id="73" presetID="22" presetClass="entr" presetSubtype="8" fill="hold" grpId="0" nodeType="afterEffect">
                                  <p:stCondLst>
                                    <p:cond delay="0"/>
                                  </p:stCondLst>
                                  <p:childTnLst>
                                    <p:set>
                                      <p:cBhvr>
                                        <p:cTn id="74" dur="1" fill="hold">
                                          <p:stCondLst>
                                            <p:cond delay="0"/>
                                          </p:stCondLst>
                                        </p:cTn>
                                        <p:tgtEl>
                                          <p:spTgt spid="860246"/>
                                        </p:tgtEl>
                                        <p:attrNameLst>
                                          <p:attrName>style.visibility</p:attrName>
                                        </p:attrNameLst>
                                      </p:cBhvr>
                                      <p:to>
                                        <p:strVal val="visible"/>
                                      </p:to>
                                    </p:set>
                                    <p:animEffect transition="in" filter="wipe(left)">
                                      <p:cBhvr>
                                        <p:cTn id="75" dur="500"/>
                                        <p:tgtEl>
                                          <p:spTgt spid="860246"/>
                                        </p:tgtEl>
                                      </p:cBhvr>
                                    </p:animEffect>
                                  </p:childTnLst>
                                </p:cTn>
                              </p:par>
                            </p:childTnLst>
                          </p:cTn>
                        </p:par>
                        <p:par>
                          <p:cTn id="76" fill="hold">
                            <p:stCondLst>
                              <p:cond delay="19500"/>
                            </p:stCondLst>
                            <p:childTnLst>
                              <p:par>
                                <p:cTn id="77" presetID="22" presetClass="entr" presetSubtype="8" fill="hold" nodeType="afterEffect">
                                  <p:stCondLst>
                                    <p:cond delay="0"/>
                                  </p:stCondLst>
                                  <p:childTnLst>
                                    <p:set>
                                      <p:cBhvr>
                                        <p:cTn id="78" dur="1" fill="hold">
                                          <p:stCondLst>
                                            <p:cond delay="0"/>
                                          </p:stCondLst>
                                        </p:cTn>
                                        <p:tgtEl>
                                          <p:spTgt spid="860252"/>
                                        </p:tgtEl>
                                        <p:attrNameLst>
                                          <p:attrName>style.visibility</p:attrName>
                                        </p:attrNameLst>
                                      </p:cBhvr>
                                      <p:to>
                                        <p:strVal val="visible"/>
                                      </p:to>
                                    </p:set>
                                    <p:animEffect transition="in" filter="wipe(left)">
                                      <p:cBhvr>
                                        <p:cTn id="79" dur="500"/>
                                        <p:tgtEl>
                                          <p:spTgt spid="860252"/>
                                        </p:tgtEl>
                                      </p:cBhvr>
                                    </p:animEffect>
                                  </p:childTnLst>
                                </p:cTn>
                              </p:par>
                            </p:childTnLst>
                          </p:cTn>
                        </p:par>
                        <p:par>
                          <p:cTn id="80" fill="hold">
                            <p:stCondLst>
                              <p:cond delay="20000"/>
                            </p:stCondLst>
                            <p:childTnLst>
                              <p:par>
                                <p:cTn id="81" presetID="4" presetClass="entr" presetSubtype="32" fill="hold" grpId="0" nodeType="afterEffect">
                                  <p:stCondLst>
                                    <p:cond delay="0"/>
                                  </p:stCondLst>
                                  <p:childTnLst>
                                    <p:set>
                                      <p:cBhvr>
                                        <p:cTn id="82" dur="1" fill="hold">
                                          <p:stCondLst>
                                            <p:cond delay="0"/>
                                          </p:stCondLst>
                                        </p:cTn>
                                        <p:tgtEl>
                                          <p:spTgt spid="860250"/>
                                        </p:tgtEl>
                                        <p:attrNameLst>
                                          <p:attrName>style.visibility</p:attrName>
                                        </p:attrNameLst>
                                      </p:cBhvr>
                                      <p:to>
                                        <p:strVal val="visible"/>
                                      </p:to>
                                    </p:set>
                                    <p:animEffect transition="in" filter="box(out)">
                                      <p:cBhvr>
                                        <p:cTn id="83" dur="500"/>
                                        <p:tgtEl>
                                          <p:spTgt spid="860250"/>
                                        </p:tgtEl>
                                      </p:cBhvr>
                                    </p:animEffect>
                                  </p:childTnLst>
                                </p:cTn>
                              </p:par>
                            </p:childTnLst>
                          </p:cTn>
                        </p:par>
                        <p:par>
                          <p:cTn id="84" fill="hold">
                            <p:stCondLst>
                              <p:cond delay="20500"/>
                            </p:stCondLst>
                            <p:childTnLst>
                              <p:par>
                                <p:cTn id="85" presetID="4" presetClass="entr" presetSubtype="16" fill="hold" nodeType="afterEffect">
                                  <p:stCondLst>
                                    <p:cond delay="0"/>
                                  </p:stCondLst>
                                  <p:childTnLst>
                                    <p:set>
                                      <p:cBhvr>
                                        <p:cTn id="86" dur="1" fill="hold">
                                          <p:stCondLst>
                                            <p:cond delay="0"/>
                                          </p:stCondLst>
                                        </p:cTn>
                                        <p:tgtEl>
                                          <p:spTgt spid="860251"/>
                                        </p:tgtEl>
                                        <p:attrNameLst>
                                          <p:attrName>style.visibility</p:attrName>
                                        </p:attrNameLst>
                                      </p:cBhvr>
                                      <p:to>
                                        <p:strVal val="visible"/>
                                      </p:to>
                                    </p:set>
                                    <p:animEffect transition="in" filter="box(in)">
                                      <p:cBhvr>
                                        <p:cTn id="87" dur="500"/>
                                        <p:tgtEl>
                                          <p:spTgt spid="860251"/>
                                        </p:tgtEl>
                                      </p:cBhvr>
                                    </p:animEffect>
                                  </p:childTnLst>
                                </p:cTn>
                              </p:par>
                            </p:childTnLst>
                          </p:cTn>
                        </p:par>
                        <p:par>
                          <p:cTn id="88" fill="hold">
                            <p:stCondLst>
                              <p:cond delay="21000"/>
                            </p:stCondLst>
                            <p:childTnLst>
                              <p:par>
                                <p:cTn id="89" presetID="20" presetClass="entr" presetSubtype="0" fill="hold" nodeType="afterEffect">
                                  <p:stCondLst>
                                    <p:cond delay="0"/>
                                  </p:stCondLst>
                                  <p:childTnLst>
                                    <p:set>
                                      <p:cBhvr>
                                        <p:cTn id="90" dur="1" fill="hold">
                                          <p:stCondLst>
                                            <p:cond delay="0"/>
                                          </p:stCondLst>
                                        </p:cTn>
                                        <p:tgtEl>
                                          <p:spTgt spid="860253"/>
                                        </p:tgtEl>
                                        <p:attrNameLst>
                                          <p:attrName>style.visibility</p:attrName>
                                        </p:attrNameLst>
                                      </p:cBhvr>
                                      <p:to>
                                        <p:strVal val="visible"/>
                                      </p:to>
                                    </p:set>
                                    <p:animEffect transition="in" filter="wedge">
                                      <p:cBhvr>
                                        <p:cTn id="91" dur="500"/>
                                        <p:tgtEl>
                                          <p:spTgt spid="860253"/>
                                        </p:tgtEl>
                                      </p:cBhvr>
                                    </p:animEffect>
                                  </p:childTnLst>
                                </p:cTn>
                              </p:par>
                            </p:childTnLst>
                          </p:cTn>
                        </p:par>
                        <p:par>
                          <p:cTn id="92" fill="hold">
                            <p:stCondLst>
                              <p:cond delay="21500"/>
                            </p:stCondLst>
                            <p:childTnLst>
                              <p:par>
                                <p:cTn id="93" presetID="53" presetClass="entr" presetSubtype="0" fill="hold" grpId="0" nodeType="afterEffect">
                                  <p:stCondLst>
                                    <p:cond delay="0"/>
                                  </p:stCondLst>
                                  <p:childTnLst>
                                    <p:set>
                                      <p:cBhvr>
                                        <p:cTn id="94" dur="1" fill="hold">
                                          <p:stCondLst>
                                            <p:cond delay="0"/>
                                          </p:stCondLst>
                                        </p:cTn>
                                        <p:tgtEl>
                                          <p:spTgt spid="860255"/>
                                        </p:tgtEl>
                                        <p:attrNameLst>
                                          <p:attrName>style.visibility</p:attrName>
                                        </p:attrNameLst>
                                      </p:cBhvr>
                                      <p:to>
                                        <p:strVal val="visible"/>
                                      </p:to>
                                    </p:set>
                                    <p:anim calcmode="lin" valueType="num">
                                      <p:cBhvr>
                                        <p:cTn id="95" dur="500" fill="hold"/>
                                        <p:tgtEl>
                                          <p:spTgt spid="860255"/>
                                        </p:tgtEl>
                                        <p:attrNameLst>
                                          <p:attrName>ppt_w</p:attrName>
                                        </p:attrNameLst>
                                      </p:cBhvr>
                                      <p:tavLst>
                                        <p:tav tm="0">
                                          <p:val>
                                            <p:fltVal val="0"/>
                                          </p:val>
                                        </p:tav>
                                        <p:tav tm="100000">
                                          <p:val>
                                            <p:strVal val="#ppt_w"/>
                                          </p:val>
                                        </p:tav>
                                      </p:tavLst>
                                    </p:anim>
                                    <p:anim calcmode="lin" valueType="num">
                                      <p:cBhvr>
                                        <p:cTn id="96" dur="500" fill="hold"/>
                                        <p:tgtEl>
                                          <p:spTgt spid="860255"/>
                                        </p:tgtEl>
                                        <p:attrNameLst>
                                          <p:attrName>ppt_h</p:attrName>
                                        </p:attrNameLst>
                                      </p:cBhvr>
                                      <p:tavLst>
                                        <p:tav tm="0">
                                          <p:val>
                                            <p:fltVal val="0"/>
                                          </p:val>
                                        </p:tav>
                                        <p:tav tm="100000">
                                          <p:val>
                                            <p:strVal val="#ppt_h"/>
                                          </p:val>
                                        </p:tav>
                                      </p:tavLst>
                                    </p:anim>
                                    <p:animEffect transition="in" filter="fade">
                                      <p:cBhvr>
                                        <p:cTn id="97" dur="500"/>
                                        <p:tgtEl>
                                          <p:spTgt spid="860255"/>
                                        </p:tgtEl>
                                      </p:cBhvr>
                                    </p:animEffect>
                                  </p:childTnLst>
                                </p:cTn>
                              </p:par>
                            </p:childTnLst>
                          </p:cTn>
                        </p:par>
                        <p:par>
                          <p:cTn id="98" fill="hold">
                            <p:stCondLst>
                              <p:cond delay="22000"/>
                            </p:stCondLst>
                            <p:childTnLst>
                              <p:par>
                                <p:cTn id="99" presetID="22" presetClass="entr" presetSubtype="1" fill="hold" grpId="0" nodeType="afterEffect">
                                  <p:stCondLst>
                                    <p:cond delay="0"/>
                                  </p:stCondLst>
                                  <p:childTnLst>
                                    <p:set>
                                      <p:cBhvr>
                                        <p:cTn id="100" dur="1" fill="hold">
                                          <p:stCondLst>
                                            <p:cond delay="0"/>
                                          </p:stCondLst>
                                        </p:cTn>
                                        <p:tgtEl>
                                          <p:spTgt spid="860267"/>
                                        </p:tgtEl>
                                        <p:attrNameLst>
                                          <p:attrName>style.visibility</p:attrName>
                                        </p:attrNameLst>
                                      </p:cBhvr>
                                      <p:to>
                                        <p:strVal val="visible"/>
                                      </p:to>
                                    </p:set>
                                    <p:animEffect transition="in" filter="wipe(up)">
                                      <p:cBhvr>
                                        <p:cTn id="101" dur="500"/>
                                        <p:tgtEl>
                                          <p:spTgt spid="860267"/>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860268"/>
                                        </p:tgtEl>
                                        <p:attrNameLst>
                                          <p:attrName>style.visibility</p:attrName>
                                        </p:attrNameLst>
                                      </p:cBhvr>
                                      <p:to>
                                        <p:strVal val="visible"/>
                                      </p:to>
                                    </p:set>
                                    <p:animEffect transition="in" filter="wipe(up)">
                                      <p:cBhvr>
                                        <p:cTn id="104" dur="500"/>
                                        <p:tgtEl>
                                          <p:spTgt spid="860268"/>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860269"/>
                                        </p:tgtEl>
                                        <p:attrNameLst>
                                          <p:attrName>style.visibility</p:attrName>
                                        </p:attrNameLst>
                                      </p:cBhvr>
                                      <p:to>
                                        <p:strVal val="visible"/>
                                      </p:to>
                                    </p:set>
                                    <p:animEffect transition="in" filter="wipe(up)">
                                      <p:cBhvr>
                                        <p:cTn id="107" dur="500"/>
                                        <p:tgtEl>
                                          <p:spTgt spid="860269"/>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860232"/>
                                        </p:tgtEl>
                                        <p:attrNameLst>
                                          <p:attrName>style.visibility</p:attrName>
                                        </p:attrNameLst>
                                      </p:cBhvr>
                                      <p:to>
                                        <p:strVal val="visible"/>
                                      </p:to>
                                    </p:set>
                                    <p:anim calcmode="lin" valueType="num">
                                      <p:cBhvr>
                                        <p:cTn id="112" dur="500" fill="hold"/>
                                        <p:tgtEl>
                                          <p:spTgt spid="860232"/>
                                        </p:tgtEl>
                                        <p:attrNameLst>
                                          <p:attrName>ppt_w</p:attrName>
                                        </p:attrNameLst>
                                      </p:cBhvr>
                                      <p:tavLst>
                                        <p:tav tm="0">
                                          <p:val>
                                            <p:fltVal val="0"/>
                                          </p:val>
                                        </p:tav>
                                        <p:tav tm="100000">
                                          <p:val>
                                            <p:strVal val="#ppt_w"/>
                                          </p:val>
                                        </p:tav>
                                      </p:tavLst>
                                    </p:anim>
                                    <p:anim calcmode="lin" valueType="num">
                                      <p:cBhvr>
                                        <p:cTn id="113" dur="500" fill="hold"/>
                                        <p:tgtEl>
                                          <p:spTgt spid="860232"/>
                                        </p:tgtEl>
                                        <p:attrNameLst>
                                          <p:attrName>ppt_h</p:attrName>
                                        </p:attrNameLst>
                                      </p:cBhvr>
                                      <p:tavLst>
                                        <p:tav tm="0">
                                          <p:val>
                                            <p:fltVal val="0"/>
                                          </p:val>
                                        </p:tav>
                                        <p:tav tm="100000">
                                          <p:val>
                                            <p:strVal val="#ppt_h"/>
                                          </p:val>
                                        </p:tav>
                                      </p:tavLst>
                                    </p:anim>
                                    <p:animEffect transition="in" filter="fade">
                                      <p:cBhvr>
                                        <p:cTn id="114" dur="500"/>
                                        <p:tgtEl>
                                          <p:spTgt spid="860232"/>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860256"/>
                                        </p:tgtEl>
                                        <p:attrNameLst>
                                          <p:attrName>style.visibility</p:attrName>
                                        </p:attrNameLst>
                                      </p:cBhvr>
                                      <p:to>
                                        <p:strVal val="visible"/>
                                      </p:to>
                                    </p:set>
                                    <p:animEffect transition="in" filter="wipe(left)">
                                      <p:cBhvr>
                                        <p:cTn id="118" dur="500"/>
                                        <p:tgtEl>
                                          <p:spTgt spid="860256"/>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860257"/>
                                        </p:tgtEl>
                                        <p:attrNameLst>
                                          <p:attrName>style.visibility</p:attrName>
                                        </p:attrNameLst>
                                      </p:cBhvr>
                                      <p:to>
                                        <p:strVal val="visible"/>
                                      </p:to>
                                    </p:set>
                                    <p:animEffect transition="in" filter="wipe(down)">
                                      <p:cBhvr>
                                        <p:cTn id="121" dur="500"/>
                                        <p:tgtEl>
                                          <p:spTgt spid="860257"/>
                                        </p:tgtEl>
                                      </p:cBhvr>
                                    </p:animEffect>
                                  </p:childTnLst>
                                </p:cTn>
                              </p:par>
                              <p:par>
                                <p:cTn id="122" presetID="4" presetClass="entr" presetSubtype="16" fill="hold" grpId="0" nodeType="withEffect">
                                  <p:stCondLst>
                                    <p:cond delay="0"/>
                                  </p:stCondLst>
                                  <p:childTnLst>
                                    <p:set>
                                      <p:cBhvr>
                                        <p:cTn id="123" dur="1" fill="hold">
                                          <p:stCondLst>
                                            <p:cond delay="0"/>
                                          </p:stCondLst>
                                        </p:cTn>
                                        <p:tgtEl>
                                          <p:spTgt spid="860262"/>
                                        </p:tgtEl>
                                        <p:attrNameLst>
                                          <p:attrName>style.visibility</p:attrName>
                                        </p:attrNameLst>
                                      </p:cBhvr>
                                      <p:to>
                                        <p:strVal val="visible"/>
                                      </p:to>
                                    </p:set>
                                    <p:animEffect transition="in" filter="box(in)">
                                      <p:cBhvr>
                                        <p:cTn id="124" dur="500"/>
                                        <p:tgtEl>
                                          <p:spTgt spid="860262"/>
                                        </p:tgtEl>
                                      </p:cBhvr>
                                    </p:animEffect>
                                  </p:childTnLst>
                                </p:cTn>
                              </p:par>
                              <p:par>
                                <p:cTn id="125" presetID="4" presetClass="entr" presetSubtype="16" fill="hold" grpId="0" nodeType="withEffect">
                                  <p:stCondLst>
                                    <p:cond delay="0"/>
                                  </p:stCondLst>
                                  <p:childTnLst>
                                    <p:set>
                                      <p:cBhvr>
                                        <p:cTn id="126" dur="1" fill="hold">
                                          <p:stCondLst>
                                            <p:cond delay="0"/>
                                          </p:stCondLst>
                                        </p:cTn>
                                        <p:tgtEl>
                                          <p:spTgt spid="860258"/>
                                        </p:tgtEl>
                                        <p:attrNameLst>
                                          <p:attrName>style.visibility</p:attrName>
                                        </p:attrNameLst>
                                      </p:cBhvr>
                                      <p:to>
                                        <p:strVal val="visible"/>
                                      </p:to>
                                    </p:set>
                                    <p:animEffect transition="in" filter="box(in)">
                                      <p:cBhvr>
                                        <p:cTn id="127" dur="500"/>
                                        <p:tgtEl>
                                          <p:spTgt spid="860258"/>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860259"/>
                                        </p:tgtEl>
                                        <p:attrNameLst>
                                          <p:attrName>style.visibility</p:attrName>
                                        </p:attrNameLst>
                                      </p:cBhvr>
                                      <p:to>
                                        <p:strVal val="visible"/>
                                      </p:to>
                                    </p:set>
                                    <p:animEffect transition="in" filter="box(in)">
                                      <p:cBhvr>
                                        <p:cTn id="130" dur="500"/>
                                        <p:tgtEl>
                                          <p:spTgt spid="860259"/>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860261"/>
                                        </p:tgtEl>
                                        <p:attrNameLst>
                                          <p:attrName>style.visibility</p:attrName>
                                        </p:attrNameLst>
                                      </p:cBhvr>
                                      <p:to>
                                        <p:strVal val="visible"/>
                                      </p:to>
                                    </p:set>
                                    <p:animEffect transition="in" filter="wipe(down)">
                                      <p:cBhvr>
                                        <p:cTn id="133" dur="500"/>
                                        <p:tgtEl>
                                          <p:spTgt spid="860261"/>
                                        </p:tgtEl>
                                      </p:cBhvr>
                                    </p:animEffect>
                                  </p:childTnLst>
                                </p:cTn>
                              </p:par>
                            </p:childTnLst>
                          </p:cTn>
                        </p:par>
                        <p:par>
                          <p:cTn id="134" fill="hold">
                            <p:stCondLst>
                              <p:cond delay="1000"/>
                            </p:stCondLst>
                            <p:childTnLst>
                              <p:par>
                                <p:cTn id="135" presetID="22" presetClass="entr" presetSubtype="8" fill="hold" grpId="0" nodeType="afterEffect">
                                  <p:stCondLst>
                                    <p:cond delay="1000"/>
                                  </p:stCondLst>
                                  <p:childTnLst>
                                    <p:set>
                                      <p:cBhvr>
                                        <p:cTn id="136" dur="1" fill="hold">
                                          <p:stCondLst>
                                            <p:cond delay="0"/>
                                          </p:stCondLst>
                                        </p:cTn>
                                        <p:tgtEl>
                                          <p:spTgt spid="860260"/>
                                        </p:tgtEl>
                                        <p:attrNameLst>
                                          <p:attrName>style.visibility</p:attrName>
                                        </p:attrNameLst>
                                      </p:cBhvr>
                                      <p:to>
                                        <p:strVal val="visible"/>
                                      </p:to>
                                    </p:set>
                                    <p:animEffect transition="in" filter="wipe(left)">
                                      <p:cBhvr>
                                        <p:cTn id="137" dur="2000"/>
                                        <p:tgtEl>
                                          <p:spTgt spid="86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2" grpId="0" animBg="1"/>
      <p:bldP spid="860236" grpId="0" animBg="1"/>
      <p:bldP spid="860237" grpId="0" animBg="1"/>
      <p:bldP spid="860245" grpId="0" autoUpdateAnimBg="0"/>
      <p:bldP spid="860246" grpId="0" autoUpdateAnimBg="0"/>
      <p:bldP spid="860250" grpId="0" animBg="1"/>
      <p:bldP spid="860254" grpId="0" animBg="1"/>
      <p:bldP spid="860255" grpId="0"/>
      <p:bldP spid="860256" grpId="0" animBg="1"/>
      <p:bldP spid="860257" grpId="0" animBg="1"/>
      <p:bldP spid="860258" grpId="0" animBg="1"/>
      <p:bldP spid="860259" grpId="0" animBg="1"/>
      <p:bldP spid="860260" grpId="0" animBg="1"/>
      <p:bldP spid="860261" grpId="0"/>
      <p:bldP spid="860262" grpId="0" animBg="1"/>
      <p:bldP spid="860267" grpId="0" animBg="1"/>
      <p:bldP spid="860268" grpId="0" animBg="1"/>
      <p:bldP spid="8602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62211" name="Rectangle 3"/>
          <p:cNvSpPr>
            <a:spLocks noChangeArrowheads="1"/>
          </p:cNvSpPr>
          <p:nvPr/>
        </p:nvSpPr>
        <p:spPr bwMode="auto">
          <a:xfrm>
            <a:off x="512763" y="44450"/>
            <a:ext cx="8380412" cy="325438"/>
          </a:xfrm>
          <a:prstGeom prst="rect">
            <a:avLst/>
          </a:prstGeom>
          <a:noFill/>
          <a:ln w="9525">
            <a:noFill/>
            <a:miter lim="800000"/>
            <a:headEnd/>
            <a:tailEnd/>
          </a:ln>
          <a:effectLst/>
        </p:spPr>
        <p:txBody>
          <a:bodyPr lIns="92075" tIns="46038" rIns="92075" bIns="46038" anchor="b"/>
          <a:lstStyle/>
          <a:p>
            <a:pPr algn="r"/>
            <a:r>
              <a:rPr lang="es-ES_tradnl" sz="1800">
                <a:solidFill>
                  <a:srgbClr val="996633"/>
                </a:solidFill>
                <a:effectLst>
                  <a:outerShdw blurRad="38100" dist="38100" dir="2700000" algn="tl">
                    <a:srgbClr val="C0C0C0"/>
                  </a:outerShdw>
                </a:effectLst>
                <a:latin typeface="Arial" charset="0"/>
              </a:rPr>
              <a:t>Técnicas de caracterización de osciladores</a:t>
            </a:r>
          </a:p>
        </p:txBody>
      </p:sp>
      <p:sp>
        <p:nvSpPr>
          <p:cNvPr id="862212" name="Rectangle 4"/>
          <p:cNvSpPr>
            <a:spLocks noChangeArrowheads="1"/>
          </p:cNvSpPr>
          <p:nvPr/>
        </p:nvSpPr>
        <p:spPr bwMode="auto">
          <a:xfrm>
            <a:off x="0" y="0"/>
            <a:ext cx="8844021" cy="5729319"/>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sp>
        <p:nvSpPr>
          <p:cNvPr id="862213" name="Rectangle 5"/>
          <p:cNvSpPr>
            <a:spLocks noChangeArrowheads="1"/>
          </p:cNvSpPr>
          <p:nvPr/>
        </p:nvSpPr>
        <p:spPr bwMode="auto">
          <a:xfrm>
            <a:off x="468313" y="3852863"/>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62214" name="Object 6"/>
          <p:cNvGraphicFramePr>
            <a:graphicFrameLocks noChangeAspect="1"/>
          </p:cNvGraphicFramePr>
          <p:nvPr/>
        </p:nvGraphicFramePr>
        <p:xfrm>
          <a:off x="1346200" y="2276475"/>
          <a:ext cx="1497013" cy="1014413"/>
        </p:xfrm>
        <a:graphic>
          <a:graphicData uri="http://schemas.openxmlformats.org/presentationml/2006/ole">
            <p:oleObj spid="_x0000_s862214" name="CorelDRAW" r:id="rId4" imgW="756720" imgH="533160" progId="">
              <p:embed/>
            </p:oleObj>
          </a:graphicData>
        </a:graphic>
      </p:graphicFrame>
      <p:sp>
        <p:nvSpPr>
          <p:cNvPr id="862215" name="Rectangle 7"/>
          <p:cNvSpPr>
            <a:spLocks noChangeArrowheads="1"/>
          </p:cNvSpPr>
          <p:nvPr/>
        </p:nvSpPr>
        <p:spPr bwMode="auto">
          <a:xfrm>
            <a:off x="1349375" y="2205038"/>
            <a:ext cx="431800" cy="719137"/>
          </a:xfrm>
          <a:prstGeom prst="rect">
            <a:avLst/>
          </a:prstGeom>
          <a:solidFill>
            <a:schemeClr val="bg1"/>
          </a:solidFill>
          <a:ln w="9525">
            <a:noFill/>
            <a:miter lim="800000"/>
            <a:headEnd/>
            <a:tailEnd/>
          </a:ln>
          <a:effectLst/>
        </p:spPr>
        <p:txBody>
          <a:bodyPr wrap="none" anchor="ctr"/>
          <a:lstStyle/>
          <a:p>
            <a:endParaRPr lang="es-MX"/>
          </a:p>
        </p:txBody>
      </p:sp>
      <p:sp>
        <p:nvSpPr>
          <p:cNvPr id="862216" name="Rectangle 8"/>
          <p:cNvSpPr>
            <a:spLocks noChangeArrowheads="1"/>
          </p:cNvSpPr>
          <p:nvPr/>
        </p:nvSpPr>
        <p:spPr bwMode="auto">
          <a:xfrm>
            <a:off x="1476375" y="5146675"/>
            <a:ext cx="358775" cy="504825"/>
          </a:xfrm>
          <a:prstGeom prst="rect">
            <a:avLst/>
          </a:prstGeom>
          <a:solidFill>
            <a:schemeClr val="tx1">
              <a:alpha val="10001"/>
            </a:schemeClr>
          </a:solidFill>
          <a:ln w="9525">
            <a:noFill/>
            <a:miter lim="800000"/>
            <a:headEnd/>
            <a:tailEnd/>
          </a:ln>
          <a:effectLst/>
        </p:spPr>
        <p:txBody>
          <a:bodyPr wrap="none" anchor="ctr"/>
          <a:lstStyle/>
          <a:p>
            <a:pPr algn="ctr" eaLnBrk="1" hangingPunct="1"/>
            <a:r>
              <a:rPr kumimoji="0" lang="es-ES" sz="1800">
                <a:latin typeface="Arial" charset="0"/>
              </a:rPr>
              <a:t>0</a:t>
            </a:r>
          </a:p>
        </p:txBody>
      </p:sp>
      <p:graphicFrame>
        <p:nvGraphicFramePr>
          <p:cNvPr id="862217" name="Object 9"/>
          <p:cNvGraphicFramePr>
            <a:graphicFrameLocks/>
          </p:cNvGraphicFramePr>
          <p:nvPr/>
        </p:nvGraphicFramePr>
        <p:xfrm>
          <a:off x="3132138" y="549275"/>
          <a:ext cx="1439862" cy="1014413"/>
        </p:xfrm>
        <a:graphic>
          <a:graphicData uri="http://schemas.openxmlformats.org/presentationml/2006/ole">
            <p:oleObj spid="_x0000_s862217" name="CorelDRAW" r:id="rId5" imgW="756720" imgH="533160" progId="">
              <p:embed/>
            </p:oleObj>
          </a:graphicData>
        </a:graphic>
      </p:graphicFrame>
      <p:graphicFrame>
        <p:nvGraphicFramePr>
          <p:cNvPr id="862218" name="Object 10"/>
          <p:cNvGraphicFramePr>
            <a:graphicFrameLocks/>
          </p:cNvGraphicFramePr>
          <p:nvPr/>
        </p:nvGraphicFramePr>
        <p:xfrm>
          <a:off x="5867400" y="549275"/>
          <a:ext cx="1439863" cy="1014413"/>
        </p:xfrm>
        <a:graphic>
          <a:graphicData uri="http://schemas.openxmlformats.org/presentationml/2006/ole">
            <p:oleObj spid="_x0000_s862218" name="CorelDRAW" r:id="rId6" imgW="756720" imgH="533160" progId="">
              <p:embed/>
            </p:oleObj>
          </a:graphicData>
        </a:graphic>
      </p:graphicFrame>
      <p:sp>
        <p:nvSpPr>
          <p:cNvPr id="862219" name="Line 11"/>
          <p:cNvSpPr>
            <a:spLocks noChangeShapeType="1"/>
          </p:cNvSpPr>
          <p:nvPr/>
        </p:nvSpPr>
        <p:spPr bwMode="auto">
          <a:xfrm>
            <a:off x="3184525" y="419100"/>
            <a:ext cx="0" cy="1447800"/>
          </a:xfrm>
          <a:prstGeom prst="line">
            <a:avLst/>
          </a:prstGeom>
          <a:noFill/>
          <a:ln w="9525">
            <a:solidFill>
              <a:schemeClr val="tx1"/>
            </a:solidFill>
            <a:prstDash val="dash"/>
            <a:round/>
            <a:headEnd/>
            <a:tailEnd/>
          </a:ln>
          <a:effectLst/>
        </p:spPr>
        <p:txBody>
          <a:bodyPr/>
          <a:lstStyle/>
          <a:p>
            <a:endParaRPr lang="es-MX"/>
          </a:p>
        </p:txBody>
      </p:sp>
      <p:sp>
        <p:nvSpPr>
          <p:cNvPr id="862220" name="Line 12"/>
          <p:cNvSpPr>
            <a:spLocks noChangeShapeType="1"/>
          </p:cNvSpPr>
          <p:nvPr/>
        </p:nvSpPr>
        <p:spPr bwMode="auto">
          <a:xfrm>
            <a:off x="3203575" y="1700213"/>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62221" name="Group 13"/>
          <p:cNvGrpSpPr>
            <a:grpSpLocks/>
          </p:cNvGrpSpPr>
          <p:nvPr/>
        </p:nvGrpSpPr>
        <p:grpSpPr bwMode="auto">
          <a:xfrm>
            <a:off x="1801813" y="342900"/>
            <a:ext cx="6442075" cy="1447800"/>
            <a:chOff x="1135" y="80"/>
            <a:chExt cx="4058" cy="912"/>
          </a:xfrm>
        </p:grpSpPr>
        <p:sp>
          <p:nvSpPr>
            <p:cNvPr id="862222" name="Line 14"/>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62223" name="Line 15"/>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62224" name="Object 16"/>
          <p:cNvGraphicFramePr>
            <a:graphicFrameLocks noChangeAspect="1"/>
          </p:cNvGraphicFramePr>
          <p:nvPr/>
        </p:nvGraphicFramePr>
        <p:xfrm>
          <a:off x="1766888" y="523875"/>
          <a:ext cx="1447800" cy="1019175"/>
        </p:xfrm>
        <a:graphic>
          <a:graphicData uri="http://schemas.openxmlformats.org/presentationml/2006/ole">
            <p:oleObj spid="_x0000_s862224" name="CorelDRAW" r:id="rId7" imgW="756720" imgH="533160" progId="">
              <p:embed/>
            </p:oleObj>
          </a:graphicData>
        </a:graphic>
      </p:graphicFrame>
      <p:grpSp>
        <p:nvGrpSpPr>
          <p:cNvPr id="862225" name="Group 17"/>
          <p:cNvGrpSpPr>
            <a:grpSpLocks/>
          </p:cNvGrpSpPr>
          <p:nvPr/>
        </p:nvGrpSpPr>
        <p:grpSpPr bwMode="auto">
          <a:xfrm>
            <a:off x="1798638" y="2095500"/>
            <a:ext cx="6408737" cy="1447800"/>
            <a:chOff x="1133" y="1184"/>
            <a:chExt cx="4037" cy="912"/>
          </a:xfrm>
        </p:grpSpPr>
        <p:sp>
          <p:nvSpPr>
            <p:cNvPr id="862226" name="Line 18"/>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62227" name="Line 19"/>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62228" name="Text Box 20"/>
          <p:cNvSpPr txBox="1">
            <a:spLocks noChangeArrowheads="1"/>
          </p:cNvSpPr>
          <p:nvPr/>
        </p:nvSpPr>
        <p:spPr bwMode="auto">
          <a:xfrm>
            <a:off x="395288" y="419100"/>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62229" name="Text Box 21"/>
          <p:cNvSpPr txBox="1">
            <a:spLocks noChangeArrowheads="1"/>
          </p:cNvSpPr>
          <p:nvPr/>
        </p:nvSpPr>
        <p:spPr bwMode="auto">
          <a:xfrm>
            <a:off x="395288" y="2324100"/>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62230" name="Object 22"/>
          <p:cNvGraphicFramePr>
            <a:graphicFrameLocks noChangeAspect="1"/>
          </p:cNvGraphicFramePr>
          <p:nvPr/>
        </p:nvGraphicFramePr>
        <p:xfrm>
          <a:off x="487363" y="866775"/>
          <a:ext cx="1182687" cy="346075"/>
        </p:xfrm>
        <a:graphic>
          <a:graphicData uri="http://schemas.openxmlformats.org/presentationml/2006/ole">
            <p:oleObj spid="_x0000_s862230" name="Ecuación" r:id="rId8" imgW="736560" imgH="215640" progId="Equation.3">
              <p:embed/>
            </p:oleObj>
          </a:graphicData>
        </a:graphic>
      </p:graphicFrame>
      <p:graphicFrame>
        <p:nvGraphicFramePr>
          <p:cNvPr id="862231" name="Object 23"/>
          <p:cNvGraphicFramePr>
            <a:graphicFrameLocks noChangeAspect="1"/>
          </p:cNvGraphicFramePr>
          <p:nvPr/>
        </p:nvGraphicFramePr>
        <p:xfrm>
          <a:off x="485775" y="1222375"/>
          <a:ext cx="1185863" cy="344488"/>
        </p:xfrm>
        <a:graphic>
          <a:graphicData uri="http://schemas.openxmlformats.org/presentationml/2006/ole">
            <p:oleObj spid="_x0000_s862231" name="Ecuación" r:id="rId9" imgW="698400" imgH="203040" progId="Equation.3">
              <p:embed/>
            </p:oleObj>
          </a:graphicData>
        </a:graphic>
      </p:graphicFrame>
      <p:graphicFrame>
        <p:nvGraphicFramePr>
          <p:cNvPr id="862232" name="Object 24"/>
          <p:cNvGraphicFramePr>
            <a:graphicFrameLocks noChangeAspect="1"/>
          </p:cNvGraphicFramePr>
          <p:nvPr/>
        </p:nvGraphicFramePr>
        <p:xfrm>
          <a:off x="3779838" y="1773238"/>
          <a:ext cx="223837" cy="265112"/>
        </p:xfrm>
        <a:graphic>
          <a:graphicData uri="http://schemas.openxmlformats.org/presentationml/2006/ole">
            <p:oleObj spid="_x0000_s862232" name="Ecuación" r:id="rId10" imgW="139680" imgH="164880" progId="Equation.3">
              <p:embed/>
            </p:oleObj>
          </a:graphicData>
        </a:graphic>
      </p:graphicFrame>
      <p:sp>
        <p:nvSpPr>
          <p:cNvPr id="862233" name="Line 25"/>
          <p:cNvSpPr>
            <a:spLocks noChangeShapeType="1"/>
          </p:cNvSpPr>
          <p:nvPr/>
        </p:nvSpPr>
        <p:spPr bwMode="auto">
          <a:xfrm>
            <a:off x="3203575" y="3357563"/>
            <a:ext cx="1366838" cy="9525"/>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62234" name="Object 26"/>
          <p:cNvGraphicFramePr>
            <a:graphicFrameLocks noChangeAspect="1"/>
          </p:cNvGraphicFramePr>
          <p:nvPr/>
        </p:nvGraphicFramePr>
        <p:xfrm>
          <a:off x="3779838" y="3429000"/>
          <a:ext cx="223837" cy="265113"/>
        </p:xfrm>
        <a:graphic>
          <a:graphicData uri="http://schemas.openxmlformats.org/presentationml/2006/ole">
            <p:oleObj spid="_x0000_s862234" name="Ecuación" r:id="rId11" imgW="139680" imgH="164880" progId="Equation.3">
              <p:embed/>
            </p:oleObj>
          </a:graphicData>
        </a:graphic>
      </p:graphicFrame>
      <p:graphicFrame>
        <p:nvGraphicFramePr>
          <p:cNvPr id="862235" name="Object 27"/>
          <p:cNvGraphicFramePr>
            <a:graphicFrameLocks noChangeAspect="1"/>
          </p:cNvGraphicFramePr>
          <p:nvPr/>
        </p:nvGraphicFramePr>
        <p:xfrm>
          <a:off x="476250" y="2847975"/>
          <a:ext cx="1203325" cy="346075"/>
        </p:xfrm>
        <a:graphic>
          <a:graphicData uri="http://schemas.openxmlformats.org/presentationml/2006/ole">
            <p:oleObj spid="_x0000_s862235" name="Ecuación" r:id="rId12" imgW="749160" imgH="215640" progId="Equation.3">
              <p:embed/>
            </p:oleObj>
          </a:graphicData>
        </a:graphic>
      </p:graphicFrame>
      <p:graphicFrame>
        <p:nvGraphicFramePr>
          <p:cNvPr id="862236" name="Object 28"/>
          <p:cNvGraphicFramePr>
            <a:graphicFrameLocks noChangeAspect="1"/>
          </p:cNvGraphicFramePr>
          <p:nvPr/>
        </p:nvGraphicFramePr>
        <p:xfrm>
          <a:off x="485775" y="3205163"/>
          <a:ext cx="1187450" cy="344487"/>
        </p:xfrm>
        <a:graphic>
          <a:graphicData uri="http://schemas.openxmlformats.org/presentationml/2006/ole">
            <p:oleObj spid="_x0000_s862236" name="Ecuación" r:id="rId13" imgW="698400" imgH="203040" progId="Equation.3">
              <p:embed/>
            </p:oleObj>
          </a:graphicData>
        </a:graphic>
      </p:graphicFrame>
      <p:sp>
        <p:nvSpPr>
          <p:cNvPr id="862237" name="Line 29"/>
          <p:cNvSpPr>
            <a:spLocks noChangeShapeType="1"/>
          </p:cNvSpPr>
          <p:nvPr/>
        </p:nvSpPr>
        <p:spPr bwMode="auto">
          <a:xfrm>
            <a:off x="3184525" y="1943100"/>
            <a:ext cx="0" cy="2133600"/>
          </a:xfrm>
          <a:prstGeom prst="line">
            <a:avLst/>
          </a:prstGeom>
          <a:noFill/>
          <a:ln w="9525">
            <a:solidFill>
              <a:schemeClr val="tx1"/>
            </a:solidFill>
            <a:prstDash val="dash"/>
            <a:round/>
            <a:headEnd/>
            <a:tailEnd/>
          </a:ln>
          <a:effectLst/>
        </p:spPr>
        <p:txBody>
          <a:bodyPr/>
          <a:lstStyle/>
          <a:p>
            <a:endParaRPr lang="es-MX"/>
          </a:p>
        </p:txBody>
      </p:sp>
      <p:sp>
        <p:nvSpPr>
          <p:cNvPr id="862238" name="Line 30"/>
          <p:cNvSpPr>
            <a:spLocks noChangeShapeType="1"/>
          </p:cNvSpPr>
          <p:nvPr/>
        </p:nvSpPr>
        <p:spPr bwMode="auto">
          <a:xfrm flipV="1">
            <a:off x="1760538" y="5938838"/>
            <a:ext cx="6483350" cy="1587"/>
          </a:xfrm>
          <a:prstGeom prst="line">
            <a:avLst/>
          </a:prstGeom>
          <a:noFill/>
          <a:ln w="9525">
            <a:solidFill>
              <a:schemeClr val="tx1"/>
            </a:solidFill>
            <a:round/>
            <a:headEnd/>
            <a:tailEnd type="triangle" w="med" len="med"/>
          </a:ln>
          <a:effectLst/>
        </p:spPr>
        <p:txBody>
          <a:bodyPr/>
          <a:lstStyle/>
          <a:p>
            <a:endParaRPr lang="es-MX"/>
          </a:p>
        </p:txBody>
      </p:sp>
      <p:sp>
        <p:nvSpPr>
          <p:cNvPr id="862239" name="Line 31"/>
          <p:cNvSpPr>
            <a:spLocks noChangeShapeType="1"/>
          </p:cNvSpPr>
          <p:nvPr/>
        </p:nvSpPr>
        <p:spPr bwMode="auto">
          <a:xfrm flipV="1">
            <a:off x="1760538" y="4067175"/>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62240" name="Text Box 32"/>
          <p:cNvSpPr txBox="1">
            <a:spLocks noChangeArrowheads="1"/>
          </p:cNvSpPr>
          <p:nvPr/>
        </p:nvSpPr>
        <p:spPr bwMode="auto">
          <a:xfrm>
            <a:off x="1400175" y="4203700"/>
            <a:ext cx="3460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62241" name="Text Box 33"/>
          <p:cNvSpPr txBox="1">
            <a:spLocks noChangeArrowheads="1"/>
          </p:cNvSpPr>
          <p:nvPr/>
        </p:nvSpPr>
        <p:spPr bwMode="auto">
          <a:xfrm>
            <a:off x="7154863" y="6003925"/>
            <a:ext cx="9556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62242" name="Line 34"/>
          <p:cNvSpPr>
            <a:spLocks noChangeShapeType="1"/>
          </p:cNvSpPr>
          <p:nvPr/>
        </p:nvSpPr>
        <p:spPr bwMode="auto">
          <a:xfrm flipV="1">
            <a:off x="1760538" y="4930775"/>
            <a:ext cx="5475287" cy="1588"/>
          </a:xfrm>
          <a:prstGeom prst="line">
            <a:avLst/>
          </a:prstGeom>
          <a:noFill/>
          <a:ln w="9525">
            <a:solidFill>
              <a:schemeClr val="tx1"/>
            </a:solidFill>
            <a:round/>
            <a:headEnd/>
            <a:tailEnd/>
          </a:ln>
          <a:effectLst/>
        </p:spPr>
        <p:txBody>
          <a:bodyPr/>
          <a:lstStyle/>
          <a:p>
            <a:endParaRPr lang="es-MX"/>
          </a:p>
        </p:txBody>
      </p:sp>
      <p:sp>
        <p:nvSpPr>
          <p:cNvPr id="862243" name="Text Box 35"/>
          <p:cNvSpPr txBox="1">
            <a:spLocks noChangeArrowheads="1"/>
          </p:cNvSpPr>
          <p:nvPr/>
        </p:nvSpPr>
        <p:spPr bwMode="auto">
          <a:xfrm>
            <a:off x="1331913" y="4781550"/>
            <a:ext cx="514350" cy="366713"/>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T/4</a:t>
            </a:r>
          </a:p>
        </p:txBody>
      </p:sp>
      <p:sp>
        <p:nvSpPr>
          <p:cNvPr id="862244" name="Text Box 36"/>
          <p:cNvSpPr txBox="1">
            <a:spLocks noChangeArrowheads="1"/>
          </p:cNvSpPr>
          <p:nvPr/>
        </p:nvSpPr>
        <p:spPr bwMode="auto">
          <a:xfrm rot="16200000">
            <a:off x="5556" y="4741069"/>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62245" name="Object 37"/>
          <p:cNvGraphicFramePr>
            <a:graphicFrameLocks/>
          </p:cNvGraphicFramePr>
          <p:nvPr/>
        </p:nvGraphicFramePr>
        <p:xfrm>
          <a:off x="4500563" y="549275"/>
          <a:ext cx="1439862" cy="1014413"/>
        </p:xfrm>
        <a:graphic>
          <a:graphicData uri="http://schemas.openxmlformats.org/presentationml/2006/ole">
            <p:oleObj spid="_x0000_s862245" name="CorelDRAW" r:id="rId14" imgW="756720" imgH="533160" progId="">
              <p:embed/>
            </p:oleObj>
          </a:graphicData>
        </a:graphic>
      </p:graphicFrame>
      <p:graphicFrame>
        <p:nvGraphicFramePr>
          <p:cNvPr id="862246" name="Object 38"/>
          <p:cNvGraphicFramePr>
            <a:graphicFrameLocks noChangeAspect="1"/>
          </p:cNvGraphicFramePr>
          <p:nvPr/>
        </p:nvGraphicFramePr>
        <p:xfrm>
          <a:off x="2771775" y="2270125"/>
          <a:ext cx="1439863" cy="1014413"/>
        </p:xfrm>
        <a:graphic>
          <a:graphicData uri="http://schemas.openxmlformats.org/presentationml/2006/ole">
            <p:oleObj spid="_x0000_s862246" name="CorelDRAW" r:id="rId15" imgW="756720" imgH="533160" progId="">
              <p:embed/>
            </p:oleObj>
          </a:graphicData>
        </a:graphic>
      </p:graphicFrame>
      <p:graphicFrame>
        <p:nvGraphicFramePr>
          <p:cNvPr id="862247" name="Object 39"/>
          <p:cNvGraphicFramePr>
            <a:graphicFrameLocks noChangeAspect="1"/>
          </p:cNvGraphicFramePr>
          <p:nvPr/>
        </p:nvGraphicFramePr>
        <p:xfrm>
          <a:off x="4140200" y="2276475"/>
          <a:ext cx="1439863" cy="1014413"/>
        </p:xfrm>
        <a:graphic>
          <a:graphicData uri="http://schemas.openxmlformats.org/presentationml/2006/ole">
            <p:oleObj spid="_x0000_s862247" name="CorelDRAW" r:id="rId16" imgW="756720" imgH="533160" progId="">
              <p:embed/>
            </p:oleObj>
          </a:graphicData>
        </a:graphic>
      </p:graphicFrame>
      <p:graphicFrame>
        <p:nvGraphicFramePr>
          <p:cNvPr id="862248" name="Object 40"/>
          <p:cNvGraphicFramePr>
            <a:graphicFrameLocks noChangeAspect="1"/>
          </p:cNvGraphicFramePr>
          <p:nvPr/>
        </p:nvGraphicFramePr>
        <p:xfrm>
          <a:off x="5508625" y="2276475"/>
          <a:ext cx="1439863" cy="1014413"/>
        </p:xfrm>
        <a:graphic>
          <a:graphicData uri="http://schemas.openxmlformats.org/presentationml/2006/ole">
            <p:oleObj spid="_x0000_s862248" name="CorelDRAW" r:id="rId17" imgW="756720" imgH="533160" progId="">
              <p:embed/>
            </p:oleObj>
          </a:graphicData>
        </a:graphic>
      </p:graphicFrame>
      <p:sp>
        <p:nvSpPr>
          <p:cNvPr id="862249" name="Line 41"/>
          <p:cNvSpPr>
            <a:spLocks noChangeShapeType="1"/>
          </p:cNvSpPr>
          <p:nvPr/>
        </p:nvSpPr>
        <p:spPr bwMode="auto">
          <a:xfrm>
            <a:off x="4572000"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2250" name="Line 42"/>
          <p:cNvSpPr>
            <a:spLocks noChangeShapeType="1"/>
          </p:cNvSpPr>
          <p:nvPr/>
        </p:nvSpPr>
        <p:spPr bwMode="auto">
          <a:xfrm>
            <a:off x="5940425"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2251" name="Line 43"/>
          <p:cNvSpPr>
            <a:spLocks noChangeShapeType="1"/>
          </p:cNvSpPr>
          <p:nvPr/>
        </p:nvSpPr>
        <p:spPr bwMode="auto">
          <a:xfrm>
            <a:off x="7235825"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2252" name="Line 44"/>
          <p:cNvSpPr>
            <a:spLocks noChangeShapeType="1"/>
          </p:cNvSpPr>
          <p:nvPr/>
        </p:nvSpPr>
        <p:spPr bwMode="auto">
          <a:xfrm>
            <a:off x="1763713" y="5435600"/>
            <a:ext cx="5472112" cy="0"/>
          </a:xfrm>
          <a:prstGeom prst="line">
            <a:avLst/>
          </a:prstGeom>
          <a:noFill/>
          <a:ln w="9525">
            <a:solidFill>
              <a:schemeClr val="tx1"/>
            </a:solidFill>
            <a:prstDash val="dash"/>
            <a:round/>
            <a:headEnd/>
            <a:tailEnd/>
          </a:ln>
          <a:effectLst/>
        </p:spPr>
        <p:txBody>
          <a:bodyPr/>
          <a:lstStyle/>
          <a:p>
            <a:endParaRPr lang="es-MX"/>
          </a:p>
        </p:txBody>
      </p:sp>
      <p:sp>
        <p:nvSpPr>
          <p:cNvPr id="862253" name="Text Box 45"/>
          <p:cNvSpPr txBox="1">
            <a:spLocks noChangeArrowheads="1"/>
          </p:cNvSpPr>
          <p:nvPr/>
        </p:nvSpPr>
        <p:spPr bwMode="auto">
          <a:xfrm>
            <a:off x="0" y="50800"/>
            <a:ext cx="8823258" cy="304800"/>
          </a:xfrm>
          <a:prstGeom prst="rect">
            <a:avLst/>
          </a:prstGeom>
          <a:noFill/>
          <a:ln w="9525">
            <a:noFill/>
            <a:miter lim="800000"/>
            <a:headEnd/>
            <a:tailEnd/>
          </a:ln>
          <a:effectLst/>
        </p:spPr>
        <p:txBody>
          <a:bodyPr wrap="square">
            <a:spAutoFit/>
          </a:bodyPr>
          <a:lstStyle/>
          <a:p>
            <a:pPr algn="r" eaLnBrk="1" hangingPunct="1"/>
            <a:r>
              <a:rPr kumimoji="0" lang="es-ES" sz="1400" dirty="0">
                <a:latin typeface="Arial" charset="0"/>
              </a:rPr>
              <a:t>Caso ideal en el que la frecuencia bajo comparación es “perfecta” pero con un error de sincronización.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2225"/>
                                        </p:tgtEl>
                                        <p:attrNameLst>
                                          <p:attrName>style.visibility</p:attrName>
                                        </p:attrNameLst>
                                      </p:cBhvr>
                                      <p:to>
                                        <p:strVal val="visible"/>
                                      </p:to>
                                    </p:set>
                                    <p:animEffect transition="in" filter="wipe(left)">
                                      <p:cBhvr>
                                        <p:cTn id="7" dur="500"/>
                                        <p:tgtEl>
                                          <p:spTgt spid="8622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62246"/>
                                        </p:tgtEl>
                                        <p:attrNameLst>
                                          <p:attrName>style.visibility</p:attrName>
                                        </p:attrNameLst>
                                      </p:cBhvr>
                                      <p:to>
                                        <p:strVal val="visible"/>
                                      </p:to>
                                    </p:set>
                                    <p:animEffect transition="in" filter="wipe(left)">
                                      <p:cBhvr>
                                        <p:cTn id="15" dur="500"/>
                                        <p:tgtEl>
                                          <p:spTgt spid="8622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62247"/>
                                        </p:tgtEl>
                                        <p:attrNameLst>
                                          <p:attrName>style.visibility</p:attrName>
                                        </p:attrNameLst>
                                      </p:cBhvr>
                                      <p:to>
                                        <p:strVal val="visible"/>
                                      </p:to>
                                    </p:set>
                                    <p:animEffect transition="in" filter="wipe(left)">
                                      <p:cBhvr>
                                        <p:cTn id="19" dur="500"/>
                                        <p:tgtEl>
                                          <p:spTgt spid="8622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62248"/>
                                        </p:tgtEl>
                                        <p:attrNameLst>
                                          <p:attrName>style.visibility</p:attrName>
                                        </p:attrNameLst>
                                      </p:cBhvr>
                                      <p:to>
                                        <p:strVal val="visible"/>
                                      </p:to>
                                    </p:set>
                                    <p:animEffect transition="in" filter="wipe(left)">
                                      <p:cBhvr>
                                        <p:cTn id="23" dur="500"/>
                                        <p:tgtEl>
                                          <p:spTgt spid="86224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62237"/>
                                        </p:tgtEl>
                                        <p:attrNameLst>
                                          <p:attrName>style.visibility</p:attrName>
                                        </p:attrNameLst>
                                      </p:cBhvr>
                                      <p:to>
                                        <p:strVal val="visible"/>
                                      </p:to>
                                    </p:set>
                                    <p:animEffect transition="in" filter="wipe(up)">
                                      <p:cBhvr>
                                        <p:cTn id="27" dur="500"/>
                                        <p:tgtEl>
                                          <p:spTgt spid="86223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62229"/>
                                        </p:tgtEl>
                                        <p:attrNameLst>
                                          <p:attrName>style.visibility</p:attrName>
                                        </p:attrNameLst>
                                      </p:cBhvr>
                                      <p:to>
                                        <p:strVal val="visible"/>
                                      </p:to>
                                    </p:set>
                                    <p:animEffect transition="in" filter="wipe(left)">
                                      <p:cBhvr>
                                        <p:cTn id="31" dur="1000"/>
                                        <p:tgtEl>
                                          <p:spTgt spid="862229"/>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862235"/>
                                        </p:tgtEl>
                                        <p:attrNameLst>
                                          <p:attrName>style.visibility</p:attrName>
                                        </p:attrNameLst>
                                      </p:cBhvr>
                                      <p:to>
                                        <p:strVal val="visible"/>
                                      </p:to>
                                    </p:set>
                                    <p:animEffect transition="in" filter="wipe(left)">
                                      <p:cBhvr>
                                        <p:cTn id="35" dur="500"/>
                                        <p:tgtEl>
                                          <p:spTgt spid="862235"/>
                                        </p:tgtEl>
                                      </p:cBhvr>
                                    </p:animEffect>
                                  </p:childTnLst>
                                </p:cTn>
                              </p:par>
                            </p:childTnLst>
                          </p:cTn>
                        </p:par>
                        <p:par>
                          <p:cTn id="36" fill="hold">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862233"/>
                                        </p:tgtEl>
                                        <p:attrNameLst>
                                          <p:attrName>style.visibility</p:attrName>
                                        </p:attrNameLst>
                                      </p:cBhvr>
                                      <p:to>
                                        <p:strVal val="visible"/>
                                      </p:to>
                                    </p:set>
                                    <p:animEffect transition="in" filter="box(out)">
                                      <p:cBhvr>
                                        <p:cTn id="39" dur="500"/>
                                        <p:tgtEl>
                                          <p:spTgt spid="862233"/>
                                        </p:tgtEl>
                                      </p:cBhvr>
                                    </p:animEffect>
                                  </p:childTnLst>
                                </p:cTn>
                              </p:par>
                            </p:childTnLst>
                          </p:cTn>
                        </p:par>
                        <p:par>
                          <p:cTn id="40" fill="hold">
                            <p:stCondLst>
                              <p:cond delay="5000"/>
                            </p:stCondLst>
                            <p:childTnLst>
                              <p:par>
                                <p:cTn id="41" presetID="4" presetClass="entr" presetSubtype="16" fill="hold" nodeType="afterEffect">
                                  <p:stCondLst>
                                    <p:cond delay="0"/>
                                  </p:stCondLst>
                                  <p:childTnLst>
                                    <p:set>
                                      <p:cBhvr>
                                        <p:cTn id="42" dur="1" fill="hold">
                                          <p:stCondLst>
                                            <p:cond delay="0"/>
                                          </p:stCondLst>
                                        </p:cTn>
                                        <p:tgtEl>
                                          <p:spTgt spid="862234"/>
                                        </p:tgtEl>
                                        <p:attrNameLst>
                                          <p:attrName>style.visibility</p:attrName>
                                        </p:attrNameLst>
                                      </p:cBhvr>
                                      <p:to>
                                        <p:strVal val="visible"/>
                                      </p:to>
                                    </p:set>
                                    <p:animEffect transition="in" filter="box(in)">
                                      <p:cBhvr>
                                        <p:cTn id="43" dur="500"/>
                                        <p:tgtEl>
                                          <p:spTgt spid="862234"/>
                                        </p:tgtEl>
                                      </p:cBhvr>
                                    </p:animEffect>
                                  </p:childTnLst>
                                </p:cTn>
                              </p:par>
                            </p:childTnLst>
                          </p:cTn>
                        </p:par>
                        <p:par>
                          <p:cTn id="44" fill="hold">
                            <p:stCondLst>
                              <p:cond delay="5500"/>
                            </p:stCondLst>
                            <p:childTnLst>
                              <p:par>
                                <p:cTn id="45" presetID="20" presetClass="entr" presetSubtype="0" fill="hold" nodeType="afterEffect">
                                  <p:stCondLst>
                                    <p:cond delay="0"/>
                                  </p:stCondLst>
                                  <p:childTnLst>
                                    <p:set>
                                      <p:cBhvr>
                                        <p:cTn id="46" dur="1" fill="hold">
                                          <p:stCondLst>
                                            <p:cond delay="0"/>
                                          </p:stCondLst>
                                        </p:cTn>
                                        <p:tgtEl>
                                          <p:spTgt spid="862236"/>
                                        </p:tgtEl>
                                        <p:attrNameLst>
                                          <p:attrName>style.visibility</p:attrName>
                                        </p:attrNameLst>
                                      </p:cBhvr>
                                      <p:to>
                                        <p:strVal val="visible"/>
                                      </p:to>
                                    </p:set>
                                    <p:animEffect transition="in" filter="wedge">
                                      <p:cBhvr>
                                        <p:cTn id="47" dur="500"/>
                                        <p:tgtEl>
                                          <p:spTgt spid="862236"/>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862250"/>
                                        </p:tgtEl>
                                        <p:attrNameLst>
                                          <p:attrName>style.visibility</p:attrName>
                                        </p:attrNameLst>
                                      </p:cBhvr>
                                      <p:to>
                                        <p:strVal val="visible"/>
                                      </p:to>
                                    </p:set>
                                    <p:animEffect transition="in" filter="wipe(up)">
                                      <p:cBhvr>
                                        <p:cTn id="50" dur="500"/>
                                        <p:tgtEl>
                                          <p:spTgt spid="86225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862251"/>
                                        </p:tgtEl>
                                        <p:attrNameLst>
                                          <p:attrName>style.visibility</p:attrName>
                                        </p:attrNameLst>
                                      </p:cBhvr>
                                      <p:to>
                                        <p:strVal val="visible"/>
                                      </p:to>
                                    </p:set>
                                    <p:animEffect transition="in" filter="wipe(up)">
                                      <p:cBhvr>
                                        <p:cTn id="53" dur="500"/>
                                        <p:tgtEl>
                                          <p:spTgt spid="86225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62213"/>
                                        </p:tgtEl>
                                        <p:attrNameLst>
                                          <p:attrName>style.visibility</p:attrName>
                                        </p:attrNameLst>
                                      </p:cBhvr>
                                      <p:to>
                                        <p:strVal val="visible"/>
                                      </p:to>
                                    </p:set>
                                    <p:anim calcmode="lin" valueType="num">
                                      <p:cBhvr>
                                        <p:cTn id="58" dur="500" fill="hold"/>
                                        <p:tgtEl>
                                          <p:spTgt spid="862213"/>
                                        </p:tgtEl>
                                        <p:attrNameLst>
                                          <p:attrName>ppt_w</p:attrName>
                                        </p:attrNameLst>
                                      </p:cBhvr>
                                      <p:tavLst>
                                        <p:tav tm="0">
                                          <p:val>
                                            <p:fltVal val="0"/>
                                          </p:val>
                                        </p:tav>
                                        <p:tav tm="100000">
                                          <p:val>
                                            <p:strVal val="#ppt_w"/>
                                          </p:val>
                                        </p:tav>
                                      </p:tavLst>
                                    </p:anim>
                                    <p:anim calcmode="lin" valueType="num">
                                      <p:cBhvr>
                                        <p:cTn id="59" dur="500" fill="hold"/>
                                        <p:tgtEl>
                                          <p:spTgt spid="862213"/>
                                        </p:tgtEl>
                                        <p:attrNameLst>
                                          <p:attrName>ppt_h</p:attrName>
                                        </p:attrNameLst>
                                      </p:cBhvr>
                                      <p:tavLst>
                                        <p:tav tm="0">
                                          <p:val>
                                            <p:fltVal val="0"/>
                                          </p:val>
                                        </p:tav>
                                        <p:tav tm="100000">
                                          <p:val>
                                            <p:strVal val="#ppt_h"/>
                                          </p:val>
                                        </p:tav>
                                      </p:tavLst>
                                    </p:anim>
                                    <p:animEffect transition="in" filter="fade">
                                      <p:cBhvr>
                                        <p:cTn id="60" dur="500"/>
                                        <p:tgtEl>
                                          <p:spTgt spid="86221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62238"/>
                                        </p:tgtEl>
                                        <p:attrNameLst>
                                          <p:attrName>style.visibility</p:attrName>
                                        </p:attrNameLst>
                                      </p:cBhvr>
                                      <p:to>
                                        <p:strVal val="visible"/>
                                      </p:to>
                                    </p:set>
                                    <p:animEffect transition="in" filter="wipe(left)">
                                      <p:cBhvr>
                                        <p:cTn id="63" dur="500"/>
                                        <p:tgtEl>
                                          <p:spTgt spid="86223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62239"/>
                                        </p:tgtEl>
                                        <p:attrNameLst>
                                          <p:attrName>style.visibility</p:attrName>
                                        </p:attrNameLst>
                                      </p:cBhvr>
                                      <p:to>
                                        <p:strVal val="visible"/>
                                      </p:to>
                                    </p:set>
                                    <p:animEffect transition="in" filter="wipe(down)">
                                      <p:cBhvr>
                                        <p:cTn id="66" dur="500"/>
                                        <p:tgtEl>
                                          <p:spTgt spid="862239"/>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862244"/>
                                        </p:tgtEl>
                                        <p:attrNameLst>
                                          <p:attrName>style.visibility</p:attrName>
                                        </p:attrNameLst>
                                      </p:cBhvr>
                                      <p:to>
                                        <p:strVal val="visible"/>
                                      </p:to>
                                    </p:set>
                                    <p:animEffect transition="in" filter="box(in)">
                                      <p:cBhvr>
                                        <p:cTn id="69" dur="500"/>
                                        <p:tgtEl>
                                          <p:spTgt spid="862244"/>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862240"/>
                                        </p:tgtEl>
                                        <p:attrNameLst>
                                          <p:attrName>style.visibility</p:attrName>
                                        </p:attrNameLst>
                                      </p:cBhvr>
                                      <p:to>
                                        <p:strVal val="visible"/>
                                      </p:to>
                                    </p:set>
                                    <p:animEffect transition="in" filter="box(in)">
                                      <p:cBhvr>
                                        <p:cTn id="72" dur="500"/>
                                        <p:tgtEl>
                                          <p:spTgt spid="862240"/>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862241"/>
                                        </p:tgtEl>
                                        <p:attrNameLst>
                                          <p:attrName>style.visibility</p:attrName>
                                        </p:attrNameLst>
                                      </p:cBhvr>
                                      <p:to>
                                        <p:strVal val="visible"/>
                                      </p:to>
                                    </p:set>
                                    <p:animEffect transition="in" filter="box(in)">
                                      <p:cBhvr>
                                        <p:cTn id="75" dur="500"/>
                                        <p:tgtEl>
                                          <p:spTgt spid="86224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862216"/>
                                        </p:tgtEl>
                                        <p:attrNameLst>
                                          <p:attrName>style.visibility</p:attrName>
                                        </p:attrNameLst>
                                      </p:cBhvr>
                                      <p:to>
                                        <p:strVal val="visible"/>
                                      </p:to>
                                    </p:set>
                                    <p:animEffect transition="in" filter="wipe(down)">
                                      <p:cBhvr>
                                        <p:cTn id="78" dur="500"/>
                                        <p:tgtEl>
                                          <p:spTgt spid="86221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62252"/>
                                        </p:tgtEl>
                                        <p:attrNameLst>
                                          <p:attrName>style.visibility</p:attrName>
                                        </p:attrNameLst>
                                      </p:cBhvr>
                                      <p:to>
                                        <p:strVal val="visible"/>
                                      </p:to>
                                    </p:set>
                                    <p:animEffect transition="in" filter="wipe(left)">
                                      <p:cBhvr>
                                        <p:cTn id="81" dur="500"/>
                                        <p:tgtEl>
                                          <p:spTgt spid="862252"/>
                                        </p:tgtEl>
                                      </p:cBhvr>
                                    </p:animEffect>
                                  </p:childTnLst>
                                </p:cTn>
                              </p:par>
                            </p:childTnLst>
                          </p:cTn>
                        </p:par>
                        <p:par>
                          <p:cTn id="82" fill="hold">
                            <p:stCondLst>
                              <p:cond delay="500"/>
                            </p:stCondLst>
                            <p:childTnLst>
                              <p:par>
                                <p:cTn id="83" presetID="26" presetClass="entr" presetSubtype="0" fill="hold" grpId="0" nodeType="afterEffect">
                                  <p:stCondLst>
                                    <p:cond delay="0"/>
                                  </p:stCondLst>
                                  <p:childTnLst>
                                    <p:set>
                                      <p:cBhvr>
                                        <p:cTn id="84" dur="1" fill="hold">
                                          <p:stCondLst>
                                            <p:cond delay="0"/>
                                          </p:stCondLst>
                                        </p:cTn>
                                        <p:tgtEl>
                                          <p:spTgt spid="862243"/>
                                        </p:tgtEl>
                                        <p:attrNameLst>
                                          <p:attrName>style.visibility</p:attrName>
                                        </p:attrNameLst>
                                      </p:cBhvr>
                                      <p:to>
                                        <p:strVal val="visible"/>
                                      </p:to>
                                    </p:set>
                                    <p:animEffect transition="in" filter="wipe(down)">
                                      <p:cBhvr>
                                        <p:cTn id="85" dur="580">
                                          <p:stCondLst>
                                            <p:cond delay="0"/>
                                          </p:stCondLst>
                                        </p:cTn>
                                        <p:tgtEl>
                                          <p:spTgt spid="862243"/>
                                        </p:tgtEl>
                                      </p:cBhvr>
                                    </p:animEffect>
                                    <p:anim calcmode="lin" valueType="num">
                                      <p:cBhvr>
                                        <p:cTn id="86" dur="1822" tmFilter="0,0; 0.14,0.36; 0.43,0.73; 0.71,0.91; 1.0,1.0">
                                          <p:stCondLst>
                                            <p:cond delay="0"/>
                                          </p:stCondLst>
                                        </p:cTn>
                                        <p:tgtEl>
                                          <p:spTgt spid="86224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86224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86224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86224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862243"/>
                                        </p:tgtEl>
                                        <p:attrNameLst>
                                          <p:attrName>ppt_y</p:attrName>
                                        </p:attrNameLst>
                                      </p:cBhvr>
                                      <p:tavLst>
                                        <p:tav tm="0" fmla="#ppt_y-sin(pi*$)/81">
                                          <p:val>
                                            <p:fltVal val="0"/>
                                          </p:val>
                                        </p:tav>
                                        <p:tav tm="100000">
                                          <p:val>
                                            <p:fltVal val="1"/>
                                          </p:val>
                                        </p:tav>
                                      </p:tavLst>
                                    </p:anim>
                                    <p:animScale>
                                      <p:cBhvr>
                                        <p:cTn id="91" dur="26">
                                          <p:stCondLst>
                                            <p:cond delay="650"/>
                                          </p:stCondLst>
                                        </p:cTn>
                                        <p:tgtEl>
                                          <p:spTgt spid="862243"/>
                                        </p:tgtEl>
                                      </p:cBhvr>
                                      <p:to x="100000" y="60000"/>
                                    </p:animScale>
                                    <p:animScale>
                                      <p:cBhvr>
                                        <p:cTn id="92" dur="166" decel="50000">
                                          <p:stCondLst>
                                            <p:cond delay="676"/>
                                          </p:stCondLst>
                                        </p:cTn>
                                        <p:tgtEl>
                                          <p:spTgt spid="862243"/>
                                        </p:tgtEl>
                                      </p:cBhvr>
                                      <p:to x="100000" y="100000"/>
                                    </p:animScale>
                                    <p:animScale>
                                      <p:cBhvr>
                                        <p:cTn id="93" dur="26">
                                          <p:stCondLst>
                                            <p:cond delay="1312"/>
                                          </p:stCondLst>
                                        </p:cTn>
                                        <p:tgtEl>
                                          <p:spTgt spid="862243"/>
                                        </p:tgtEl>
                                      </p:cBhvr>
                                      <p:to x="100000" y="80000"/>
                                    </p:animScale>
                                    <p:animScale>
                                      <p:cBhvr>
                                        <p:cTn id="94" dur="166" decel="50000">
                                          <p:stCondLst>
                                            <p:cond delay="1338"/>
                                          </p:stCondLst>
                                        </p:cTn>
                                        <p:tgtEl>
                                          <p:spTgt spid="862243"/>
                                        </p:tgtEl>
                                      </p:cBhvr>
                                      <p:to x="100000" y="100000"/>
                                    </p:animScale>
                                    <p:animScale>
                                      <p:cBhvr>
                                        <p:cTn id="95" dur="26">
                                          <p:stCondLst>
                                            <p:cond delay="1642"/>
                                          </p:stCondLst>
                                        </p:cTn>
                                        <p:tgtEl>
                                          <p:spTgt spid="862243"/>
                                        </p:tgtEl>
                                      </p:cBhvr>
                                      <p:to x="100000" y="90000"/>
                                    </p:animScale>
                                    <p:animScale>
                                      <p:cBhvr>
                                        <p:cTn id="96" dur="166" decel="50000">
                                          <p:stCondLst>
                                            <p:cond delay="1668"/>
                                          </p:stCondLst>
                                        </p:cTn>
                                        <p:tgtEl>
                                          <p:spTgt spid="862243"/>
                                        </p:tgtEl>
                                      </p:cBhvr>
                                      <p:to x="100000" y="100000"/>
                                    </p:animScale>
                                    <p:animScale>
                                      <p:cBhvr>
                                        <p:cTn id="97" dur="26">
                                          <p:stCondLst>
                                            <p:cond delay="1808"/>
                                          </p:stCondLst>
                                        </p:cTn>
                                        <p:tgtEl>
                                          <p:spTgt spid="862243"/>
                                        </p:tgtEl>
                                      </p:cBhvr>
                                      <p:to x="100000" y="95000"/>
                                    </p:animScale>
                                    <p:animScale>
                                      <p:cBhvr>
                                        <p:cTn id="98" dur="166" decel="50000">
                                          <p:stCondLst>
                                            <p:cond delay="1834"/>
                                          </p:stCondLst>
                                        </p:cTn>
                                        <p:tgtEl>
                                          <p:spTgt spid="862243"/>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62242"/>
                                        </p:tgtEl>
                                        <p:attrNameLst>
                                          <p:attrName>style.visibility</p:attrName>
                                        </p:attrNameLst>
                                      </p:cBhvr>
                                      <p:to>
                                        <p:strVal val="visible"/>
                                      </p:to>
                                    </p:set>
                                    <p:animEffect transition="in" filter="wipe(left)">
                                      <p:cBhvr>
                                        <p:cTn id="103" dur="2000"/>
                                        <p:tgtEl>
                                          <p:spTgt spid="862242"/>
                                        </p:tgtEl>
                                      </p:cBhvr>
                                    </p:animEffect>
                                  </p:childTnLst>
                                </p:cTn>
                              </p:par>
                            </p:childTnLst>
                          </p:cTn>
                        </p:par>
                        <p:par>
                          <p:cTn id="104" fill="hold">
                            <p:stCondLst>
                              <p:cond delay="2000"/>
                            </p:stCondLst>
                            <p:childTnLst>
                              <p:par>
                                <p:cTn id="105" presetID="53" presetClass="entr" presetSubtype="0" fill="hold" grpId="0" nodeType="afterEffect">
                                  <p:stCondLst>
                                    <p:cond delay="0"/>
                                  </p:stCondLst>
                                  <p:childTnLst>
                                    <p:set>
                                      <p:cBhvr>
                                        <p:cTn id="106" dur="1" fill="hold">
                                          <p:stCondLst>
                                            <p:cond delay="0"/>
                                          </p:stCondLst>
                                        </p:cTn>
                                        <p:tgtEl>
                                          <p:spTgt spid="862253"/>
                                        </p:tgtEl>
                                        <p:attrNameLst>
                                          <p:attrName>style.visibility</p:attrName>
                                        </p:attrNameLst>
                                      </p:cBhvr>
                                      <p:to>
                                        <p:strVal val="visible"/>
                                      </p:to>
                                    </p:set>
                                    <p:anim calcmode="lin" valueType="num">
                                      <p:cBhvr>
                                        <p:cTn id="107" dur="500" fill="hold"/>
                                        <p:tgtEl>
                                          <p:spTgt spid="862253"/>
                                        </p:tgtEl>
                                        <p:attrNameLst>
                                          <p:attrName>ppt_w</p:attrName>
                                        </p:attrNameLst>
                                      </p:cBhvr>
                                      <p:tavLst>
                                        <p:tav tm="0">
                                          <p:val>
                                            <p:fltVal val="0"/>
                                          </p:val>
                                        </p:tav>
                                        <p:tav tm="100000">
                                          <p:val>
                                            <p:strVal val="#ppt_w"/>
                                          </p:val>
                                        </p:tav>
                                      </p:tavLst>
                                    </p:anim>
                                    <p:anim calcmode="lin" valueType="num">
                                      <p:cBhvr>
                                        <p:cTn id="108" dur="500" fill="hold"/>
                                        <p:tgtEl>
                                          <p:spTgt spid="862253"/>
                                        </p:tgtEl>
                                        <p:attrNameLst>
                                          <p:attrName>ppt_h</p:attrName>
                                        </p:attrNameLst>
                                      </p:cBhvr>
                                      <p:tavLst>
                                        <p:tav tm="0">
                                          <p:val>
                                            <p:fltVal val="0"/>
                                          </p:val>
                                        </p:tav>
                                        <p:tav tm="100000">
                                          <p:val>
                                            <p:strVal val="#ppt_h"/>
                                          </p:val>
                                        </p:tav>
                                      </p:tavLst>
                                    </p:anim>
                                    <p:animEffect transition="in" filter="fade">
                                      <p:cBhvr>
                                        <p:cTn id="109" dur="500"/>
                                        <p:tgtEl>
                                          <p:spTgt spid="862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nimBg="1"/>
      <p:bldP spid="862216" grpId="0" animBg="1"/>
      <p:bldP spid="862229" grpId="0" autoUpdateAnimBg="0"/>
      <p:bldP spid="862233" grpId="0" animBg="1"/>
      <p:bldP spid="862237" grpId="0" animBg="1"/>
      <p:bldP spid="862238" grpId="0" animBg="1"/>
      <p:bldP spid="862239" grpId="0" animBg="1"/>
      <p:bldP spid="862240" grpId="0" animBg="1"/>
      <p:bldP spid="862241" grpId="0" animBg="1"/>
      <p:bldP spid="862242" grpId="0" animBg="1"/>
      <p:bldP spid="862243" grpId="0"/>
      <p:bldP spid="862244" grpId="0" animBg="1"/>
      <p:bldP spid="862250" grpId="0" animBg="1"/>
      <p:bldP spid="862251" grpId="0" animBg="1"/>
      <p:bldP spid="862252" grpId="0" animBg="1"/>
      <p:bldP spid="8622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ChangeArrowheads="1"/>
          </p:cNvSpPr>
          <p:nvPr/>
        </p:nvSpPr>
        <p:spPr bwMode="auto">
          <a:xfrm>
            <a:off x="539750" y="1206500"/>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64259" name="Rectangle 3"/>
          <p:cNvSpPr>
            <a:spLocks noChangeArrowheads="1"/>
          </p:cNvSpPr>
          <p:nvPr/>
        </p:nvSpPr>
        <p:spPr bwMode="auto">
          <a:xfrm>
            <a:off x="512763" y="414338"/>
            <a:ext cx="8380412" cy="325437"/>
          </a:xfrm>
          <a:prstGeom prst="rect">
            <a:avLst/>
          </a:prstGeom>
          <a:noFill/>
          <a:ln w="9525">
            <a:noFill/>
            <a:miter lim="800000"/>
            <a:headEnd/>
            <a:tailEnd/>
          </a:ln>
          <a:effectLst/>
        </p:spPr>
        <p:txBody>
          <a:bodyPr lIns="92075" tIns="46038" rIns="92075" bIns="46038" anchor="b"/>
          <a:lstStyle/>
          <a:p>
            <a:pPr algn="r"/>
            <a:r>
              <a:rPr lang="es-ES_tradnl" sz="1800">
                <a:solidFill>
                  <a:srgbClr val="996633"/>
                </a:solidFill>
                <a:effectLst>
                  <a:outerShdw blurRad="38100" dist="38100" dir="2700000" algn="tl">
                    <a:srgbClr val="C0C0C0"/>
                  </a:outerShdw>
                </a:effectLst>
                <a:latin typeface="Arial" charset="0"/>
              </a:rPr>
              <a:t>Técnicas de caracterización de osciladores</a:t>
            </a:r>
          </a:p>
        </p:txBody>
      </p:sp>
      <p:sp>
        <p:nvSpPr>
          <p:cNvPr id="864260" name="Rectangle 4"/>
          <p:cNvSpPr>
            <a:spLocks noChangeArrowheads="1"/>
          </p:cNvSpPr>
          <p:nvPr/>
        </p:nvSpPr>
        <p:spPr bwMode="auto">
          <a:xfrm>
            <a:off x="0" y="0"/>
            <a:ext cx="8844021" cy="5729319"/>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graphicFrame>
        <p:nvGraphicFramePr>
          <p:cNvPr id="864261" name="Object 5"/>
          <p:cNvGraphicFramePr>
            <a:graphicFrameLocks noChangeAspect="1"/>
          </p:cNvGraphicFramePr>
          <p:nvPr/>
        </p:nvGraphicFramePr>
        <p:xfrm>
          <a:off x="1516063" y="2276475"/>
          <a:ext cx="895350" cy="1009650"/>
        </p:xfrm>
        <a:graphic>
          <a:graphicData uri="http://schemas.openxmlformats.org/presentationml/2006/ole">
            <p:oleObj spid="_x0000_s864261" name="CorelDRAW" r:id="rId4" imgW="756720" imgH="533160" progId="">
              <p:embed/>
            </p:oleObj>
          </a:graphicData>
        </a:graphic>
      </p:graphicFrame>
      <p:sp>
        <p:nvSpPr>
          <p:cNvPr id="864262" name="Rectangle 6"/>
          <p:cNvSpPr>
            <a:spLocks noChangeArrowheads="1"/>
          </p:cNvSpPr>
          <p:nvPr/>
        </p:nvSpPr>
        <p:spPr bwMode="auto">
          <a:xfrm>
            <a:off x="1349375" y="2205038"/>
            <a:ext cx="431800" cy="719137"/>
          </a:xfrm>
          <a:prstGeom prst="rect">
            <a:avLst/>
          </a:prstGeom>
          <a:solidFill>
            <a:schemeClr val="bg1"/>
          </a:solidFill>
          <a:ln w="9525">
            <a:noFill/>
            <a:miter lim="800000"/>
            <a:headEnd/>
            <a:tailEnd/>
          </a:ln>
          <a:effectLst/>
        </p:spPr>
        <p:txBody>
          <a:bodyPr wrap="none" anchor="ctr"/>
          <a:lstStyle/>
          <a:p>
            <a:endParaRPr lang="es-MX"/>
          </a:p>
        </p:txBody>
      </p:sp>
      <p:sp>
        <p:nvSpPr>
          <p:cNvPr id="864263" name="Rectangle 7"/>
          <p:cNvSpPr>
            <a:spLocks noChangeArrowheads="1"/>
          </p:cNvSpPr>
          <p:nvPr/>
        </p:nvSpPr>
        <p:spPr bwMode="auto">
          <a:xfrm>
            <a:off x="468313" y="3852863"/>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64264" name="Object 8"/>
          <p:cNvGraphicFramePr>
            <a:graphicFrameLocks/>
          </p:cNvGraphicFramePr>
          <p:nvPr/>
        </p:nvGraphicFramePr>
        <p:xfrm>
          <a:off x="3132138" y="549275"/>
          <a:ext cx="1439862" cy="1014413"/>
        </p:xfrm>
        <a:graphic>
          <a:graphicData uri="http://schemas.openxmlformats.org/presentationml/2006/ole">
            <p:oleObj spid="_x0000_s864264" name="CorelDRAW" r:id="rId5" imgW="756720" imgH="533160" progId="">
              <p:embed/>
            </p:oleObj>
          </a:graphicData>
        </a:graphic>
      </p:graphicFrame>
      <p:graphicFrame>
        <p:nvGraphicFramePr>
          <p:cNvPr id="864265" name="Object 9"/>
          <p:cNvGraphicFramePr>
            <a:graphicFrameLocks/>
          </p:cNvGraphicFramePr>
          <p:nvPr/>
        </p:nvGraphicFramePr>
        <p:xfrm>
          <a:off x="5867400" y="549275"/>
          <a:ext cx="1439863" cy="1014413"/>
        </p:xfrm>
        <a:graphic>
          <a:graphicData uri="http://schemas.openxmlformats.org/presentationml/2006/ole">
            <p:oleObj spid="_x0000_s864265" name="CorelDRAW" r:id="rId6" imgW="756720" imgH="533160" progId="">
              <p:embed/>
            </p:oleObj>
          </a:graphicData>
        </a:graphic>
      </p:graphicFrame>
      <p:sp>
        <p:nvSpPr>
          <p:cNvPr id="864266" name="Line 10"/>
          <p:cNvSpPr>
            <a:spLocks noChangeShapeType="1"/>
          </p:cNvSpPr>
          <p:nvPr/>
        </p:nvSpPr>
        <p:spPr bwMode="auto">
          <a:xfrm>
            <a:off x="3184525" y="419100"/>
            <a:ext cx="0" cy="1447800"/>
          </a:xfrm>
          <a:prstGeom prst="line">
            <a:avLst/>
          </a:prstGeom>
          <a:noFill/>
          <a:ln w="9525">
            <a:solidFill>
              <a:schemeClr val="tx1"/>
            </a:solidFill>
            <a:prstDash val="dash"/>
            <a:round/>
            <a:headEnd/>
            <a:tailEnd/>
          </a:ln>
          <a:effectLst/>
        </p:spPr>
        <p:txBody>
          <a:bodyPr/>
          <a:lstStyle/>
          <a:p>
            <a:endParaRPr lang="es-MX"/>
          </a:p>
        </p:txBody>
      </p:sp>
      <p:sp>
        <p:nvSpPr>
          <p:cNvPr id="864267" name="Line 11"/>
          <p:cNvSpPr>
            <a:spLocks noChangeShapeType="1"/>
          </p:cNvSpPr>
          <p:nvPr/>
        </p:nvSpPr>
        <p:spPr bwMode="auto">
          <a:xfrm>
            <a:off x="3203575" y="1700213"/>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64268" name="Group 12"/>
          <p:cNvGrpSpPr>
            <a:grpSpLocks/>
          </p:cNvGrpSpPr>
          <p:nvPr/>
        </p:nvGrpSpPr>
        <p:grpSpPr bwMode="auto">
          <a:xfrm>
            <a:off x="1801813" y="342900"/>
            <a:ext cx="6442075" cy="1447800"/>
            <a:chOff x="1135" y="80"/>
            <a:chExt cx="4058" cy="912"/>
          </a:xfrm>
        </p:grpSpPr>
        <p:sp>
          <p:nvSpPr>
            <p:cNvPr id="864269" name="Line 13"/>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64270" name="Line 14"/>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64271" name="Object 15"/>
          <p:cNvGraphicFramePr>
            <a:graphicFrameLocks noChangeAspect="1"/>
          </p:cNvGraphicFramePr>
          <p:nvPr/>
        </p:nvGraphicFramePr>
        <p:xfrm>
          <a:off x="1766888" y="523875"/>
          <a:ext cx="1447800" cy="1019175"/>
        </p:xfrm>
        <a:graphic>
          <a:graphicData uri="http://schemas.openxmlformats.org/presentationml/2006/ole">
            <p:oleObj spid="_x0000_s864271" name="CorelDRAW" r:id="rId7" imgW="756720" imgH="533160" progId="">
              <p:embed/>
            </p:oleObj>
          </a:graphicData>
        </a:graphic>
      </p:graphicFrame>
      <p:grpSp>
        <p:nvGrpSpPr>
          <p:cNvPr id="864272" name="Group 16"/>
          <p:cNvGrpSpPr>
            <a:grpSpLocks/>
          </p:cNvGrpSpPr>
          <p:nvPr/>
        </p:nvGrpSpPr>
        <p:grpSpPr bwMode="auto">
          <a:xfrm>
            <a:off x="1798638" y="2095500"/>
            <a:ext cx="6408737" cy="1447800"/>
            <a:chOff x="1133" y="1184"/>
            <a:chExt cx="4037" cy="912"/>
          </a:xfrm>
        </p:grpSpPr>
        <p:sp>
          <p:nvSpPr>
            <p:cNvPr id="864273" name="Line 17"/>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64274" name="Line 18"/>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64275" name="Text Box 19"/>
          <p:cNvSpPr txBox="1">
            <a:spLocks noChangeArrowheads="1"/>
          </p:cNvSpPr>
          <p:nvPr/>
        </p:nvSpPr>
        <p:spPr bwMode="auto">
          <a:xfrm>
            <a:off x="395288" y="419100"/>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64276" name="Text Box 20"/>
          <p:cNvSpPr txBox="1">
            <a:spLocks noChangeArrowheads="1"/>
          </p:cNvSpPr>
          <p:nvPr/>
        </p:nvSpPr>
        <p:spPr bwMode="auto">
          <a:xfrm>
            <a:off x="395288" y="2324100"/>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64277" name="Object 21"/>
          <p:cNvGraphicFramePr>
            <a:graphicFrameLocks noChangeAspect="1"/>
          </p:cNvGraphicFramePr>
          <p:nvPr/>
        </p:nvGraphicFramePr>
        <p:xfrm>
          <a:off x="487363" y="866775"/>
          <a:ext cx="1182687" cy="346075"/>
        </p:xfrm>
        <a:graphic>
          <a:graphicData uri="http://schemas.openxmlformats.org/presentationml/2006/ole">
            <p:oleObj spid="_x0000_s864277" name="Ecuación" r:id="rId8" imgW="736560" imgH="215640" progId="Equation.3">
              <p:embed/>
            </p:oleObj>
          </a:graphicData>
        </a:graphic>
      </p:graphicFrame>
      <p:graphicFrame>
        <p:nvGraphicFramePr>
          <p:cNvPr id="864278" name="Object 22"/>
          <p:cNvGraphicFramePr>
            <a:graphicFrameLocks noChangeAspect="1"/>
          </p:cNvGraphicFramePr>
          <p:nvPr/>
        </p:nvGraphicFramePr>
        <p:xfrm>
          <a:off x="485775" y="1222375"/>
          <a:ext cx="1185863" cy="344488"/>
        </p:xfrm>
        <a:graphic>
          <a:graphicData uri="http://schemas.openxmlformats.org/presentationml/2006/ole">
            <p:oleObj spid="_x0000_s864278" name="Ecuación" r:id="rId9" imgW="698400" imgH="203040" progId="Equation.3">
              <p:embed/>
            </p:oleObj>
          </a:graphicData>
        </a:graphic>
      </p:graphicFrame>
      <p:graphicFrame>
        <p:nvGraphicFramePr>
          <p:cNvPr id="864279" name="Object 23"/>
          <p:cNvGraphicFramePr>
            <a:graphicFrameLocks noChangeAspect="1"/>
          </p:cNvGraphicFramePr>
          <p:nvPr/>
        </p:nvGraphicFramePr>
        <p:xfrm>
          <a:off x="3779838" y="1773238"/>
          <a:ext cx="223837" cy="265112"/>
        </p:xfrm>
        <a:graphic>
          <a:graphicData uri="http://schemas.openxmlformats.org/presentationml/2006/ole">
            <p:oleObj spid="_x0000_s864279" name="Ecuación" r:id="rId10" imgW="139680" imgH="164880" progId="Equation.3">
              <p:embed/>
            </p:oleObj>
          </a:graphicData>
        </a:graphic>
      </p:graphicFrame>
      <p:sp>
        <p:nvSpPr>
          <p:cNvPr id="864280" name="Line 24"/>
          <p:cNvSpPr>
            <a:spLocks noChangeShapeType="1"/>
          </p:cNvSpPr>
          <p:nvPr/>
        </p:nvSpPr>
        <p:spPr bwMode="auto">
          <a:xfrm>
            <a:off x="3203575" y="3357563"/>
            <a:ext cx="863600"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64281" name="Object 25"/>
          <p:cNvGraphicFramePr>
            <a:graphicFrameLocks noChangeAspect="1"/>
          </p:cNvGraphicFramePr>
          <p:nvPr/>
        </p:nvGraphicFramePr>
        <p:xfrm>
          <a:off x="3492500" y="3429000"/>
          <a:ext cx="223838" cy="265113"/>
        </p:xfrm>
        <a:graphic>
          <a:graphicData uri="http://schemas.openxmlformats.org/presentationml/2006/ole">
            <p:oleObj spid="_x0000_s864281" name="Ecuación" r:id="rId11" imgW="139680" imgH="164880" progId="Equation.3">
              <p:embed/>
            </p:oleObj>
          </a:graphicData>
        </a:graphic>
      </p:graphicFrame>
      <p:graphicFrame>
        <p:nvGraphicFramePr>
          <p:cNvPr id="864282" name="Object 26"/>
          <p:cNvGraphicFramePr>
            <a:graphicFrameLocks noChangeAspect="1"/>
          </p:cNvGraphicFramePr>
          <p:nvPr/>
        </p:nvGraphicFramePr>
        <p:xfrm>
          <a:off x="107950" y="2847975"/>
          <a:ext cx="1570038" cy="346075"/>
        </p:xfrm>
        <a:graphic>
          <a:graphicData uri="http://schemas.openxmlformats.org/presentationml/2006/ole">
            <p:oleObj spid="_x0000_s864282" name="Ecuación" r:id="rId12" imgW="977760" imgH="215640" progId="Equation.3">
              <p:embed/>
            </p:oleObj>
          </a:graphicData>
        </a:graphic>
      </p:graphicFrame>
      <p:graphicFrame>
        <p:nvGraphicFramePr>
          <p:cNvPr id="864283" name="Object 27"/>
          <p:cNvGraphicFramePr>
            <a:graphicFrameLocks noChangeAspect="1"/>
          </p:cNvGraphicFramePr>
          <p:nvPr/>
        </p:nvGraphicFramePr>
        <p:xfrm>
          <a:off x="323850" y="3205163"/>
          <a:ext cx="1187450" cy="344487"/>
        </p:xfrm>
        <a:graphic>
          <a:graphicData uri="http://schemas.openxmlformats.org/presentationml/2006/ole">
            <p:oleObj spid="_x0000_s864283" name="Ecuación" r:id="rId13" imgW="698400" imgH="203040" progId="Equation.3">
              <p:embed/>
            </p:oleObj>
          </a:graphicData>
        </a:graphic>
      </p:graphicFrame>
      <p:sp>
        <p:nvSpPr>
          <p:cNvPr id="864284" name="Line 28"/>
          <p:cNvSpPr>
            <a:spLocks noChangeShapeType="1"/>
          </p:cNvSpPr>
          <p:nvPr/>
        </p:nvSpPr>
        <p:spPr bwMode="auto">
          <a:xfrm>
            <a:off x="3184525" y="1943100"/>
            <a:ext cx="0" cy="2133600"/>
          </a:xfrm>
          <a:prstGeom prst="line">
            <a:avLst/>
          </a:prstGeom>
          <a:noFill/>
          <a:ln w="9525">
            <a:solidFill>
              <a:schemeClr val="tx1"/>
            </a:solidFill>
            <a:prstDash val="dash"/>
            <a:round/>
            <a:headEnd/>
            <a:tailEnd/>
          </a:ln>
          <a:effectLst/>
        </p:spPr>
        <p:txBody>
          <a:bodyPr/>
          <a:lstStyle/>
          <a:p>
            <a:endParaRPr lang="es-MX"/>
          </a:p>
        </p:txBody>
      </p:sp>
      <p:sp>
        <p:nvSpPr>
          <p:cNvPr id="864285" name="Line 29"/>
          <p:cNvSpPr>
            <a:spLocks noChangeShapeType="1"/>
          </p:cNvSpPr>
          <p:nvPr/>
        </p:nvSpPr>
        <p:spPr bwMode="auto">
          <a:xfrm flipV="1">
            <a:off x="1760538" y="5938838"/>
            <a:ext cx="6483350" cy="1587"/>
          </a:xfrm>
          <a:prstGeom prst="line">
            <a:avLst/>
          </a:prstGeom>
          <a:noFill/>
          <a:ln w="9525">
            <a:solidFill>
              <a:schemeClr val="tx1"/>
            </a:solidFill>
            <a:round/>
            <a:headEnd/>
            <a:tailEnd type="triangle" w="med" len="med"/>
          </a:ln>
          <a:effectLst/>
        </p:spPr>
        <p:txBody>
          <a:bodyPr/>
          <a:lstStyle/>
          <a:p>
            <a:endParaRPr lang="es-MX"/>
          </a:p>
        </p:txBody>
      </p:sp>
      <p:sp>
        <p:nvSpPr>
          <p:cNvPr id="864286" name="Line 30"/>
          <p:cNvSpPr>
            <a:spLocks noChangeShapeType="1"/>
          </p:cNvSpPr>
          <p:nvPr/>
        </p:nvSpPr>
        <p:spPr bwMode="auto">
          <a:xfrm flipV="1">
            <a:off x="1760538" y="4067175"/>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64287" name="Text Box 31"/>
          <p:cNvSpPr txBox="1">
            <a:spLocks noChangeArrowheads="1"/>
          </p:cNvSpPr>
          <p:nvPr/>
        </p:nvSpPr>
        <p:spPr bwMode="auto">
          <a:xfrm>
            <a:off x="1400175" y="4203700"/>
            <a:ext cx="3460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64288" name="Text Box 32"/>
          <p:cNvSpPr txBox="1">
            <a:spLocks noChangeArrowheads="1"/>
          </p:cNvSpPr>
          <p:nvPr/>
        </p:nvSpPr>
        <p:spPr bwMode="auto">
          <a:xfrm>
            <a:off x="7154863" y="6003925"/>
            <a:ext cx="9556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64289" name="Line 33"/>
          <p:cNvSpPr>
            <a:spLocks noChangeShapeType="1"/>
          </p:cNvSpPr>
          <p:nvPr/>
        </p:nvSpPr>
        <p:spPr bwMode="auto">
          <a:xfrm flipV="1">
            <a:off x="1760538" y="4354513"/>
            <a:ext cx="3171825" cy="577850"/>
          </a:xfrm>
          <a:prstGeom prst="line">
            <a:avLst/>
          </a:prstGeom>
          <a:noFill/>
          <a:ln w="9525">
            <a:solidFill>
              <a:schemeClr val="tx1"/>
            </a:solidFill>
            <a:round/>
            <a:headEnd/>
            <a:tailEnd/>
          </a:ln>
          <a:effectLst/>
        </p:spPr>
        <p:txBody>
          <a:bodyPr/>
          <a:lstStyle/>
          <a:p>
            <a:endParaRPr lang="es-MX"/>
          </a:p>
        </p:txBody>
      </p:sp>
      <p:sp>
        <p:nvSpPr>
          <p:cNvPr id="864290" name="Text Box 34"/>
          <p:cNvSpPr txBox="1">
            <a:spLocks noChangeArrowheads="1"/>
          </p:cNvSpPr>
          <p:nvPr/>
        </p:nvSpPr>
        <p:spPr bwMode="auto">
          <a:xfrm>
            <a:off x="1331913" y="4781550"/>
            <a:ext cx="514350" cy="366713"/>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T/4</a:t>
            </a:r>
          </a:p>
        </p:txBody>
      </p:sp>
      <p:sp>
        <p:nvSpPr>
          <p:cNvPr id="864291" name="Text Box 35"/>
          <p:cNvSpPr txBox="1">
            <a:spLocks noChangeArrowheads="1"/>
          </p:cNvSpPr>
          <p:nvPr/>
        </p:nvSpPr>
        <p:spPr bwMode="auto">
          <a:xfrm rot="16200000">
            <a:off x="5556" y="4741069"/>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64292" name="Object 36"/>
          <p:cNvGraphicFramePr>
            <a:graphicFrameLocks/>
          </p:cNvGraphicFramePr>
          <p:nvPr/>
        </p:nvGraphicFramePr>
        <p:xfrm>
          <a:off x="4500563" y="549275"/>
          <a:ext cx="1439862" cy="1014413"/>
        </p:xfrm>
        <a:graphic>
          <a:graphicData uri="http://schemas.openxmlformats.org/presentationml/2006/ole">
            <p:oleObj spid="_x0000_s864292" name="CorelDRAW" r:id="rId14" imgW="756720" imgH="533160" progId="">
              <p:embed/>
            </p:oleObj>
          </a:graphicData>
        </a:graphic>
      </p:graphicFrame>
      <p:graphicFrame>
        <p:nvGraphicFramePr>
          <p:cNvPr id="864293" name="Object 37"/>
          <p:cNvGraphicFramePr>
            <a:graphicFrameLocks noChangeAspect="1"/>
          </p:cNvGraphicFramePr>
          <p:nvPr/>
        </p:nvGraphicFramePr>
        <p:xfrm>
          <a:off x="2378075" y="2270125"/>
          <a:ext cx="935038" cy="1014413"/>
        </p:xfrm>
        <a:graphic>
          <a:graphicData uri="http://schemas.openxmlformats.org/presentationml/2006/ole">
            <p:oleObj spid="_x0000_s864293" name="CorelDRAW" r:id="rId15" imgW="756720" imgH="533160" progId="">
              <p:embed/>
            </p:oleObj>
          </a:graphicData>
        </a:graphic>
      </p:graphicFrame>
      <p:graphicFrame>
        <p:nvGraphicFramePr>
          <p:cNvPr id="864294" name="Object 38"/>
          <p:cNvGraphicFramePr>
            <a:graphicFrameLocks noChangeAspect="1"/>
          </p:cNvGraphicFramePr>
          <p:nvPr/>
        </p:nvGraphicFramePr>
        <p:xfrm>
          <a:off x="3276600" y="2276475"/>
          <a:ext cx="901700" cy="1014413"/>
        </p:xfrm>
        <a:graphic>
          <a:graphicData uri="http://schemas.openxmlformats.org/presentationml/2006/ole">
            <p:oleObj spid="_x0000_s864294" name="CorelDRAW" r:id="rId16" imgW="756720" imgH="533160" progId="">
              <p:embed/>
            </p:oleObj>
          </a:graphicData>
        </a:graphic>
      </p:graphicFrame>
      <p:graphicFrame>
        <p:nvGraphicFramePr>
          <p:cNvPr id="864295" name="Object 39"/>
          <p:cNvGraphicFramePr>
            <a:graphicFrameLocks noChangeAspect="1"/>
          </p:cNvGraphicFramePr>
          <p:nvPr/>
        </p:nvGraphicFramePr>
        <p:xfrm>
          <a:off x="4143375" y="2270125"/>
          <a:ext cx="935038" cy="1014413"/>
        </p:xfrm>
        <a:graphic>
          <a:graphicData uri="http://schemas.openxmlformats.org/presentationml/2006/ole">
            <p:oleObj spid="_x0000_s864295" name="CorelDRAW" r:id="rId17" imgW="756720" imgH="533160" progId="">
              <p:embed/>
            </p:oleObj>
          </a:graphicData>
        </a:graphic>
      </p:graphicFrame>
      <p:sp>
        <p:nvSpPr>
          <p:cNvPr id="864296" name="Line 40"/>
          <p:cNvSpPr>
            <a:spLocks noChangeShapeType="1"/>
          </p:cNvSpPr>
          <p:nvPr/>
        </p:nvSpPr>
        <p:spPr bwMode="auto">
          <a:xfrm>
            <a:off x="4572000"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4297" name="Line 41"/>
          <p:cNvSpPr>
            <a:spLocks noChangeShapeType="1"/>
          </p:cNvSpPr>
          <p:nvPr/>
        </p:nvSpPr>
        <p:spPr bwMode="auto">
          <a:xfrm>
            <a:off x="4067175" y="404813"/>
            <a:ext cx="0" cy="3671887"/>
          </a:xfrm>
          <a:prstGeom prst="line">
            <a:avLst/>
          </a:prstGeom>
          <a:noFill/>
          <a:ln w="9525">
            <a:solidFill>
              <a:schemeClr val="tx1"/>
            </a:solidFill>
            <a:prstDash val="dash"/>
            <a:round/>
            <a:headEnd/>
            <a:tailEnd/>
          </a:ln>
          <a:effectLst/>
        </p:spPr>
        <p:txBody>
          <a:bodyPr/>
          <a:lstStyle/>
          <a:p>
            <a:endParaRPr lang="es-MX"/>
          </a:p>
        </p:txBody>
      </p:sp>
      <p:sp>
        <p:nvSpPr>
          <p:cNvPr id="864298" name="Line 42"/>
          <p:cNvSpPr>
            <a:spLocks noChangeShapeType="1"/>
          </p:cNvSpPr>
          <p:nvPr/>
        </p:nvSpPr>
        <p:spPr bwMode="auto">
          <a:xfrm>
            <a:off x="3708400" y="3932238"/>
            <a:ext cx="358775" cy="0"/>
          </a:xfrm>
          <a:prstGeom prst="line">
            <a:avLst/>
          </a:prstGeom>
          <a:noFill/>
          <a:ln w="9525">
            <a:solidFill>
              <a:schemeClr val="tx1"/>
            </a:solidFill>
            <a:round/>
            <a:headEnd/>
            <a:tailEnd type="triangle" w="med" len="med"/>
          </a:ln>
          <a:effectLst/>
        </p:spPr>
        <p:txBody>
          <a:bodyPr/>
          <a:lstStyle/>
          <a:p>
            <a:endParaRPr lang="es-MX"/>
          </a:p>
        </p:txBody>
      </p:sp>
      <p:sp>
        <p:nvSpPr>
          <p:cNvPr id="864299" name="Line 43"/>
          <p:cNvSpPr>
            <a:spLocks noChangeShapeType="1"/>
          </p:cNvSpPr>
          <p:nvPr/>
        </p:nvSpPr>
        <p:spPr bwMode="auto">
          <a:xfrm flipH="1">
            <a:off x="4572000" y="3932238"/>
            <a:ext cx="431800" cy="0"/>
          </a:xfrm>
          <a:prstGeom prst="line">
            <a:avLst/>
          </a:prstGeom>
          <a:noFill/>
          <a:ln w="9525">
            <a:solidFill>
              <a:schemeClr val="tx1"/>
            </a:solidFill>
            <a:round/>
            <a:headEnd/>
            <a:tailEnd type="triangle" w="med" len="med"/>
          </a:ln>
          <a:effectLst/>
        </p:spPr>
        <p:txBody>
          <a:bodyPr/>
          <a:lstStyle/>
          <a:p>
            <a:endParaRPr lang="es-MX"/>
          </a:p>
        </p:txBody>
      </p:sp>
      <p:sp>
        <p:nvSpPr>
          <p:cNvPr id="864300" name="Rectangle 44"/>
          <p:cNvSpPr>
            <a:spLocks noChangeArrowheads="1"/>
          </p:cNvSpPr>
          <p:nvPr/>
        </p:nvSpPr>
        <p:spPr bwMode="auto">
          <a:xfrm>
            <a:off x="1476375" y="5146675"/>
            <a:ext cx="358775" cy="504825"/>
          </a:xfrm>
          <a:prstGeom prst="rect">
            <a:avLst/>
          </a:prstGeom>
          <a:solidFill>
            <a:schemeClr val="tx1">
              <a:alpha val="10001"/>
            </a:schemeClr>
          </a:solidFill>
          <a:ln w="9525">
            <a:noFill/>
            <a:miter lim="800000"/>
            <a:headEnd/>
            <a:tailEnd/>
          </a:ln>
          <a:effectLst/>
        </p:spPr>
        <p:txBody>
          <a:bodyPr wrap="none" anchor="ctr"/>
          <a:lstStyle/>
          <a:p>
            <a:pPr algn="ctr" eaLnBrk="1" hangingPunct="1"/>
            <a:r>
              <a:rPr kumimoji="0" lang="es-ES" sz="1800">
                <a:latin typeface="Arial" charset="0"/>
              </a:rPr>
              <a:t>0</a:t>
            </a:r>
          </a:p>
        </p:txBody>
      </p:sp>
      <p:sp>
        <p:nvSpPr>
          <p:cNvPr id="864301" name="Line 45"/>
          <p:cNvSpPr>
            <a:spLocks noChangeShapeType="1"/>
          </p:cNvSpPr>
          <p:nvPr/>
        </p:nvSpPr>
        <p:spPr bwMode="auto">
          <a:xfrm>
            <a:off x="1763713" y="5435600"/>
            <a:ext cx="5472112" cy="0"/>
          </a:xfrm>
          <a:prstGeom prst="line">
            <a:avLst/>
          </a:prstGeom>
          <a:noFill/>
          <a:ln w="9525">
            <a:solidFill>
              <a:schemeClr val="tx1"/>
            </a:solidFill>
            <a:prstDash val="dash"/>
            <a:round/>
            <a:headEnd/>
            <a:tailEnd/>
          </a:ln>
          <a:effectLst/>
        </p:spPr>
        <p:txBody>
          <a:bodyPr/>
          <a:lstStyle/>
          <a:p>
            <a:endParaRPr lang="es-MX"/>
          </a:p>
        </p:txBody>
      </p:sp>
      <p:graphicFrame>
        <p:nvGraphicFramePr>
          <p:cNvPr id="864302" name="Object 46"/>
          <p:cNvGraphicFramePr>
            <a:graphicFrameLocks noChangeAspect="1"/>
          </p:cNvGraphicFramePr>
          <p:nvPr/>
        </p:nvGraphicFramePr>
        <p:xfrm>
          <a:off x="3995738" y="4629150"/>
          <a:ext cx="1008062" cy="590550"/>
        </p:xfrm>
        <a:graphic>
          <a:graphicData uri="http://schemas.openxmlformats.org/presentationml/2006/ole">
            <p:oleObj spid="_x0000_s864302" name="Ecuación" r:id="rId18" imgW="736560" imgH="431640" progId="Equation.3">
              <p:embed/>
            </p:oleObj>
          </a:graphicData>
        </a:graphic>
      </p:graphicFrame>
      <p:sp>
        <p:nvSpPr>
          <p:cNvPr id="864303" name="Text Box 47"/>
          <p:cNvSpPr txBox="1">
            <a:spLocks noChangeArrowheads="1"/>
          </p:cNvSpPr>
          <p:nvPr/>
        </p:nvSpPr>
        <p:spPr bwMode="auto">
          <a:xfrm>
            <a:off x="0" y="0"/>
            <a:ext cx="8893175" cy="517525"/>
          </a:xfrm>
          <a:prstGeom prst="rect">
            <a:avLst/>
          </a:prstGeom>
          <a:noFill/>
          <a:ln w="9525">
            <a:noFill/>
            <a:miter lim="800000"/>
            <a:headEnd/>
            <a:tailEnd/>
          </a:ln>
          <a:effectLst/>
        </p:spPr>
        <p:txBody>
          <a:bodyPr>
            <a:spAutoFit/>
          </a:bodyPr>
          <a:lstStyle/>
          <a:p>
            <a:pPr algn="r" eaLnBrk="1" hangingPunct="1"/>
            <a:r>
              <a:rPr kumimoji="0" lang="es-ES" sz="1400">
                <a:latin typeface="Arial" charset="0"/>
              </a:rPr>
              <a:t>Caso ideal en el que la frecuencia bajo comparación es “perfecta” pero con un error de sincronización y sintonización.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4272"/>
                                        </p:tgtEl>
                                        <p:attrNameLst>
                                          <p:attrName>style.visibility</p:attrName>
                                        </p:attrNameLst>
                                      </p:cBhvr>
                                      <p:to>
                                        <p:strVal val="visible"/>
                                      </p:to>
                                    </p:set>
                                    <p:animEffect transition="in" filter="wipe(left)">
                                      <p:cBhvr>
                                        <p:cTn id="7" dur="500"/>
                                        <p:tgtEl>
                                          <p:spTgt spid="86427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4261"/>
                                        </p:tgtEl>
                                        <p:attrNameLst>
                                          <p:attrName>style.visibility</p:attrName>
                                        </p:attrNameLst>
                                      </p:cBhvr>
                                      <p:to>
                                        <p:strVal val="visible"/>
                                      </p:to>
                                    </p:set>
                                    <p:animEffect transition="in" filter="wipe(left)">
                                      <p:cBhvr>
                                        <p:cTn id="11" dur="500"/>
                                        <p:tgtEl>
                                          <p:spTgt spid="86426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64293"/>
                                        </p:tgtEl>
                                        <p:attrNameLst>
                                          <p:attrName>style.visibility</p:attrName>
                                        </p:attrNameLst>
                                      </p:cBhvr>
                                      <p:to>
                                        <p:strVal val="visible"/>
                                      </p:to>
                                    </p:set>
                                    <p:animEffect transition="in" filter="wipe(left)">
                                      <p:cBhvr>
                                        <p:cTn id="15" dur="500"/>
                                        <p:tgtEl>
                                          <p:spTgt spid="86429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64294"/>
                                        </p:tgtEl>
                                        <p:attrNameLst>
                                          <p:attrName>style.visibility</p:attrName>
                                        </p:attrNameLst>
                                      </p:cBhvr>
                                      <p:to>
                                        <p:strVal val="visible"/>
                                      </p:to>
                                    </p:set>
                                    <p:animEffect transition="in" filter="wipe(left)">
                                      <p:cBhvr>
                                        <p:cTn id="19" dur="500"/>
                                        <p:tgtEl>
                                          <p:spTgt spid="86429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64295"/>
                                        </p:tgtEl>
                                        <p:attrNameLst>
                                          <p:attrName>style.visibility</p:attrName>
                                        </p:attrNameLst>
                                      </p:cBhvr>
                                      <p:to>
                                        <p:strVal val="visible"/>
                                      </p:to>
                                    </p:set>
                                    <p:animEffect transition="in" filter="wipe(left)">
                                      <p:cBhvr>
                                        <p:cTn id="23" dur="500"/>
                                        <p:tgtEl>
                                          <p:spTgt spid="86429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64276"/>
                                        </p:tgtEl>
                                        <p:attrNameLst>
                                          <p:attrName>style.visibility</p:attrName>
                                        </p:attrNameLst>
                                      </p:cBhvr>
                                      <p:to>
                                        <p:strVal val="visible"/>
                                      </p:to>
                                    </p:set>
                                    <p:animEffect transition="in" filter="wipe(left)">
                                      <p:cBhvr>
                                        <p:cTn id="27" dur="1000"/>
                                        <p:tgtEl>
                                          <p:spTgt spid="864276"/>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864282"/>
                                        </p:tgtEl>
                                        <p:attrNameLst>
                                          <p:attrName>style.visibility</p:attrName>
                                        </p:attrNameLst>
                                      </p:cBhvr>
                                      <p:to>
                                        <p:strVal val="visible"/>
                                      </p:to>
                                    </p:set>
                                    <p:animEffect transition="in" filter="wipe(left)">
                                      <p:cBhvr>
                                        <p:cTn id="31" dur="500"/>
                                        <p:tgtEl>
                                          <p:spTgt spid="864282"/>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864284"/>
                                        </p:tgtEl>
                                        <p:attrNameLst>
                                          <p:attrName>style.visibility</p:attrName>
                                        </p:attrNameLst>
                                      </p:cBhvr>
                                      <p:to>
                                        <p:strVal val="visible"/>
                                      </p:to>
                                    </p:set>
                                    <p:animEffect transition="in" filter="wipe(up)">
                                      <p:cBhvr>
                                        <p:cTn id="35" dur="500"/>
                                        <p:tgtEl>
                                          <p:spTgt spid="86428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64297"/>
                                        </p:tgtEl>
                                        <p:attrNameLst>
                                          <p:attrName>style.visibility</p:attrName>
                                        </p:attrNameLst>
                                      </p:cBhvr>
                                      <p:to>
                                        <p:strVal val="visible"/>
                                      </p:to>
                                    </p:set>
                                    <p:animEffect transition="in" filter="wipe(up)">
                                      <p:cBhvr>
                                        <p:cTn id="38" dur="500"/>
                                        <p:tgtEl>
                                          <p:spTgt spid="864297"/>
                                        </p:tgtEl>
                                      </p:cBhvr>
                                    </p:animEffect>
                                  </p:childTnLst>
                                </p:cTn>
                              </p:par>
                            </p:childTnLst>
                          </p:cTn>
                        </p:par>
                        <p:par>
                          <p:cTn id="39" fill="hold">
                            <p:stCondLst>
                              <p:cond delay="4500"/>
                            </p:stCondLst>
                            <p:childTnLst>
                              <p:par>
                                <p:cTn id="40" presetID="4" presetClass="entr" presetSubtype="32" fill="hold" grpId="0" nodeType="afterEffect">
                                  <p:stCondLst>
                                    <p:cond delay="0"/>
                                  </p:stCondLst>
                                  <p:childTnLst>
                                    <p:set>
                                      <p:cBhvr>
                                        <p:cTn id="41" dur="1" fill="hold">
                                          <p:stCondLst>
                                            <p:cond delay="0"/>
                                          </p:stCondLst>
                                        </p:cTn>
                                        <p:tgtEl>
                                          <p:spTgt spid="864280"/>
                                        </p:tgtEl>
                                        <p:attrNameLst>
                                          <p:attrName>style.visibility</p:attrName>
                                        </p:attrNameLst>
                                      </p:cBhvr>
                                      <p:to>
                                        <p:strVal val="visible"/>
                                      </p:to>
                                    </p:set>
                                    <p:animEffect transition="in" filter="box(out)">
                                      <p:cBhvr>
                                        <p:cTn id="42" dur="500"/>
                                        <p:tgtEl>
                                          <p:spTgt spid="864280"/>
                                        </p:tgtEl>
                                      </p:cBhvr>
                                    </p:animEffect>
                                  </p:childTnLst>
                                </p:cTn>
                              </p:par>
                            </p:childTnLst>
                          </p:cTn>
                        </p:par>
                        <p:par>
                          <p:cTn id="43" fill="hold">
                            <p:stCondLst>
                              <p:cond delay="5000"/>
                            </p:stCondLst>
                            <p:childTnLst>
                              <p:par>
                                <p:cTn id="44" presetID="4" presetClass="entr" presetSubtype="16" fill="hold" nodeType="afterEffect">
                                  <p:stCondLst>
                                    <p:cond delay="0"/>
                                  </p:stCondLst>
                                  <p:childTnLst>
                                    <p:set>
                                      <p:cBhvr>
                                        <p:cTn id="45" dur="1" fill="hold">
                                          <p:stCondLst>
                                            <p:cond delay="0"/>
                                          </p:stCondLst>
                                        </p:cTn>
                                        <p:tgtEl>
                                          <p:spTgt spid="864281"/>
                                        </p:tgtEl>
                                        <p:attrNameLst>
                                          <p:attrName>style.visibility</p:attrName>
                                        </p:attrNameLst>
                                      </p:cBhvr>
                                      <p:to>
                                        <p:strVal val="visible"/>
                                      </p:to>
                                    </p:set>
                                    <p:animEffect transition="in" filter="box(in)">
                                      <p:cBhvr>
                                        <p:cTn id="46" dur="500"/>
                                        <p:tgtEl>
                                          <p:spTgt spid="864281"/>
                                        </p:tgtEl>
                                      </p:cBhvr>
                                    </p:animEffect>
                                  </p:childTnLst>
                                </p:cTn>
                              </p:par>
                            </p:childTnLst>
                          </p:cTn>
                        </p:par>
                        <p:par>
                          <p:cTn id="47" fill="hold">
                            <p:stCondLst>
                              <p:cond delay="5500"/>
                            </p:stCondLst>
                            <p:childTnLst>
                              <p:par>
                                <p:cTn id="48" presetID="20" presetClass="entr" presetSubtype="0" fill="hold" nodeType="afterEffect">
                                  <p:stCondLst>
                                    <p:cond delay="0"/>
                                  </p:stCondLst>
                                  <p:childTnLst>
                                    <p:set>
                                      <p:cBhvr>
                                        <p:cTn id="49" dur="1" fill="hold">
                                          <p:stCondLst>
                                            <p:cond delay="0"/>
                                          </p:stCondLst>
                                        </p:cTn>
                                        <p:tgtEl>
                                          <p:spTgt spid="864283"/>
                                        </p:tgtEl>
                                        <p:attrNameLst>
                                          <p:attrName>style.visibility</p:attrName>
                                        </p:attrNameLst>
                                      </p:cBhvr>
                                      <p:to>
                                        <p:strVal val="visible"/>
                                      </p:to>
                                    </p:set>
                                    <p:animEffect transition="in" filter="wedge">
                                      <p:cBhvr>
                                        <p:cTn id="50" dur="500"/>
                                        <p:tgtEl>
                                          <p:spTgt spid="864283"/>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864298"/>
                                        </p:tgtEl>
                                        <p:attrNameLst>
                                          <p:attrName>style.visibility</p:attrName>
                                        </p:attrNameLst>
                                      </p:cBhvr>
                                      <p:to>
                                        <p:strVal val="visible"/>
                                      </p:to>
                                    </p:set>
                                    <p:animEffect transition="in" filter="wipe(left)">
                                      <p:cBhvr>
                                        <p:cTn id="54" dur="500"/>
                                        <p:tgtEl>
                                          <p:spTgt spid="86429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864299"/>
                                        </p:tgtEl>
                                        <p:attrNameLst>
                                          <p:attrName>style.visibility</p:attrName>
                                        </p:attrNameLst>
                                      </p:cBhvr>
                                      <p:to>
                                        <p:strVal val="visible"/>
                                      </p:to>
                                    </p:set>
                                    <p:animEffect transition="in" filter="wipe(right)">
                                      <p:cBhvr>
                                        <p:cTn id="57" dur="500"/>
                                        <p:tgtEl>
                                          <p:spTgt spid="86429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864263"/>
                                        </p:tgtEl>
                                        <p:attrNameLst>
                                          <p:attrName>style.visibility</p:attrName>
                                        </p:attrNameLst>
                                      </p:cBhvr>
                                      <p:to>
                                        <p:strVal val="visible"/>
                                      </p:to>
                                    </p:set>
                                    <p:anim calcmode="lin" valueType="num">
                                      <p:cBhvr>
                                        <p:cTn id="62" dur="500" fill="hold"/>
                                        <p:tgtEl>
                                          <p:spTgt spid="864263"/>
                                        </p:tgtEl>
                                        <p:attrNameLst>
                                          <p:attrName>ppt_w</p:attrName>
                                        </p:attrNameLst>
                                      </p:cBhvr>
                                      <p:tavLst>
                                        <p:tav tm="0">
                                          <p:val>
                                            <p:fltVal val="0"/>
                                          </p:val>
                                        </p:tav>
                                        <p:tav tm="100000">
                                          <p:val>
                                            <p:strVal val="#ppt_w"/>
                                          </p:val>
                                        </p:tav>
                                      </p:tavLst>
                                    </p:anim>
                                    <p:anim calcmode="lin" valueType="num">
                                      <p:cBhvr>
                                        <p:cTn id="63" dur="500" fill="hold"/>
                                        <p:tgtEl>
                                          <p:spTgt spid="864263"/>
                                        </p:tgtEl>
                                        <p:attrNameLst>
                                          <p:attrName>ppt_h</p:attrName>
                                        </p:attrNameLst>
                                      </p:cBhvr>
                                      <p:tavLst>
                                        <p:tav tm="0">
                                          <p:val>
                                            <p:fltVal val="0"/>
                                          </p:val>
                                        </p:tav>
                                        <p:tav tm="100000">
                                          <p:val>
                                            <p:strVal val="#ppt_h"/>
                                          </p:val>
                                        </p:tav>
                                      </p:tavLst>
                                    </p:anim>
                                    <p:animEffect transition="in" filter="fade">
                                      <p:cBhvr>
                                        <p:cTn id="64" dur="500"/>
                                        <p:tgtEl>
                                          <p:spTgt spid="86426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64285"/>
                                        </p:tgtEl>
                                        <p:attrNameLst>
                                          <p:attrName>style.visibility</p:attrName>
                                        </p:attrNameLst>
                                      </p:cBhvr>
                                      <p:to>
                                        <p:strVal val="visible"/>
                                      </p:to>
                                    </p:set>
                                    <p:animEffect transition="in" filter="wipe(left)">
                                      <p:cBhvr>
                                        <p:cTn id="67" dur="500"/>
                                        <p:tgtEl>
                                          <p:spTgt spid="86428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64286"/>
                                        </p:tgtEl>
                                        <p:attrNameLst>
                                          <p:attrName>style.visibility</p:attrName>
                                        </p:attrNameLst>
                                      </p:cBhvr>
                                      <p:to>
                                        <p:strVal val="visible"/>
                                      </p:to>
                                    </p:set>
                                    <p:animEffect transition="in" filter="wipe(down)">
                                      <p:cBhvr>
                                        <p:cTn id="70" dur="500"/>
                                        <p:tgtEl>
                                          <p:spTgt spid="864286"/>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864291"/>
                                        </p:tgtEl>
                                        <p:attrNameLst>
                                          <p:attrName>style.visibility</p:attrName>
                                        </p:attrNameLst>
                                      </p:cBhvr>
                                      <p:to>
                                        <p:strVal val="visible"/>
                                      </p:to>
                                    </p:set>
                                    <p:animEffect transition="in" filter="box(in)">
                                      <p:cBhvr>
                                        <p:cTn id="73" dur="500"/>
                                        <p:tgtEl>
                                          <p:spTgt spid="864291"/>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864287"/>
                                        </p:tgtEl>
                                        <p:attrNameLst>
                                          <p:attrName>style.visibility</p:attrName>
                                        </p:attrNameLst>
                                      </p:cBhvr>
                                      <p:to>
                                        <p:strVal val="visible"/>
                                      </p:to>
                                    </p:set>
                                    <p:animEffect transition="in" filter="box(in)">
                                      <p:cBhvr>
                                        <p:cTn id="76" dur="500"/>
                                        <p:tgtEl>
                                          <p:spTgt spid="86428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864288"/>
                                        </p:tgtEl>
                                        <p:attrNameLst>
                                          <p:attrName>style.visibility</p:attrName>
                                        </p:attrNameLst>
                                      </p:cBhvr>
                                      <p:to>
                                        <p:strVal val="visible"/>
                                      </p:to>
                                    </p:set>
                                    <p:animEffect transition="in" filter="box(in)">
                                      <p:cBhvr>
                                        <p:cTn id="79" dur="500"/>
                                        <p:tgtEl>
                                          <p:spTgt spid="86428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864300"/>
                                        </p:tgtEl>
                                        <p:attrNameLst>
                                          <p:attrName>style.visibility</p:attrName>
                                        </p:attrNameLst>
                                      </p:cBhvr>
                                      <p:to>
                                        <p:strVal val="visible"/>
                                      </p:to>
                                    </p:set>
                                    <p:animEffect transition="in" filter="wipe(down)">
                                      <p:cBhvr>
                                        <p:cTn id="82" dur="500"/>
                                        <p:tgtEl>
                                          <p:spTgt spid="86430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64301"/>
                                        </p:tgtEl>
                                        <p:attrNameLst>
                                          <p:attrName>style.visibility</p:attrName>
                                        </p:attrNameLst>
                                      </p:cBhvr>
                                      <p:to>
                                        <p:strVal val="visible"/>
                                      </p:to>
                                    </p:set>
                                    <p:animEffect transition="in" filter="wipe(left)">
                                      <p:cBhvr>
                                        <p:cTn id="85" dur="500"/>
                                        <p:tgtEl>
                                          <p:spTgt spid="864301"/>
                                        </p:tgtEl>
                                      </p:cBhvr>
                                    </p:animEffect>
                                  </p:childTnLst>
                                </p:cTn>
                              </p:par>
                            </p:childTnLst>
                          </p:cTn>
                        </p:par>
                        <p:par>
                          <p:cTn id="86" fill="hold">
                            <p:stCondLst>
                              <p:cond delay="500"/>
                            </p:stCondLst>
                            <p:childTnLst>
                              <p:par>
                                <p:cTn id="87" presetID="26" presetClass="entr" presetSubtype="0" fill="hold" grpId="0" nodeType="afterEffect">
                                  <p:stCondLst>
                                    <p:cond delay="0"/>
                                  </p:stCondLst>
                                  <p:childTnLst>
                                    <p:set>
                                      <p:cBhvr>
                                        <p:cTn id="88" dur="1" fill="hold">
                                          <p:stCondLst>
                                            <p:cond delay="0"/>
                                          </p:stCondLst>
                                        </p:cTn>
                                        <p:tgtEl>
                                          <p:spTgt spid="864290"/>
                                        </p:tgtEl>
                                        <p:attrNameLst>
                                          <p:attrName>style.visibility</p:attrName>
                                        </p:attrNameLst>
                                      </p:cBhvr>
                                      <p:to>
                                        <p:strVal val="visible"/>
                                      </p:to>
                                    </p:set>
                                    <p:animEffect transition="in" filter="wipe(down)">
                                      <p:cBhvr>
                                        <p:cTn id="89" dur="580">
                                          <p:stCondLst>
                                            <p:cond delay="0"/>
                                          </p:stCondLst>
                                        </p:cTn>
                                        <p:tgtEl>
                                          <p:spTgt spid="864290"/>
                                        </p:tgtEl>
                                      </p:cBhvr>
                                    </p:animEffect>
                                    <p:anim calcmode="lin" valueType="num">
                                      <p:cBhvr>
                                        <p:cTn id="90" dur="1822" tmFilter="0,0; 0.14,0.36; 0.43,0.73; 0.71,0.91; 1.0,1.0">
                                          <p:stCondLst>
                                            <p:cond delay="0"/>
                                          </p:stCondLst>
                                        </p:cTn>
                                        <p:tgtEl>
                                          <p:spTgt spid="86429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6429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6429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6429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64290"/>
                                        </p:tgtEl>
                                        <p:attrNameLst>
                                          <p:attrName>ppt_y</p:attrName>
                                        </p:attrNameLst>
                                      </p:cBhvr>
                                      <p:tavLst>
                                        <p:tav tm="0" fmla="#ppt_y-sin(pi*$)/81">
                                          <p:val>
                                            <p:fltVal val="0"/>
                                          </p:val>
                                        </p:tav>
                                        <p:tav tm="100000">
                                          <p:val>
                                            <p:fltVal val="1"/>
                                          </p:val>
                                        </p:tav>
                                      </p:tavLst>
                                    </p:anim>
                                    <p:animScale>
                                      <p:cBhvr>
                                        <p:cTn id="95" dur="26">
                                          <p:stCondLst>
                                            <p:cond delay="650"/>
                                          </p:stCondLst>
                                        </p:cTn>
                                        <p:tgtEl>
                                          <p:spTgt spid="864290"/>
                                        </p:tgtEl>
                                      </p:cBhvr>
                                      <p:to x="100000" y="60000"/>
                                    </p:animScale>
                                    <p:animScale>
                                      <p:cBhvr>
                                        <p:cTn id="96" dur="166" decel="50000">
                                          <p:stCondLst>
                                            <p:cond delay="676"/>
                                          </p:stCondLst>
                                        </p:cTn>
                                        <p:tgtEl>
                                          <p:spTgt spid="864290"/>
                                        </p:tgtEl>
                                      </p:cBhvr>
                                      <p:to x="100000" y="100000"/>
                                    </p:animScale>
                                    <p:animScale>
                                      <p:cBhvr>
                                        <p:cTn id="97" dur="26">
                                          <p:stCondLst>
                                            <p:cond delay="1312"/>
                                          </p:stCondLst>
                                        </p:cTn>
                                        <p:tgtEl>
                                          <p:spTgt spid="864290"/>
                                        </p:tgtEl>
                                      </p:cBhvr>
                                      <p:to x="100000" y="80000"/>
                                    </p:animScale>
                                    <p:animScale>
                                      <p:cBhvr>
                                        <p:cTn id="98" dur="166" decel="50000">
                                          <p:stCondLst>
                                            <p:cond delay="1338"/>
                                          </p:stCondLst>
                                        </p:cTn>
                                        <p:tgtEl>
                                          <p:spTgt spid="864290"/>
                                        </p:tgtEl>
                                      </p:cBhvr>
                                      <p:to x="100000" y="100000"/>
                                    </p:animScale>
                                    <p:animScale>
                                      <p:cBhvr>
                                        <p:cTn id="99" dur="26">
                                          <p:stCondLst>
                                            <p:cond delay="1642"/>
                                          </p:stCondLst>
                                        </p:cTn>
                                        <p:tgtEl>
                                          <p:spTgt spid="864290"/>
                                        </p:tgtEl>
                                      </p:cBhvr>
                                      <p:to x="100000" y="90000"/>
                                    </p:animScale>
                                    <p:animScale>
                                      <p:cBhvr>
                                        <p:cTn id="100" dur="166" decel="50000">
                                          <p:stCondLst>
                                            <p:cond delay="1668"/>
                                          </p:stCondLst>
                                        </p:cTn>
                                        <p:tgtEl>
                                          <p:spTgt spid="864290"/>
                                        </p:tgtEl>
                                      </p:cBhvr>
                                      <p:to x="100000" y="100000"/>
                                    </p:animScale>
                                    <p:animScale>
                                      <p:cBhvr>
                                        <p:cTn id="101" dur="26">
                                          <p:stCondLst>
                                            <p:cond delay="1808"/>
                                          </p:stCondLst>
                                        </p:cTn>
                                        <p:tgtEl>
                                          <p:spTgt spid="864290"/>
                                        </p:tgtEl>
                                      </p:cBhvr>
                                      <p:to x="100000" y="95000"/>
                                    </p:animScale>
                                    <p:animScale>
                                      <p:cBhvr>
                                        <p:cTn id="102" dur="166" decel="50000">
                                          <p:stCondLst>
                                            <p:cond delay="1834"/>
                                          </p:stCondLst>
                                        </p:cTn>
                                        <p:tgtEl>
                                          <p:spTgt spid="864290"/>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64289"/>
                                        </p:tgtEl>
                                        <p:attrNameLst>
                                          <p:attrName>style.visibility</p:attrName>
                                        </p:attrNameLst>
                                      </p:cBhvr>
                                      <p:to>
                                        <p:strVal val="visible"/>
                                      </p:to>
                                    </p:set>
                                    <p:animEffect transition="in" filter="wipe(left)">
                                      <p:cBhvr>
                                        <p:cTn id="107" dur="2000"/>
                                        <p:tgtEl>
                                          <p:spTgt spid="864289"/>
                                        </p:tgtEl>
                                      </p:cBhvr>
                                    </p:animEffect>
                                  </p:childTnLst>
                                </p:cTn>
                              </p:par>
                            </p:childTnLst>
                          </p:cTn>
                        </p:par>
                        <p:par>
                          <p:cTn id="108" fill="hold">
                            <p:stCondLst>
                              <p:cond delay="2000"/>
                            </p:stCondLst>
                            <p:childTnLst>
                              <p:par>
                                <p:cTn id="109" presetID="53" presetClass="entr" presetSubtype="0" fill="hold" nodeType="afterEffect">
                                  <p:stCondLst>
                                    <p:cond delay="0"/>
                                  </p:stCondLst>
                                  <p:childTnLst>
                                    <p:set>
                                      <p:cBhvr>
                                        <p:cTn id="110" dur="1" fill="hold">
                                          <p:stCondLst>
                                            <p:cond delay="0"/>
                                          </p:stCondLst>
                                        </p:cTn>
                                        <p:tgtEl>
                                          <p:spTgt spid="864302"/>
                                        </p:tgtEl>
                                        <p:attrNameLst>
                                          <p:attrName>style.visibility</p:attrName>
                                        </p:attrNameLst>
                                      </p:cBhvr>
                                      <p:to>
                                        <p:strVal val="visible"/>
                                      </p:to>
                                    </p:set>
                                    <p:anim calcmode="lin" valueType="num">
                                      <p:cBhvr>
                                        <p:cTn id="111" dur="500" fill="hold"/>
                                        <p:tgtEl>
                                          <p:spTgt spid="864302"/>
                                        </p:tgtEl>
                                        <p:attrNameLst>
                                          <p:attrName>ppt_w</p:attrName>
                                        </p:attrNameLst>
                                      </p:cBhvr>
                                      <p:tavLst>
                                        <p:tav tm="0">
                                          <p:val>
                                            <p:fltVal val="0"/>
                                          </p:val>
                                        </p:tav>
                                        <p:tav tm="100000">
                                          <p:val>
                                            <p:strVal val="#ppt_w"/>
                                          </p:val>
                                        </p:tav>
                                      </p:tavLst>
                                    </p:anim>
                                    <p:anim calcmode="lin" valueType="num">
                                      <p:cBhvr>
                                        <p:cTn id="112" dur="500" fill="hold"/>
                                        <p:tgtEl>
                                          <p:spTgt spid="864302"/>
                                        </p:tgtEl>
                                        <p:attrNameLst>
                                          <p:attrName>ppt_h</p:attrName>
                                        </p:attrNameLst>
                                      </p:cBhvr>
                                      <p:tavLst>
                                        <p:tav tm="0">
                                          <p:val>
                                            <p:fltVal val="0"/>
                                          </p:val>
                                        </p:tav>
                                        <p:tav tm="100000">
                                          <p:val>
                                            <p:strVal val="#ppt_h"/>
                                          </p:val>
                                        </p:tav>
                                      </p:tavLst>
                                    </p:anim>
                                    <p:animEffect transition="in" filter="fade">
                                      <p:cBhvr>
                                        <p:cTn id="113" dur="500"/>
                                        <p:tgtEl>
                                          <p:spTgt spid="864302"/>
                                        </p:tgtEl>
                                      </p:cBhvr>
                                    </p:animEffect>
                                  </p:childTnLst>
                                </p:cTn>
                              </p:par>
                            </p:childTnLst>
                          </p:cTn>
                        </p:par>
                        <p:par>
                          <p:cTn id="114" fill="hold">
                            <p:stCondLst>
                              <p:cond delay="2500"/>
                            </p:stCondLst>
                            <p:childTnLst>
                              <p:par>
                                <p:cTn id="115" presetID="53" presetClass="entr" presetSubtype="0" fill="hold" grpId="0" nodeType="afterEffect">
                                  <p:stCondLst>
                                    <p:cond delay="0"/>
                                  </p:stCondLst>
                                  <p:childTnLst>
                                    <p:set>
                                      <p:cBhvr>
                                        <p:cTn id="116" dur="1" fill="hold">
                                          <p:stCondLst>
                                            <p:cond delay="0"/>
                                          </p:stCondLst>
                                        </p:cTn>
                                        <p:tgtEl>
                                          <p:spTgt spid="864303"/>
                                        </p:tgtEl>
                                        <p:attrNameLst>
                                          <p:attrName>style.visibility</p:attrName>
                                        </p:attrNameLst>
                                      </p:cBhvr>
                                      <p:to>
                                        <p:strVal val="visible"/>
                                      </p:to>
                                    </p:set>
                                    <p:anim calcmode="lin" valueType="num">
                                      <p:cBhvr>
                                        <p:cTn id="117" dur="500" fill="hold"/>
                                        <p:tgtEl>
                                          <p:spTgt spid="864303"/>
                                        </p:tgtEl>
                                        <p:attrNameLst>
                                          <p:attrName>ppt_w</p:attrName>
                                        </p:attrNameLst>
                                      </p:cBhvr>
                                      <p:tavLst>
                                        <p:tav tm="0">
                                          <p:val>
                                            <p:fltVal val="0"/>
                                          </p:val>
                                        </p:tav>
                                        <p:tav tm="100000">
                                          <p:val>
                                            <p:strVal val="#ppt_w"/>
                                          </p:val>
                                        </p:tav>
                                      </p:tavLst>
                                    </p:anim>
                                    <p:anim calcmode="lin" valueType="num">
                                      <p:cBhvr>
                                        <p:cTn id="118" dur="500" fill="hold"/>
                                        <p:tgtEl>
                                          <p:spTgt spid="864303"/>
                                        </p:tgtEl>
                                        <p:attrNameLst>
                                          <p:attrName>ppt_h</p:attrName>
                                        </p:attrNameLst>
                                      </p:cBhvr>
                                      <p:tavLst>
                                        <p:tav tm="0">
                                          <p:val>
                                            <p:fltVal val="0"/>
                                          </p:val>
                                        </p:tav>
                                        <p:tav tm="100000">
                                          <p:val>
                                            <p:strVal val="#ppt_h"/>
                                          </p:val>
                                        </p:tav>
                                      </p:tavLst>
                                    </p:anim>
                                    <p:animEffect transition="in" filter="fade">
                                      <p:cBhvr>
                                        <p:cTn id="119" dur="500"/>
                                        <p:tgtEl>
                                          <p:spTgt spid="864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63" grpId="0" animBg="1"/>
      <p:bldP spid="864276" grpId="0" autoUpdateAnimBg="0"/>
      <p:bldP spid="864280" grpId="0" animBg="1"/>
      <p:bldP spid="864284" grpId="0" animBg="1"/>
      <p:bldP spid="864285" grpId="0" animBg="1"/>
      <p:bldP spid="864286" grpId="0" animBg="1"/>
      <p:bldP spid="864287" grpId="0" animBg="1"/>
      <p:bldP spid="864288" grpId="0" animBg="1"/>
      <p:bldP spid="864289" grpId="0" animBg="1"/>
      <p:bldP spid="864290" grpId="0"/>
      <p:bldP spid="864291" grpId="0" animBg="1"/>
      <p:bldP spid="864297" grpId="0" animBg="1"/>
      <p:bldP spid="864298" grpId="0" animBg="1"/>
      <p:bldP spid="864299" grpId="0" animBg="1"/>
      <p:bldP spid="864300" grpId="0" animBg="1"/>
      <p:bldP spid="864301" grpId="0" animBg="1"/>
      <p:bldP spid="8643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66307" name="Rectangle 3"/>
          <p:cNvSpPr>
            <a:spLocks noChangeArrowheads="1"/>
          </p:cNvSpPr>
          <p:nvPr/>
        </p:nvSpPr>
        <p:spPr bwMode="auto">
          <a:xfrm>
            <a:off x="512763" y="44450"/>
            <a:ext cx="8380412" cy="325438"/>
          </a:xfrm>
          <a:prstGeom prst="rect">
            <a:avLst/>
          </a:prstGeom>
          <a:noFill/>
          <a:ln w="9525">
            <a:noFill/>
            <a:miter lim="800000"/>
            <a:headEnd/>
            <a:tailEnd/>
          </a:ln>
          <a:effectLst/>
        </p:spPr>
        <p:txBody>
          <a:bodyPr lIns="92075" tIns="46038" rIns="92075" bIns="46038" anchor="b"/>
          <a:lstStyle/>
          <a:p>
            <a:pPr algn="r"/>
            <a:r>
              <a:rPr lang="es-ES_tradnl" sz="1800">
                <a:solidFill>
                  <a:srgbClr val="996633"/>
                </a:solidFill>
                <a:effectLst>
                  <a:outerShdw blurRad="38100" dist="38100" dir="2700000" algn="tl">
                    <a:srgbClr val="C0C0C0"/>
                  </a:outerShdw>
                </a:effectLst>
                <a:latin typeface="Arial" charset="0"/>
              </a:rPr>
              <a:t>Técnicas de caracterización de osciladores</a:t>
            </a:r>
          </a:p>
        </p:txBody>
      </p:sp>
      <p:sp>
        <p:nvSpPr>
          <p:cNvPr id="866308" name="Rectangle 4"/>
          <p:cNvSpPr>
            <a:spLocks noChangeArrowheads="1"/>
          </p:cNvSpPr>
          <p:nvPr/>
        </p:nvSpPr>
        <p:spPr bwMode="auto">
          <a:xfrm>
            <a:off x="0" y="0"/>
            <a:ext cx="8844021" cy="5765832"/>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graphicFrame>
        <p:nvGraphicFramePr>
          <p:cNvPr id="866309" name="Object 5"/>
          <p:cNvGraphicFramePr>
            <a:graphicFrameLocks noChangeAspect="1"/>
          </p:cNvGraphicFramePr>
          <p:nvPr/>
        </p:nvGraphicFramePr>
        <p:xfrm>
          <a:off x="1763713" y="2335213"/>
          <a:ext cx="1123950" cy="922337"/>
        </p:xfrm>
        <a:graphic>
          <a:graphicData uri="http://schemas.openxmlformats.org/presentationml/2006/ole">
            <p:oleObj spid="_x0000_s866309" name="CorelDRAW" r:id="rId4" imgW="756720" imgH="533160" progId="">
              <p:embed/>
            </p:oleObj>
          </a:graphicData>
        </a:graphic>
      </p:graphicFrame>
      <p:sp>
        <p:nvSpPr>
          <p:cNvPr id="866310" name="Rectangle 6"/>
          <p:cNvSpPr>
            <a:spLocks noChangeArrowheads="1"/>
          </p:cNvSpPr>
          <p:nvPr/>
        </p:nvSpPr>
        <p:spPr bwMode="auto">
          <a:xfrm>
            <a:off x="1565275" y="2249488"/>
            <a:ext cx="431800" cy="719137"/>
          </a:xfrm>
          <a:prstGeom prst="rect">
            <a:avLst/>
          </a:prstGeom>
          <a:solidFill>
            <a:schemeClr val="bg1"/>
          </a:solidFill>
          <a:ln w="9525">
            <a:noFill/>
            <a:miter lim="800000"/>
            <a:headEnd/>
            <a:tailEnd/>
          </a:ln>
          <a:effectLst/>
        </p:spPr>
        <p:txBody>
          <a:bodyPr wrap="none" anchor="ctr"/>
          <a:lstStyle/>
          <a:p>
            <a:endParaRPr lang="es-MX"/>
          </a:p>
        </p:txBody>
      </p:sp>
      <p:sp>
        <p:nvSpPr>
          <p:cNvPr id="866311" name="Rectangle 7"/>
          <p:cNvSpPr>
            <a:spLocks noChangeArrowheads="1"/>
          </p:cNvSpPr>
          <p:nvPr/>
        </p:nvSpPr>
        <p:spPr bwMode="auto">
          <a:xfrm>
            <a:off x="468313" y="3835400"/>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66312" name="Object 8"/>
          <p:cNvGraphicFramePr>
            <a:graphicFrameLocks/>
          </p:cNvGraphicFramePr>
          <p:nvPr/>
        </p:nvGraphicFramePr>
        <p:xfrm>
          <a:off x="3348038" y="593725"/>
          <a:ext cx="1439862" cy="1014413"/>
        </p:xfrm>
        <a:graphic>
          <a:graphicData uri="http://schemas.openxmlformats.org/presentationml/2006/ole">
            <p:oleObj spid="_x0000_s866312" name="CorelDRAW" r:id="rId5" imgW="756720" imgH="533160" progId="">
              <p:embed/>
            </p:oleObj>
          </a:graphicData>
        </a:graphic>
      </p:graphicFrame>
      <p:graphicFrame>
        <p:nvGraphicFramePr>
          <p:cNvPr id="866313" name="Object 9"/>
          <p:cNvGraphicFramePr>
            <a:graphicFrameLocks/>
          </p:cNvGraphicFramePr>
          <p:nvPr/>
        </p:nvGraphicFramePr>
        <p:xfrm>
          <a:off x="6083300" y="593725"/>
          <a:ext cx="1439863" cy="1014413"/>
        </p:xfrm>
        <a:graphic>
          <a:graphicData uri="http://schemas.openxmlformats.org/presentationml/2006/ole">
            <p:oleObj spid="_x0000_s866313" name="CorelDRAW" r:id="rId6" imgW="756720" imgH="533160" progId="">
              <p:embed/>
            </p:oleObj>
          </a:graphicData>
        </a:graphic>
      </p:graphicFrame>
      <p:sp>
        <p:nvSpPr>
          <p:cNvPr id="866314" name="Line 10"/>
          <p:cNvSpPr>
            <a:spLocks noChangeShapeType="1"/>
          </p:cNvSpPr>
          <p:nvPr/>
        </p:nvSpPr>
        <p:spPr bwMode="auto">
          <a:xfrm>
            <a:off x="3400425" y="463550"/>
            <a:ext cx="0" cy="1447800"/>
          </a:xfrm>
          <a:prstGeom prst="line">
            <a:avLst/>
          </a:prstGeom>
          <a:noFill/>
          <a:ln w="9525">
            <a:solidFill>
              <a:schemeClr val="tx1"/>
            </a:solidFill>
            <a:prstDash val="dash"/>
            <a:round/>
            <a:headEnd/>
            <a:tailEnd/>
          </a:ln>
          <a:effectLst/>
        </p:spPr>
        <p:txBody>
          <a:bodyPr/>
          <a:lstStyle/>
          <a:p>
            <a:endParaRPr lang="es-MX"/>
          </a:p>
        </p:txBody>
      </p:sp>
      <p:sp>
        <p:nvSpPr>
          <p:cNvPr id="866315" name="Line 11"/>
          <p:cNvSpPr>
            <a:spLocks noChangeShapeType="1"/>
          </p:cNvSpPr>
          <p:nvPr/>
        </p:nvSpPr>
        <p:spPr bwMode="auto">
          <a:xfrm>
            <a:off x="3419475" y="1744663"/>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66316" name="Group 12"/>
          <p:cNvGrpSpPr>
            <a:grpSpLocks/>
          </p:cNvGrpSpPr>
          <p:nvPr/>
        </p:nvGrpSpPr>
        <p:grpSpPr bwMode="auto">
          <a:xfrm>
            <a:off x="2017713" y="387350"/>
            <a:ext cx="6442075" cy="1447800"/>
            <a:chOff x="1135" y="80"/>
            <a:chExt cx="4058" cy="912"/>
          </a:xfrm>
        </p:grpSpPr>
        <p:sp>
          <p:nvSpPr>
            <p:cNvPr id="866317" name="Line 13"/>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66318" name="Line 14"/>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66319" name="Object 15"/>
          <p:cNvGraphicFramePr>
            <a:graphicFrameLocks noChangeAspect="1"/>
          </p:cNvGraphicFramePr>
          <p:nvPr/>
        </p:nvGraphicFramePr>
        <p:xfrm>
          <a:off x="1982788" y="568325"/>
          <a:ext cx="1447800" cy="1019175"/>
        </p:xfrm>
        <a:graphic>
          <a:graphicData uri="http://schemas.openxmlformats.org/presentationml/2006/ole">
            <p:oleObj spid="_x0000_s866319" name="CorelDRAW" r:id="rId7" imgW="756720" imgH="533160" progId="">
              <p:embed/>
            </p:oleObj>
          </a:graphicData>
        </a:graphic>
      </p:graphicFrame>
      <p:grpSp>
        <p:nvGrpSpPr>
          <p:cNvPr id="866320" name="Group 16"/>
          <p:cNvGrpSpPr>
            <a:grpSpLocks/>
          </p:cNvGrpSpPr>
          <p:nvPr/>
        </p:nvGrpSpPr>
        <p:grpSpPr bwMode="auto">
          <a:xfrm>
            <a:off x="2014538" y="2139950"/>
            <a:ext cx="6408737" cy="1447800"/>
            <a:chOff x="1133" y="1184"/>
            <a:chExt cx="4037" cy="912"/>
          </a:xfrm>
        </p:grpSpPr>
        <p:sp>
          <p:nvSpPr>
            <p:cNvPr id="866321" name="Line 17"/>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66322" name="Line 18"/>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66323" name="Text Box 19"/>
          <p:cNvSpPr txBox="1">
            <a:spLocks noChangeArrowheads="1"/>
          </p:cNvSpPr>
          <p:nvPr/>
        </p:nvSpPr>
        <p:spPr bwMode="auto">
          <a:xfrm>
            <a:off x="611188" y="463550"/>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66324" name="Text Box 20"/>
          <p:cNvSpPr txBox="1">
            <a:spLocks noChangeArrowheads="1"/>
          </p:cNvSpPr>
          <p:nvPr/>
        </p:nvSpPr>
        <p:spPr bwMode="auto">
          <a:xfrm>
            <a:off x="611188" y="2368550"/>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66325" name="Object 21"/>
          <p:cNvGraphicFramePr>
            <a:graphicFrameLocks noChangeAspect="1"/>
          </p:cNvGraphicFramePr>
          <p:nvPr/>
        </p:nvGraphicFramePr>
        <p:xfrm>
          <a:off x="703263" y="911225"/>
          <a:ext cx="1182687" cy="346075"/>
        </p:xfrm>
        <a:graphic>
          <a:graphicData uri="http://schemas.openxmlformats.org/presentationml/2006/ole">
            <p:oleObj spid="_x0000_s866325" name="Ecuación" r:id="rId8" imgW="736560" imgH="215640" progId="Equation.3">
              <p:embed/>
            </p:oleObj>
          </a:graphicData>
        </a:graphic>
      </p:graphicFrame>
      <p:graphicFrame>
        <p:nvGraphicFramePr>
          <p:cNvPr id="866326" name="Object 22"/>
          <p:cNvGraphicFramePr>
            <a:graphicFrameLocks noChangeAspect="1"/>
          </p:cNvGraphicFramePr>
          <p:nvPr/>
        </p:nvGraphicFramePr>
        <p:xfrm>
          <a:off x="701675" y="1266825"/>
          <a:ext cx="1185863" cy="344488"/>
        </p:xfrm>
        <a:graphic>
          <a:graphicData uri="http://schemas.openxmlformats.org/presentationml/2006/ole">
            <p:oleObj spid="_x0000_s866326" name="Ecuación" r:id="rId9" imgW="698400" imgH="203040" progId="Equation.3">
              <p:embed/>
            </p:oleObj>
          </a:graphicData>
        </a:graphic>
      </p:graphicFrame>
      <p:graphicFrame>
        <p:nvGraphicFramePr>
          <p:cNvPr id="866327" name="Object 23"/>
          <p:cNvGraphicFramePr>
            <a:graphicFrameLocks noChangeAspect="1"/>
          </p:cNvGraphicFramePr>
          <p:nvPr/>
        </p:nvGraphicFramePr>
        <p:xfrm>
          <a:off x="3995738" y="1817688"/>
          <a:ext cx="223837" cy="265112"/>
        </p:xfrm>
        <a:graphic>
          <a:graphicData uri="http://schemas.openxmlformats.org/presentationml/2006/ole">
            <p:oleObj spid="_x0000_s866327" name="Ecuación" r:id="rId10" imgW="139680" imgH="164880" progId="Equation.3">
              <p:embed/>
            </p:oleObj>
          </a:graphicData>
        </a:graphic>
      </p:graphicFrame>
      <p:sp>
        <p:nvSpPr>
          <p:cNvPr id="866328" name="Line 24"/>
          <p:cNvSpPr>
            <a:spLocks noChangeShapeType="1"/>
          </p:cNvSpPr>
          <p:nvPr/>
        </p:nvSpPr>
        <p:spPr bwMode="auto">
          <a:xfrm>
            <a:off x="3419475" y="3402013"/>
            <a:ext cx="936625"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66329" name="Object 25"/>
          <p:cNvGraphicFramePr>
            <a:graphicFrameLocks noChangeAspect="1"/>
          </p:cNvGraphicFramePr>
          <p:nvPr/>
        </p:nvGraphicFramePr>
        <p:xfrm>
          <a:off x="3771900" y="3473450"/>
          <a:ext cx="223838" cy="265113"/>
        </p:xfrm>
        <a:graphic>
          <a:graphicData uri="http://schemas.openxmlformats.org/presentationml/2006/ole">
            <p:oleObj spid="_x0000_s866329" name="Ecuación" r:id="rId11" imgW="139680" imgH="164880" progId="Equation.3">
              <p:embed/>
            </p:oleObj>
          </a:graphicData>
        </a:graphic>
      </p:graphicFrame>
      <p:graphicFrame>
        <p:nvGraphicFramePr>
          <p:cNvPr id="866330" name="Object 26"/>
          <p:cNvGraphicFramePr>
            <a:graphicFrameLocks noChangeAspect="1"/>
          </p:cNvGraphicFramePr>
          <p:nvPr/>
        </p:nvGraphicFramePr>
        <p:xfrm>
          <a:off x="188913" y="2892425"/>
          <a:ext cx="1793875" cy="346075"/>
        </p:xfrm>
        <a:graphic>
          <a:graphicData uri="http://schemas.openxmlformats.org/presentationml/2006/ole">
            <p:oleObj spid="_x0000_s866330" name="Ecuación" r:id="rId12" imgW="1117440" imgH="215640" progId="Equation.3">
              <p:embed/>
            </p:oleObj>
          </a:graphicData>
        </a:graphic>
      </p:graphicFrame>
      <p:graphicFrame>
        <p:nvGraphicFramePr>
          <p:cNvPr id="866331" name="Object 27"/>
          <p:cNvGraphicFramePr>
            <a:graphicFrameLocks noChangeAspect="1"/>
          </p:cNvGraphicFramePr>
          <p:nvPr/>
        </p:nvGraphicFramePr>
        <p:xfrm>
          <a:off x="179388" y="3249613"/>
          <a:ext cx="1814512" cy="344487"/>
        </p:xfrm>
        <a:graphic>
          <a:graphicData uri="http://schemas.openxmlformats.org/presentationml/2006/ole">
            <p:oleObj spid="_x0000_s866331" name="Ecuación" r:id="rId13" imgW="1066680" imgH="203040" progId="Equation.3">
              <p:embed/>
            </p:oleObj>
          </a:graphicData>
        </a:graphic>
      </p:graphicFrame>
      <p:sp>
        <p:nvSpPr>
          <p:cNvPr id="866332" name="Line 28"/>
          <p:cNvSpPr>
            <a:spLocks noChangeShapeType="1"/>
          </p:cNvSpPr>
          <p:nvPr/>
        </p:nvSpPr>
        <p:spPr bwMode="auto">
          <a:xfrm>
            <a:off x="3400425" y="1987550"/>
            <a:ext cx="0" cy="2133600"/>
          </a:xfrm>
          <a:prstGeom prst="line">
            <a:avLst/>
          </a:prstGeom>
          <a:noFill/>
          <a:ln w="9525">
            <a:solidFill>
              <a:schemeClr val="tx1"/>
            </a:solidFill>
            <a:prstDash val="dash"/>
            <a:round/>
            <a:headEnd/>
            <a:tailEnd/>
          </a:ln>
          <a:effectLst/>
        </p:spPr>
        <p:txBody>
          <a:bodyPr/>
          <a:lstStyle/>
          <a:p>
            <a:endParaRPr lang="es-MX"/>
          </a:p>
        </p:txBody>
      </p:sp>
      <p:sp>
        <p:nvSpPr>
          <p:cNvPr id="866333" name="Line 29"/>
          <p:cNvSpPr>
            <a:spLocks noChangeShapeType="1"/>
          </p:cNvSpPr>
          <p:nvPr/>
        </p:nvSpPr>
        <p:spPr bwMode="auto">
          <a:xfrm flipV="1">
            <a:off x="1760538" y="5921375"/>
            <a:ext cx="6483350" cy="1588"/>
          </a:xfrm>
          <a:prstGeom prst="line">
            <a:avLst/>
          </a:prstGeom>
          <a:noFill/>
          <a:ln w="9525">
            <a:solidFill>
              <a:schemeClr val="tx1"/>
            </a:solidFill>
            <a:round/>
            <a:headEnd/>
            <a:tailEnd type="triangle" w="med" len="med"/>
          </a:ln>
          <a:effectLst/>
        </p:spPr>
        <p:txBody>
          <a:bodyPr/>
          <a:lstStyle/>
          <a:p>
            <a:endParaRPr lang="es-MX"/>
          </a:p>
        </p:txBody>
      </p:sp>
      <p:sp>
        <p:nvSpPr>
          <p:cNvPr id="866334" name="Line 30"/>
          <p:cNvSpPr>
            <a:spLocks noChangeShapeType="1"/>
          </p:cNvSpPr>
          <p:nvPr/>
        </p:nvSpPr>
        <p:spPr bwMode="auto">
          <a:xfrm flipV="1">
            <a:off x="1760538" y="4049713"/>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66335" name="Text Box 31"/>
          <p:cNvSpPr txBox="1">
            <a:spLocks noChangeArrowheads="1"/>
          </p:cNvSpPr>
          <p:nvPr/>
        </p:nvSpPr>
        <p:spPr bwMode="auto">
          <a:xfrm>
            <a:off x="1400175" y="4186238"/>
            <a:ext cx="346075" cy="376237"/>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66336" name="Text Box 32"/>
          <p:cNvSpPr txBox="1">
            <a:spLocks noChangeArrowheads="1"/>
          </p:cNvSpPr>
          <p:nvPr/>
        </p:nvSpPr>
        <p:spPr bwMode="auto">
          <a:xfrm>
            <a:off x="7154863" y="5986463"/>
            <a:ext cx="955675" cy="376237"/>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66337" name="Freeform 33"/>
          <p:cNvSpPr>
            <a:spLocks/>
          </p:cNvSpPr>
          <p:nvPr/>
        </p:nvSpPr>
        <p:spPr bwMode="auto">
          <a:xfrm>
            <a:off x="1776413" y="4159250"/>
            <a:ext cx="4779962" cy="1208088"/>
          </a:xfrm>
          <a:custGeom>
            <a:avLst/>
            <a:gdLst/>
            <a:ahLst/>
            <a:cxnLst>
              <a:cxn ang="0">
                <a:pos x="0" y="761"/>
              </a:cxn>
              <a:cxn ang="0">
                <a:pos x="1152" y="695"/>
              </a:cxn>
              <a:cxn ang="0">
                <a:pos x="1891" y="532"/>
              </a:cxn>
              <a:cxn ang="0">
                <a:pos x="2554" y="272"/>
              </a:cxn>
              <a:cxn ang="0">
                <a:pos x="3011" y="0"/>
              </a:cxn>
            </a:cxnLst>
            <a:rect l="0" t="0" r="r" b="b"/>
            <a:pathLst>
              <a:path w="3011" h="761">
                <a:moveTo>
                  <a:pt x="0" y="761"/>
                </a:moveTo>
                <a:cubicBezTo>
                  <a:pt x="192" y="750"/>
                  <a:pt x="837" y="733"/>
                  <a:pt x="1152" y="695"/>
                </a:cubicBezTo>
                <a:cubicBezTo>
                  <a:pt x="1427" y="665"/>
                  <a:pt x="1657" y="602"/>
                  <a:pt x="1891" y="532"/>
                </a:cubicBezTo>
                <a:cubicBezTo>
                  <a:pt x="2125" y="462"/>
                  <a:pt x="2367" y="361"/>
                  <a:pt x="2554" y="272"/>
                </a:cubicBezTo>
                <a:cubicBezTo>
                  <a:pt x="2741" y="183"/>
                  <a:pt x="2916" y="57"/>
                  <a:pt x="3011" y="0"/>
                </a:cubicBezTo>
              </a:path>
            </a:pathLst>
          </a:custGeom>
          <a:noFill/>
          <a:ln w="9525">
            <a:solidFill>
              <a:schemeClr val="tx1"/>
            </a:solidFill>
            <a:round/>
            <a:headEnd type="none" w="med" len="med"/>
            <a:tailEnd type="none" w="med" len="med"/>
          </a:ln>
          <a:effectLst/>
        </p:spPr>
        <p:txBody>
          <a:bodyPr/>
          <a:lstStyle/>
          <a:p>
            <a:endParaRPr lang="es-MX"/>
          </a:p>
        </p:txBody>
      </p:sp>
      <p:sp>
        <p:nvSpPr>
          <p:cNvPr id="866338" name="Text Box 34"/>
          <p:cNvSpPr txBox="1">
            <a:spLocks noChangeArrowheads="1"/>
          </p:cNvSpPr>
          <p:nvPr/>
        </p:nvSpPr>
        <p:spPr bwMode="auto">
          <a:xfrm>
            <a:off x="1331913" y="5195888"/>
            <a:ext cx="514350" cy="366712"/>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T/4</a:t>
            </a:r>
          </a:p>
        </p:txBody>
      </p:sp>
      <p:sp>
        <p:nvSpPr>
          <p:cNvPr id="866339" name="Text Box 35"/>
          <p:cNvSpPr txBox="1">
            <a:spLocks noChangeArrowheads="1"/>
          </p:cNvSpPr>
          <p:nvPr/>
        </p:nvSpPr>
        <p:spPr bwMode="auto">
          <a:xfrm rot="16200000">
            <a:off x="5556" y="4723607"/>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66340" name="Object 36"/>
          <p:cNvGraphicFramePr>
            <a:graphicFrameLocks/>
          </p:cNvGraphicFramePr>
          <p:nvPr/>
        </p:nvGraphicFramePr>
        <p:xfrm>
          <a:off x="4716463" y="593725"/>
          <a:ext cx="1439862" cy="1014413"/>
        </p:xfrm>
        <a:graphic>
          <a:graphicData uri="http://schemas.openxmlformats.org/presentationml/2006/ole">
            <p:oleObj spid="_x0000_s866340" name="CorelDRAW" r:id="rId14" imgW="756720" imgH="533160" progId="">
              <p:embed/>
            </p:oleObj>
          </a:graphicData>
        </a:graphic>
      </p:graphicFrame>
      <p:graphicFrame>
        <p:nvGraphicFramePr>
          <p:cNvPr id="866341" name="Object 37"/>
          <p:cNvGraphicFramePr>
            <a:graphicFrameLocks noChangeAspect="1"/>
          </p:cNvGraphicFramePr>
          <p:nvPr/>
        </p:nvGraphicFramePr>
        <p:xfrm>
          <a:off x="2811463" y="2314575"/>
          <a:ext cx="1077912" cy="1014413"/>
        </p:xfrm>
        <a:graphic>
          <a:graphicData uri="http://schemas.openxmlformats.org/presentationml/2006/ole">
            <p:oleObj spid="_x0000_s866341" name="CorelDRAW" r:id="rId15" imgW="756720" imgH="533160" progId="">
              <p:embed/>
            </p:oleObj>
          </a:graphicData>
        </a:graphic>
      </p:graphicFrame>
      <p:graphicFrame>
        <p:nvGraphicFramePr>
          <p:cNvPr id="866342" name="Object 38"/>
          <p:cNvGraphicFramePr>
            <a:graphicFrameLocks noChangeAspect="1"/>
          </p:cNvGraphicFramePr>
          <p:nvPr/>
        </p:nvGraphicFramePr>
        <p:xfrm>
          <a:off x="3851275" y="2320925"/>
          <a:ext cx="901700" cy="1014413"/>
        </p:xfrm>
        <a:graphic>
          <a:graphicData uri="http://schemas.openxmlformats.org/presentationml/2006/ole">
            <p:oleObj spid="_x0000_s866342" name="CorelDRAW" r:id="rId16" imgW="756720" imgH="533160" progId="">
              <p:embed/>
            </p:oleObj>
          </a:graphicData>
        </a:graphic>
      </p:graphicFrame>
      <p:graphicFrame>
        <p:nvGraphicFramePr>
          <p:cNvPr id="866343" name="Object 39"/>
          <p:cNvGraphicFramePr>
            <a:graphicFrameLocks noChangeAspect="1"/>
          </p:cNvGraphicFramePr>
          <p:nvPr/>
        </p:nvGraphicFramePr>
        <p:xfrm>
          <a:off x="4708525" y="2314575"/>
          <a:ext cx="719138" cy="1014413"/>
        </p:xfrm>
        <a:graphic>
          <a:graphicData uri="http://schemas.openxmlformats.org/presentationml/2006/ole">
            <p:oleObj spid="_x0000_s866343" name="CorelDRAW" r:id="rId17" imgW="756720" imgH="533160" progId="">
              <p:embed/>
            </p:oleObj>
          </a:graphicData>
        </a:graphic>
      </p:graphicFrame>
      <p:sp>
        <p:nvSpPr>
          <p:cNvPr id="866344" name="Line 40"/>
          <p:cNvSpPr>
            <a:spLocks noChangeShapeType="1"/>
          </p:cNvSpPr>
          <p:nvPr/>
        </p:nvSpPr>
        <p:spPr bwMode="auto">
          <a:xfrm>
            <a:off x="4787900" y="449263"/>
            <a:ext cx="0" cy="3671887"/>
          </a:xfrm>
          <a:prstGeom prst="line">
            <a:avLst/>
          </a:prstGeom>
          <a:noFill/>
          <a:ln w="9525">
            <a:solidFill>
              <a:schemeClr val="tx1"/>
            </a:solidFill>
            <a:prstDash val="dash"/>
            <a:round/>
            <a:headEnd/>
            <a:tailEnd/>
          </a:ln>
          <a:effectLst/>
        </p:spPr>
        <p:txBody>
          <a:bodyPr/>
          <a:lstStyle/>
          <a:p>
            <a:endParaRPr lang="es-MX"/>
          </a:p>
        </p:txBody>
      </p:sp>
      <p:sp>
        <p:nvSpPr>
          <p:cNvPr id="866345" name="Line 41"/>
          <p:cNvSpPr>
            <a:spLocks noChangeShapeType="1"/>
          </p:cNvSpPr>
          <p:nvPr/>
        </p:nvSpPr>
        <p:spPr bwMode="auto">
          <a:xfrm>
            <a:off x="4356100" y="260350"/>
            <a:ext cx="0" cy="3671888"/>
          </a:xfrm>
          <a:prstGeom prst="line">
            <a:avLst/>
          </a:prstGeom>
          <a:noFill/>
          <a:ln w="9525">
            <a:solidFill>
              <a:schemeClr val="tx1"/>
            </a:solidFill>
            <a:prstDash val="dash"/>
            <a:round/>
            <a:headEnd/>
            <a:tailEnd/>
          </a:ln>
          <a:effectLst/>
        </p:spPr>
        <p:txBody>
          <a:bodyPr/>
          <a:lstStyle/>
          <a:p>
            <a:endParaRPr lang="es-MX"/>
          </a:p>
        </p:txBody>
      </p:sp>
      <p:graphicFrame>
        <p:nvGraphicFramePr>
          <p:cNvPr id="866346" name="Object 42"/>
          <p:cNvGraphicFramePr>
            <a:graphicFrameLocks noChangeAspect="1"/>
          </p:cNvGraphicFramePr>
          <p:nvPr/>
        </p:nvGraphicFramePr>
        <p:xfrm>
          <a:off x="5402263" y="2320925"/>
          <a:ext cx="719137" cy="1014413"/>
        </p:xfrm>
        <a:graphic>
          <a:graphicData uri="http://schemas.openxmlformats.org/presentationml/2006/ole">
            <p:oleObj spid="_x0000_s866346" name="CorelDRAW" r:id="rId18" imgW="756720" imgH="533160" progId="">
              <p:embed/>
            </p:oleObj>
          </a:graphicData>
        </a:graphic>
      </p:graphicFrame>
      <p:graphicFrame>
        <p:nvGraphicFramePr>
          <p:cNvPr id="866347" name="Object 43"/>
          <p:cNvGraphicFramePr>
            <a:graphicFrameLocks noChangeAspect="1"/>
          </p:cNvGraphicFramePr>
          <p:nvPr/>
        </p:nvGraphicFramePr>
        <p:xfrm>
          <a:off x="6086475" y="2320925"/>
          <a:ext cx="574675" cy="1014413"/>
        </p:xfrm>
        <a:graphic>
          <a:graphicData uri="http://schemas.openxmlformats.org/presentationml/2006/ole">
            <p:oleObj spid="_x0000_s866347" name="CorelDRAW" r:id="rId19" imgW="756720" imgH="533160" progId="">
              <p:embed/>
            </p:oleObj>
          </a:graphicData>
        </a:graphic>
      </p:graphicFrame>
      <p:sp>
        <p:nvSpPr>
          <p:cNvPr id="866348" name="Rectangle 44"/>
          <p:cNvSpPr>
            <a:spLocks noChangeArrowheads="1"/>
          </p:cNvSpPr>
          <p:nvPr/>
        </p:nvSpPr>
        <p:spPr bwMode="auto">
          <a:xfrm>
            <a:off x="1476375" y="5416550"/>
            <a:ext cx="358775" cy="504825"/>
          </a:xfrm>
          <a:prstGeom prst="rect">
            <a:avLst/>
          </a:prstGeom>
          <a:solidFill>
            <a:schemeClr val="tx1">
              <a:alpha val="10001"/>
            </a:schemeClr>
          </a:solidFill>
          <a:ln w="9525">
            <a:noFill/>
            <a:miter lim="800000"/>
            <a:headEnd/>
            <a:tailEnd/>
          </a:ln>
          <a:effectLst/>
        </p:spPr>
        <p:txBody>
          <a:bodyPr wrap="none" anchor="ctr"/>
          <a:lstStyle/>
          <a:p>
            <a:pPr algn="ctr" eaLnBrk="1" hangingPunct="1"/>
            <a:r>
              <a:rPr kumimoji="0" lang="es-ES" sz="1800">
                <a:latin typeface="Arial" charset="0"/>
              </a:rPr>
              <a:t>0</a:t>
            </a:r>
          </a:p>
        </p:txBody>
      </p:sp>
      <p:sp>
        <p:nvSpPr>
          <p:cNvPr id="866349" name="Line 45"/>
          <p:cNvSpPr>
            <a:spLocks noChangeShapeType="1"/>
          </p:cNvSpPr>
          <p:nvPr/>
        </p:nvSpPr>
        <p:spPr bwMode="auto">
          <a:xfrm>
            <a:off x="1763713" y="5705475"/>
            <a:ext cx="5472112" cy="0"/>
          </a:xfrm>
          <a:prstGeom prst="line">
            <a:avLst/>
          </a:prstGeom>
          <a:noFill/>
          <a:ln w="9525">
            <a:solidFill>
              <a:schemeClr val="tx1"/>
            </a:solidFill>
            <a:prstDash val="dash"/>
            <a:round/>
            <a:headEnd/>
            <a:tailEnd/>
          </a:ln>
          <a:effectLst/>
        </p:spPr>
        <p:txBody>
          <a:bodyPr/>
          <a:lstStyle/>
          <a:p>
            <a:endParaRPr lang="es-MX"/>
          </a:p>
        </p:txBody>
      </p:sp>
      <p:graphicFrame>
        <p:nvGraphicFramePr>
          <p:cNvPr id="866350" name="Object 46"/>
          <p:cNvGraphicFramePr>
            <a:graphicFrameLocks noChangeAspect="1"/>
          </p:cNvGraphicFramePr>
          <p:nvPr/>
        </p:nvGraphicFramePr>
        <p:xfrm>
          <a:off x="2051050" y="4121150"/>
          <a:ext cx="3171825" cy="692150"/>
        </p:xfrm>
        <a:graphic>
          <a:graphicData uri="http://schemas.openxmlformats.org/presentationml/2006/ole">
            <p:oleObj spid="_x0000_s866350" name="Ecuación" r:id="rId20" imgW="1803240" imgH="393480" progId="Equation.3">
              <p:embed/>
            </p:oleObj>
          </a:graphicData>
        </a:graphic>
      </p:graphicFrame>
      <p:sp>
        <p:nvSpPr>
          <p:cNvPr id="866351" name="Text Box 47"/>
          <p:cNvSpPr txBox="1">
            <a:spLocks noChangeArrowheads="1"/>
          </p:cNvSpPr>
          <p:nvPr/>
        </p:nvSpPr>
        <p:spPr bwMode="auto">
          <a:xfrm>
            <a:off x="5651500" y="4740275"/>
            <a:ext cx="2752725" cy="831850"/>
          </a:xfrm>
          <a:prstGeom prst="rect">
            <a:avLst/>
          </a:prstGeom>
          <a:noFill/>
          <a:ln w="9525">
            <a:solidFill>
              <a:schemeClr val="tx1"/>
            </a:solidFill>
            <a:miter lim="800000"/>
            <a:headEnd/>
            <a:tailEnd/>
          </a:ln>
          <a:effectLst/>
        </p:spPr>
        <p:txBody>
          <a:bodyPr wrap="none">
            <a:spAutoFit/>
          </a:bodyPr>
          <a:lstStyle/>
          <a:p>
            <a:pPr eaLnBrk="1" hangingPunct="1"/>
            <a:r>
              <a:rPr kumimoji="0" lang="es-ES" sz="1200">
                <a:latin typeface="Arial" charset="0"/>
              </a:rPr>
              <a:t>X0: error de sincronización</a:t>
            </a:r>
          </a:p>
          <a:p>
            <a:pPr eaLnBrk="1" hangingPunct="1"/>
            <a:r>
              <a:rPr kumimoji="0" lang="es-ES" sz="1200">
                <a:latin typeface="Arial" charset="0"/>
              </a:rPr>
              <a:t>Y0: error de sintonización</a:t>
            </a:r>
          </a:p>
          <a:p>
            <a:pPr eaLnBrk="1" hangingPunct="1"/>
            <a:r>
              <a:rPr kumimoji="0" lang="es-ES" sz="1200">
                <a:latin typeface="Arial" charset="0"/>
              </a:rPr>
              <a:t>D: corrimiento de f por envejecimiento</a:t>
            </a:r>
          </a:p>
          <a:p>
            <a:pPr eaLnBrk="1" hangingPunct="1"/>
            <a:r>
              <a:rPr kumimoji="0" lang="es-ES" sz="1200">
                <a:latin typeface="Arial" charset="0"/>
              </a:rPr>
              <a:t>E: desviaciones aleatorias</a:t>
            </a:r>
          </a:p>
        </p:txBody>
      </p:sp>
      <p:sp>
        <p:nvSpPr>
          <p:cNvPr id="866352" name="Text Box 48"/>
          <p:cNvSpPr txBox="1">
            <a:spLocks noChangeArrowheads="1"/>
          </p:cNvSpPr>
          <p:nvPr/>
        </p:nvSpPr>
        <p:spPr bwMode="auto">
          <a:xfrm>
            <a:off x="3635375" y="0"/>
            <a:ext cx="5295900" cy="304800"/>
          </a:xfrm>
          <a:prstGeom prst="rect">
            <a:avLst/>
          </a:prstGeom>
          <a:noFill/>
          <a:ln w="9525">
            <a:noFill/>
            <a:miter lim="800000"/>
            <a:headEnd/>
            <a:tailEnd/>
          </a:ln>
          <a:effectLst/>
        </p:spPr>
        <p:txBody>
          <a:bodyPr wrap="none">
            <a:spAutoFit/>
          </a:bodyPr>
          <a:lstStyle/>
          <a:p>
            <a:pPr eaLnBrk="1" hangingPunct="1"/>
            <a:r>
              <a:rPr kumimoji="0" lang="es-ES" sz="1400">
                <a:latin typeface="Arial" charset="0"/>
              </a:rPr>
              <a:t>Frecuencia bajo comparación con corrimiento lineal en el tiempo.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6320"/>
                                        </p:tgtEl>
                                        <p:attrNameLst>
                                          <p:attrName>style.visibility</p:attrName>
                                        </p:attrNameLst>
                                      </p:cBhvr>
                                      <p:to>
                                        <p:strVal val="visible"/>
                                      </p:to>
                                    </p:set>
                                    <p:animEffect transition="in" filter="wipe(left)">
                                      <p:cBhvr>
                                        <p:cTn id="7" dur="500"/>
                                        <p:tgtEl>
                                          <p:spTgt spid="8663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6309"/>
                                        </p:tgtEl>
                                        <p:attrNameLst>
                                          <p:attrName>style.visibility</p:attrName>
                                        </p:attrNameLst>
                                      </p:cBhvr>
                                      <p:to>
                                        <p:strVal val="visible"/>
                                      </p:to>
                                    </p:set>
                                    <p:animEffect transition="in" filter="wipe(left)">
                                      <p:cBhvr>
                                        <p:cTn id="11" dur="500"/>
                                        <p:tgtEl>
                                          <p:spTgt spid="86630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66341"/>
                                        </p:tgtEl>
                                        <p:attrNameLst>
                                          <p:attrName>style.visibility</p:attrName>
                                        </p:attrNameLst>
                                      </p:cBhvr>
                                      <p:to>
                                        <p:strVal val="visible"/>
                                      </p:to>
                                    </p:set>
                                    <p:animEffect transition="in" filter="wipe(left)">
                                      <p:cBhvr>
                                        <p:cTn id="15" dur="500"/>
                                        <p:tgtEl>
                                          <p:spTgt spid="8663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66342"/>
                                        </p:tgtEl>
                                        <p:attrNameLst>
                                          <p:attrName>style.visibility</p:attrName>
                                        </p:attrNameLst>
                                      </p:cBhvr>
                                      <p:to>
                                        <p:strVal val="visible"/>
                                      </p:to>
                                    </p:set>
                                    <p:animEffect transition="in" filter="wipe(left)">
                                      <p:cBhvr>
                                        <p:cTn id="19" dur="500"/>
                                        <p:tgtEl>
                                          <p:spTgt spid="86634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66343"/>
                                        </p:tgtEl>
                                        <p:attrNameLst>
                                          <p:attrName>style.visibility</p:attrName>
                                        </p:attrNameLst>
                                      </p:cBhvr>
                                      <p:to>
                                        <p:strVal val="visible"/>
                                      </p:to>
                                    </p:set>
                                    <p:animEffect transition="in" filter="wipe(left)">
                                      <p:cBhvr>
                                        <p:cTn id="23" dur="500"/>
                                        <p:tgtEl>
                                          <p:spTgt spid="8663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66346"/>
                                        </p:tgtEl>
                                        <p:attrNameLst>
                                          <p:attrName>style.visibility</p:attrName>
                                        </p:attrNameLst>
                                      </p:cBhvr>
                                      <p:to>
                                        <p:strVal val="visible"/>
                                      </p:to>
                                    </p:set>
                                    <p:animEffect transition="in" filter="wipe(left)">
                                      <p:cBhvr>
                                        <p:cTn id="27" dur="500"/>
                                        <p:tgtEl>
                                          <p:spTgt spid="86634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66347"/>
                                        </p:tgtEl>
                                        <p:attrNameLst>
                                          <p:attrName>style.visibility</p:attrName>
                                        </p:attrNameLst>
                                      </p:cBhvr>
                                      <p:to>
                                        <p:strVal val="visible"/>
                                      </p:to>
                                    </p:set>
                                    <p:animEffect transition="in" filter="wipe(left)">
                                      <p:cBhvr>
                                        <p:cTn id="31" dur="500"/>
                                        <p:tgtEl>
                                          <p:spTgt spid="8663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66324"/>
                                        </p:tgtEl>
                                        <p:attrNameLst>
                                          <p:attrName>style.visibility</p:attrName>
                                        </p:attrNameLst>
                                      </p:cBhvr>
                                      <p:to>
                                        <p:strVal val="visible"/>
                                      </p:to>
                                    </p:set>
                                    <p:animEffect transition="in" filter="wipe(left)">
                                      <p:cBhvr>
                                        <p:cTn id="35" dur="1000"/>
                                        <p:tgtEl>
                                          <p:spTgt spid="866324"/>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866330"/>
                                        </p:tgtEl>
                                        <p:attrNameLst>
                                          <p:attrName>style.visibility</p:attrName>
                                        </p:attrNameLst>
                                      </p:cBhvr>
                                      <p:to>
                                        <p:strVal val="visible"/>
                                      </p:to>
                                    </p:set>
                                    <p:animEffect transition="in" filter="wipe(left)">
                                      <p:cBhvr>
                                        <p:cTn id="39" dur="500"/>
                                        <p:tgtEl>
                                          <p:spTgt spid="866330"/>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866332"/>
                                        </p:tgtEl>
                                        <p:attrNameLst>
                                          <p:attrName>style.visibility</p:attrName>
                                        </p:attrNameLst>
                                      </p:cBhvr>
                                      <p:to>
                                        <p:strVal val="visible"/>
                                      </p:to>
                                    </p:set>
                                    <p:animEffect transition="in" filter="wipe(up)">
                                      <p:cBhvr>
                                        <p:cTn id="43" dur="500"/>
                                        <p:tgtEl>
                                          <p:spTgt spid="86633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66345"/>
                                        </p:tgtEl>
                                        <p:attrNameLst>
                                          <p:attrName>style.visibility</p:attrName>
                                        </p:attrNameLst>
                                      </p:cBhvr>
                                      <p:to>
                                        <p:strVal val="visible"/>
                                      </p:to>
                                    </p:set>
                                    <p:animEffect transition="in" filter="wipe(up)">
                                      <p:cBhvr>
                                        <p:cTn id="46" dur="500"/>
                                        <p:tgtEl>
                                          <p:spTgt spid="866345"/>
                                        </p:tgtEl>
                                      </p:cBhvr>
                                    </p:animEffect>
                                  </p:childTnLst>
                                </p:cTn>
                              </p:par>
                            </p:childTnLst>
                          </p:cTn>
                        </p:par>
                        <p:par>
                          <p:cTn id="47" fill="hold">
                            <p:stCondLst>
                              <p:cond delay="5500"/>
                            </p:stCondLst>
                            <p:childTnLst>
                              <p:par>
                                <p:cTn id="48" presetID="4" presetClass="entr" presetSubtype="32" fill="hold" grpId="0" nodeType="afterEffect">
                                  <p:stCondLst>
                                    <p:cond delay="0"/>
                                  </p:stCondLst>
                                  <p:childTnLst>
                                    <p:set>
                                      <p:cBhvr>
                                        <p:cTn id="49" dur="1" fill="hold">
                                          <p:stCondLst>
                                            <p:cond delay="0"/>
                                          </p:stCondLst>
                                        </p:cTn>
                                        <p:tgtEl>
                                          <p:spTgt spid="866328"/>
                                        </p:tgtEl>
                                        <p:attrNameLst>
                                          <p:attrName>style.visibility</p:attrName>
                                        </p:attrNameLst>
                                      </p:cBhvr>
                                      <p:to>
                                        <p:strVal val="visible"/>
                                      </p:to>
                                    </p:set>
                                    <p:animEffect transition="in" filter="box(out)">
                                      <p:cBhvr>
                                        <p:cTn id="50" dur="500"/>
                                        <p:tgtEl>
                                          <p:spTgt spid="866328"/>
                                        </p:tgtEl>
                                      </p:cBhvr>
                                    </p:animEffect>
                                  </p:childTnLst>
                                </p:cTn>
                              </p:par>
                            </p:childTnLst>
                          </p:cTn>
                        </p:par>
                        <p:par>
                          <p:cTn id="51" fill="hold">
                            <p:stCondLst>
                              <p:cond delay="6000"/>
                            </p:stCondLst>
                            <p:childTnLst>
                              <p:par>
                                <p:cTn id="52" presetID="4" presetClass="entr" presetSubtype="16" fill="hold" nodeType="afterEffect">
                                  <p:stCondLst>
                                    <p:cond delay="0"/>
                                  </p:stCondLst>
                                  <p:childTnLst>
                                    <p:set>
                                      <p:cBhvr>
                                        <p:cTn id="53" dur="1" fill="hold">
                                          <p:stCondLst>
                                            <p:cond delay="0"/>
                                          </p:stCondLst>
                                        </p:cTn>
                                        <p:tgtEl>
                                          <p:spTgt spid="866329"/>
                                        </p:tgtEl>
                                        <p:attrNameLst>
                                          <p:attrName>style.visibility</p:attrName>
                                        </p:attrNameLst>
                                      </p:cBhvr>
                                      <p:to>
                                        <p:strVal val="visible"/>
                                      </p:to>
                                    </p:set>
                                    <p:animEffect transition="in" filter="box(in)">
                                      <p:cBhvr>
                                        <p:cTn id="54" dur="500"/>
                                        <p:tgtEl>
                                          <p:spTgt spid="866329"/>
                                        </p:tgtEl>
                                      </p:cBhvr>
                                    </p:animEffect>
                                  </p:childTnLst>
                                </p:cTn>
                              </p:par>
                            </p:childTnLst>
                          </p:cTn>
                        </p:par>
                        <p:par>
                          <p:cTn id="55" fill="hold">
                            <p:stCondLst>
                              <p:cond delay="6500"/>
                            </p:stCondLst>
                            <p:childTnLst>
                              <p:par>
                                <p:cTn id="56" presetID="20" presetClass="entr" presetSubtype="0" fill="hold" nodeType="afterEffect">
                                  <p:stCondLst>
                                    <p:cond delay="0"/>
                                  </p:stCondLst>
                                  <p:childTnLst>
                                    <p:set>
                                      <p:cBhvr>
                                        <p:cTn id="57" dur="1" fill="hold">
                                          <p:stCondLst>
                                            <p:cond delay="0"/>
                                          </p:stCondLst>
                                        </p:cTn>
                                        <p:tgtEl>
                                          <p:spTgt spid="866331"/>
                                        </p:tgtEl>
                                        <p:attrNameLst>
                                          <p:attrName>style.visibility</p:attrName>
                                        </p:attrNameLst>
                                      </p:cBhvr>
                                      <p:to>
                                        <p:strVal val="visible"/>
                                      </p:to>
                                    </p:set>
                                    <p:animEffect transition="in" filter="wedge">
                                      <p:cBhvr>
                                        <p:cTn id="58" dur="500"/>
                                        <p:tgtEl>
                                          <p:spTgt spid="86633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66311"/>
                                        </p:tgtEl>
                                        <p:attrNameLst>
                                          <p:attrName>style.visibility</p:attrName>
                                        </p:attrNameLst>
                                      </p:cBhvr>
                                      <p:to>
                                        <p:strVal val="visible"/>
                                      </p:to>
                                    </p:set>
                                    <p:anim calcmode="lin" valueType="num">
                                      <p:cBhvr>
                                        <p:cTn id="63" dur="500" fill="hold"/>
                                        <p:tgtEl>
                                          <p:spTgt spid="866311"/>
                                        </p:tgtEl>
                                        <p:attrNameLst>
                                          <p:attrName>ppt_w</p:attrName>
                                        </p:attrNameLst>
                                      </p:cBhvr>
                                      <p:tavLst>
                                        <p:tav tm="0">
                                          <p:val>
                                            <p:fltVal val="0"/>
                                          </p:val>
                                        </p:tav>
                                        <p:tav tm="100000">
                                          <p:val>
                                            <p:strVal val="#ppt_w"/>
                                          </p:val>
                                        </p:tav>
                                      </p:tavLst>
                                    </p:anim>
                                    <p:anim calcmode="lin" valueType="num">
                                      <p:cBhvr>
                                        <p:cTn id="64" dur="500" fill="hold"/>
                                        <p:tgtEl>
                                          <p:spTgt spid="866311"/>
                                        </p:tgtEl>
                                        <p:attrNameLst>
                                          <p:attrName>ppt_h</p:attrName>
                                        </p:attrNameLst>
                                      </p:cBhvr>
                                      <p:tavLst>
                                        <p:tav tm="0">
                                          <p:val>
                                            <p:fltVal val="0"/>
                                          </p:val>
                                        </p:tav>
                                        <p:tav tm="100000">
                                          <p:val>
                                            <p:strVal val="#ppt_h"/>
                                          </p:val>
                                        </p:tav>
                                      </p:tavLst>
                                    </p:anim>
                                    <p:animEffect transition="in" filter="fade">
                                      <p:cBhvr>
                                        <p:cTn id="65" dur="500"/>
                                        <p:tgtEl>
                                          <p:spTgt spid="86631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66333"/>
                                        </p:tgtEl>
                                        <p:attrNameLst>
                                          <p:attrName>style.visibility</p:attrName>
                                        </p:attrNameLst>
                                      </p:cBhvr>
                                      <p:to>
                                        <p:strVal val="visible"/>
                                      </p:to>
                                    </p:set>
                                    <p:animEffect transition="in" filter="wipe(left)">
                                      <p:cBhvr>
                                        <p:cTn id="68" dur="500"/>
                                        <p:tgtEl>
                                          <p:spTgt spid="86633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66334"/>
                                        </p:tgtEl>
                                        <p:attrNameLst>
                                          <p:attrName>style.visibility</p:attrName>
                                        </p:attrNameLst>
                                      </p:cBhvr>
                                      <p:to>
                                        <p:strVal val="visible"/>
                                      </p:to>
                                    </p:set>
                                    <p:animEffect transition="in" filter="wipe(down)">
                                      <p:cBhvr>
                                        <p:cTn id="71" dur="500"/>
                                        <p:tgtEl>
                                          <p:spTgt spid="866334"/>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866339"/>
                                        </p:tgtEl>
                                        <p:attrNameLst>
                                          <p:attrName>style.visibility</p:attrName>
                                        </p:attrNameLst>
                                      </p:cBhvr>
                                      <p:to>
                                        <p:strVal val="visible"/>
                                      </p:to>
                                    </p:set>
                                    <p:animEffect transition="in" filter="box(in)">
                                      <p:cBhvr>
                                        <p:cTn id="74" dur="500"/>
                                        <p:tgtEl>
                                          <p:spTgt spid="866339"/>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866335"/>
                                        </p:tgtEl>
                                        <p:attrNameLst>
                                          <p:attrName>style.visibility</p:attrName>
                                        </p:attrNameLst>
                                      </p:cBhvr>
                                      <p:to>
                                        <p:strVal val="visible"/>
                                      </p:to>
                                    </p:set>
                                    <p:animEffect transition="in" filter="box(in)">
                                      <p:cBhvr>
                                        <p:cTn id="77" dur="500"/>
                                        <p:tgtEl>
                                          <p:spTgt spid="866335"/>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866336"/>
                                        </p:tgtEl>
                                        <p:attrNameLst>
                                          <p:attrName>style.visibility</p:attrName>
                                        </p:attrNameLst>
                                      </p:cBhvr>
                                      <p:to>
                                        <p:strVal val="visible"/>
                                      </p:to>
                                    </p:set>
                                    <p:animEffect transition="in" filter="box(in)">
                                      <p:cBhvr>
                                        <p:cTn id="80" dur="500"/>
                                        <p:tgtEl>
                                          <p:spTgt spid="86633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66348"/>
                                        </p:tgtEl>
                                        <p:attrNameLst>
                                          <p:attrName>style.visibility</p:attrName>
                                        </p:attrNameLst>
                                      </p:cBhvr>
                                      <p:to>
                                        <p:strVal val="visible"/>
                                      </p:to>
                                    </p:set>
                                    <p:animEffect transition="in" filter="wipe(down)">
                                      <p:cBhvr>
                                        <p:cTn id="83" dur="500"/>
                                        <p:tgtEl>
                                          <p:spTgt spid="86634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866349"/>
                                        </p:tgtEl>
                                        <p:attrNameLst>
                                          <p:attrName>style.visibility</p:attrName>
                                        </p:attrNameLst>
                                      </p:cBhvr>
                                      <p:to>
                                        <p:strVal val="visible"/>
                                      </p:to>
                                    </p:set>
                                    <p:animEffect transition="in" filter="wipe(left)">
                                      <p:cBhvr>
                                        <p:cTn id="86" dur="500"/>
                                        <p:tgtEl>
                                          <p:spTgt spid="866349"/>
                                        </p:tgtEl>
                                      </p:cBhvr>
                                    </p:animEffect>
                                  </p:childTnLst>
                                </p:cTn>
                              </p:par>
                            </p:childTnLst>
                          </p:cTn>
                        </p:par>
                        <p:par>
                          <p:cTn id="87" fill="hold">
                            <p:stCondLst>
                              <p:cond delay="500"/>
                            </p:stCondLst>
                            <p:childTnLst>
                              <p:par>
                                <p:cTn id="88" presetID="26" presetClass="entr" presetSubtype="0" fill="hold" grpId="0" nodeType="afterEffect">
                                  <p:stCondLst>
                                    <p:cond delay="0"/>
                                  </p:stCondLst>
                                  <p:childTnLst>
                                    <p:set>
                                      <p:cBhvr>
                                        <p:cTn id="89" dur="1" fill="hold">
                                          <p:stCondLst>
                                            <p:cond delay="0"/>
                                          </p:stCondLst>
                                        </p:cTn>
                                        <p:tgtEl>
                                          <p:spTgt spid="866338"/>
                                        </p:tgtEl>
                                        <p:attrNameLst>
                                          <p:attrName>style.visibility</p:attrName>
                                        </p:attrNameLst>
                                      </p:cBhvr>
                                      <p:to>
                                        <p:strVal val="visible"/>
                                      </p:to>
                                    </p:set>
                                    <p:animEffect transition="in" filter="wipe(down)">
                                      <p:cBhvr>
                                        <p:cTn id="90" dur="580">
                                          <p:stCondLst>
                                            <p:cond delay="0"/>
                                          </p:stCondLst>
                                        </p:cTn>
                                        <p:tgtEl>
                                          <p:spTgt spid="866338"/>
                                        </p:tgtEl>
                                      </p:cBhvr>
                                    </p:animEffect>
                                    <p:anim calcmode="lin" valueType="num">
                                      <p:cBhvr>
                                        <p:cTn id="91" dur="1822" tmFilter="0,0; 0.14,0.36; 0.43,0.73; 0.71,0.91; 1.0,1.0">
                                          <p:stCondLst>
                                            <p:cond delay="0"/>
                                          </p:stCondLst>
                                        </p:cTn>
                                        <p:tgtEl>
                                          <p:spTgt spid="866338"/>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866338"/>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866338"/>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866338"/>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866338"/>
                                        </p:tgtEl>
                                        <p:attrNameLst>
                                          <p:attrName>ppt_y</p:attrName>
                                        </p:attrNameLst>
                                      </p:cBhvr>
                                      <p:tavLst>
                                        <p:tav tm="0" fmla="#ppt_y-sin(pi*$)/81">
                                          <p:val>
                                            <p:fltVal val="0"/>
                                          </p:val>
                                        </p:tav>
                                        <p:tav tm="100000">
                                          <p:val>
                                            <p:fltVal val="1"/>
                                          </p:val>
                                        </p:tav>
                                      </p:tavLst>
                                    </p:anim>
                                    <p:animScale>
                                      <p:cBhvr>
                                        <p:cTn id="96" dur="26">
                                          <p:stCondLst>
                                            <p:cond delay="650"/>
                                          </p:stCondLst>
                                        </p:cTn>
                                        <p:tgtEl>
                                          <p:spTgt spid="866338"/>
                                        </p:tgtEl>
                                      </p:cBhvr>
                                      <p:to x="100000" y="60000"/>
                                    </p:animScale>
                                    <p:animScale>
                                      <p:cBhvr>
                                        <p:cTn id="97" dur="166" decel="50000">
                                          <p:stCondLst>
                                            <p:cond delay="676"/>
                                          </p:stCondLst>
                                        </p:cTn>
                                        <p:tgtEl>
                                          <p:spTgt spid="866338"/>
                                        </p:tgtEl>
                                      </p:cBhvr>
                                      <p:to x="100000" y="100000"/>
                                    </p:animScale>
                                    <p:animScale>
                                      <p:cBhvr>
                                        <p:cTn id="98" dur="26">
                                          <p:stCondLst>
                                            <p:cond delay="1312"/>
                                          </p:stCondLst>
                                        </p:cTn>
                                        <p:tgtEl>
                                          <p:spTgt spid="866338"/>
                                        </p:tgtEl>
                                      </p:cBhvr>
                                      <p:to x="100000" y="80000"/>
                                    </p:animScale>
                                    <p:animScale>
                                      <p:cBhvr>
                                        <p:cTn id="99" dur="166" decel="50000">
                                          <p:stCondLst>
                                            <p:cond delay="1338"/>
                                          </p:stCondLst>
                                        </p:cTn>
                                        <p:tgtEl>
                                          <p:spTgt spid="866338"/>
                                        </p:tgtEl>
                                      </p:cBhvr>
                                      <p:to x="100000" y="100000"/>
                                    </p:animScale>
                                    <p:animScale>
                                      <p:cBhvr>
                                        <p:cTn id="100" dur="26">
                                          <p:stCondLst>
                                            <p:cond delay="1642"/>
                                          </p:stCondLst>
                                        </p:cTn>
                                        <p:tgtEl>
                                          <p:spTgt spid="866338"/>
                                        </p:tgtEl>
                                      </p:cBhvr>
                                      <p:to x="100000" y="90000"/>
                                    </p:animScale>
                                    <p:animScale>
                                      <p:cBhvr>
                                        <p:cTn id="101" dur="166" decel="50000">
                                          <p:stCondLst>
                                            <p:cond delay="1668"/>
                                          </p:stCondLst>
                                        </p:cTn>
                                        <p:tgtEl>
                                          <p:spTgt spid="866338"/>
                                        </p:tgtEl>
                                      </p:cBhvr>
                                      <p:to x="100000" y="100000"/>
                                    </p:animScale>
                                    <p:animScale>
                                      <p:cBhvr>
                                        <p:cTn id="102" dur="26">
                                          <p:stCondLst>
                                            <p:cond delay="1808"/>
                                          </p:stCondLst>
                                        </p:cTn>
                                        <p:tgtEl>
                                          <p:spTgt spid="866338"/>
                                        </p:tgtEl>
                                      </p:cBhvr>
                                      <p:to x="100000" y="95000"/>
                                    </p:animScale>
                                    <p:animScale>
                                      <p:cBhvr>
                                        <p:cTn id="103" dur="166" decel="50000">
                                          <p:stCondLst>
                                            <p:cond delay="1834"/>
                                          </p:stCondLst>
                                        </p:cTn>
                                        <p:tgtEl>
                                          <p:spTgt spid="866338"/>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866337"/>
                                        </p:tgtEl>
                                        <p:attrNameLst>
                                          <p:attrName>style.visibility</p:attrName>
                                        </p:attrNameLst>
                                      </p:cBhvr>
                                      <p:to>
                                        <p:strVal val="visible"/>
                                      </p:to>
                                    </p:set>
                                    <p:animEffect transition="in" filter="wipe(left)">
                                      <p:cBhvr>
                                        <p:cTn id="108" dur="2000"/>
                                        <p:tgtEl>
                                          <p:spTgt spid="866337"/>
                                        </p:tgtEl>
                                      </p:cBhvr>
                                    </p:animEffect>
                                  </p:childTnLst>
                                </p:cTn>
                              </p:par>
                            </p:childTnLst>
                          </p:cTn>
                        </p:par>
                        <p:par>
                          <p:cTn id="109" fill="hold">
                            <p:stCondLst>
                              <p:cond delay="2000"/>
                            </p:stCondLst>
                            <p:childTnLst>
                              <p:par>
                                <p:cTn id="110" presetID="53" presetClass="entr" presetSubtype="0" fill="hold" nodeType="afterEffect">
                                  <p:stCondLst>
                                    <p:cond delay="0"/>
                                  </p:stCondLst>
                                  <p:childTnLst>
                                    <p:set>
                                      <p:cBhvr>
                                        <p:cTn id="111" dur="1" fill="hold">
                                          <p:stCondLst>
                                            <p:cond delay="0"/>
                                          </p:stCondLst>
                                        </p:cTn>
                                        <p:tgtEl>
                                          <p:spTgt spid="866350"/>
                                        </p:tgtEl>
                                        <p:attrNameLst>
                                          <p:attrName>style.visibility</p:attrName>
                                        </p:attrNameLst>
                                      </p:cBhvr>
                                      <p:to>
                                        <p:strVal val="visible"/>
                                      </p:to>
                                    </p:set>
                                    <p:anim calcmode="lin" valueType="num">
                                      <p:cBhvr>
                                        <p:cTn id="112" dur="500" fill="hold"/>
                                        <p:tgtEl>
                                          <p:spTgt spid="866350"/>
                                        </p:tgtEl>
                                        <p:attrNameLst>
                                          <p:attrName>ppt_w</p:attrName>
                                        </p:attrNameLst>
                                      </p:cBhvr>
                                      <p:tavLst>
                                        <p:tav tm="0">
                                          <p:val>
                                            <p:fltVal val="0"/>
                                          </p:val>
                                        </p:tav>
                                        <p:tav tm="100000">
                                          <p:val>
                                            <p:strVal val="#ppt_w"/>
                                          </p:val>
                                        </p:tav>
                                      </p:tavLst>
                                    </p:anim>
                                    <p:anim calcmode="lin" valueType="num">
                                      <p:cBhvr>
                                        <p:cTn id="113" dur="500" fill="hold"/>
                                        <p:tgtEl>
                                          <p:spTgt spid="866350"/>
                                        </p:tgtEl>
                                        <p:attrNameLst>
                                          <p:attrName>ppt_h</p:attrName>
                                        </p:attrNameLst>
                                      </p:cBhvr>
                                      <p:tavLst>
                                        <p:tav tm="0">
                                          <p:val>
                                            <p:fltVal val="0"/>
                                          </p:val>
                                        </p:tav>
                                        <p:tav tm="100000">
                                          <p:val>
                                            <p:strVal val="#ppt_h"/>
                                          </p:val>
                                        </p:tav>
                                      </p:tavLst>
                                    </p:anim>
                                    <p:animEffect transition="in" filter="fade">
                                      <p:cBhvr>
                                        <p:cTn id="114" dur="500"/>
                                        <p:tgtEl>
                                          <p:spTgt spid="866350"/>
                                        </p:tgtEl>
                                      </p:cBhvr>
                                    </p:animEffect>
                                  </p:childTnLst>
                                </p:cTn>
                              </p:par>
                            </p:childTnLst>
                          </p:cTn>
                        </p:par>
                        <p:par>
                          <p:cTn id="115" fill="hold">
                            <p:stCondLst>
                              <p:cond delay="2500"/>
                            </p:stCondLst>
                            <p:childTnLst>
                              <p:par>
                                <p:cTn id="116" presetID="22" presetClass="entr" presetSubtype="1" fill="hold" grpId="0" nodeType="afterEffect">
                                  <p:stCondLst>
                                    <p:cond delay="0"/>
                                  </p:stCondLst>
                                  <p:childTnLst>
                                    <p:set>
                                      <p:cBhvr>
                                        <p:cTn id="117" dur="1" fill="hold">
                                          <p:stCondLst>
                                            <p:cond delay="0"/>
                                          </p:stCondLst>
                                        </p:cTn>
                                        <p:tgtEl>
                                          <p:spTgt spid="866351"/>
                                        </p:tgtEl>
                                        <p:attrNameLst>
                                          <p:attrName>style.visibility</p:attrName>
                                        </p:attrNameLst>
                                      </p:cBhvr>
                                      <p:to>
                                        <p:strVal val="visible"/>
                                      </p:to>
                                    </p:set>
                                    <p:animEffect transition="in" filter="wipe(up)">
                                      <p:cBhvr>
                                        <p:cTn id="118" dur="500"/>
                                        <p:tgtEl>
                                          <p:spTgt spid="866351"/>
                                        </p:tgtEl>
                                      </p:cBhvr>
                                    </p:animEffect>
                                  </p:childTnLst>
                                </p:cTn>
                              </p:par>
                            </p:childTnLst>
                          </p:cTn>
                        </p:par>
                        <p:par>
                          <p:cTn id="119" fill="hold">
                            <p:stCondLst>
                              <p:cond delay="3000"/>
                            </p:stCondLst>
                            <p:childTnLst>
                              <p:par>
                                <p:cTn id="120" presetID="53" presetClass="entr" presetSubtype="0" fill="hold" grpId="0" nodeType="afterEffect">
                                  <p:stCondLst>
                                    <p:cond delay="0"/>
                                  </p:stCondLst>
                                  <p:childTnLst>
                                    <p:set>
                                      <p:cBhvr>
                                        <p:cTn id="121" dur="1" fill="hold">
                                          <p:stCondLst>
                                            <p:cond delay="0"/>
                                          </p:stCondLst>
                                        </p:cTn>
                                        <p:tgtEl>
                                          <p:spTgt spid="866352"/>
                                        </p:tgtEl>
                                        <p:attrNameLst>
                                          <p:attrName>style.visibility</p:attrName>
                                        </p:attrNameLst>
                                      </p:cBhvr>
                                      <p:to>
                                        <p:strVal val="visible"/>
                                      </p:to>
                                    </p:set>
                                    <p:anim calcmode="lin" valueType="num">
                                      <p:cBhvr>
                                        <p:cTn id="122" dur="500" fill="hold"/>
                                        <p:tgtEl>
                                          <p:spTgt spid="866352"/>
                                        </p:tgtEl>
                                        <p:attrNameLst>
                                          <p:attrName>ppt_w</p:attrName>
                                        </p:attrNameLst>
                                      </p:cBhvr>
                                      <p:tavLst>
                                        <p:tav tm="0">
                                          <p:val>
                                            <p:fltVal val="0"/>
                                          </p:val>
                                        </p:tav>
                                        <p:tav tm="100000">
                                          <p:val>
                                            <p:strVal val="#ppt_w"/>
                                          </p:val>
                                        </p:tav>
                                      </p:tavLst>
                                    </p:anim>
                                    <p:anim calcmode="lin" valueType="num">
                                      <p:cBhvr>
                                        <p:cTn id="123" dur="500" fill="hold"/>
                                        <p:tgtEl>
                                          <p:spTgt spid="866352"/>
                                        </p:tgtEl>
                                        <p:attrNameLst>
                                          <p:attrName>ppt_h</p:attrName>
                                        </p:attrNameLst>
                                      </p:cBhvr>
                                      <p:tavLst>
                                        <p:tav tm="0">
                                          <p:val>
                                            <p:fltVal val="0"/>
                                          </p:val>
                                        </p:tav>
                                        <p:tav tm="100000">
                                          <p:val>
                                            <p:strVal val="#ppt_h"/>
                                          </p:val>
                                        </p:tav>
                                      </p:tavLst>
                                    </p:anim>
                                    <p:animEffect transition="in" filter="fade">
                                      <p:cBhvr>
                                        <p:cTn id="124" dur="500"/>
                                        <p:tgtEl>
                                          <p:spTgt spid="86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11" grpId="0" animBg="1"/>
      <p:bldP spid="866324" grpId="0" autoUpdateAnimBg="0"/>
      <p:bldP spid="866328" grpId="0" animBg="1"/>
      <p:bldP spid="866332" grpId="0" animBg="1"/>
      <p:bldP spid="866333" grpId="0" animBg="1"/>
      <p:bldP spid="866334" grpId="0" animBg="1"/>
      <p:bldP spid="866335" grpId="0" animBg="1"/>
      <p:bldP spid="866336" grpId="0" animBg="1"/>
      <p:bldP spid="866337" grpId="0" animBg="1"/>
      <p:bldP spid="866338" grpId="0"/>
      <p:bldP spid="866339" grpId="0" animBg="1"/>
      <p:bldP spid="866345" grpId="0" animBg="1"/>
      <p:bldP spid="866348" grpId="0" animBg="1"/>
      <p:bldP spid="866349" grpId="0" animBg="1"/>
      <p:bldP spid="866351" grpId="0" animBg="1"/>
      <p:bldP spid="8663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ChangeArrowheads="1"/>
          </p:cNvSpPr>
          <p:nvPr/>
        </p:nvSpPr>
        <p:spPr bwMode="auto">
          <a:xfrm>
            <a:off x="611188" y="1081088"/>
            <a:ext cx="8424862"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88836" name="Rectangle 4"/>
          <p:cNvSpPr>
            <a:spLocks noChangeArrowheads="1"/>
          </p:cNvSpPr>
          <p:nvPr/>
        </p:nvSpPr>
        <p:spPr bwMode="auto">
          <a:xfrm>
            <a:off x="0" y="0"/>
            <a:ext cx="8770995" cy="5765832"/>
          </a:xfrm>
          <a:prstGeom prst="rect">
            <a:avLst/>
          </a:prstGeom>
          <a:solidFill>
            <a:schemeClr val="bg1"/>
          </a:solidFill>
          <a:ln w="12700" cap="sq">
            <a:noFill/>
            <a:miter lim="800000"/>
            <a:headEnd type="none" w="sm" len="sm"/>
            <a:tailEnd type="none" w="sm" len="sm"/>
          </a:ln>
          <a:effectLst/>
        </p:spPr>
        <p:txBody>
          <a:bodyPr wrap="none" anchor="ctr"/>
          <a:lstStyle/>
          <a:p>
            <a:endParaRPr lang="es-MX"/>
          </a:p>
        </p:txBody>
      </p:sp>
      <p:graphicFrame>
        <p:nvGraphicFramePr>
          <p:cNvPr id="888837" name="Object 5"/>
          <p:cNvGraphicFramePr>
            <a:graphicFrameLocks/>
          </p:cNvGraphicFramePr>
          <p:nvPr/>
        </p:nvGraphicFramePr>
        <p:xfrm>
          <a:off x="1547813" y="2133600"/>
          <a:ext cx="1373187" cy="931863"/>
        </p:xfrm>
        <a:graphic>
          <a:graphicData uri="http://schemas.openxmlformats.org/presentationml/2006/ole">
            <p:oleObj spid="_x0000_s888837" name="CorelDRAW" r:id="rId4" imgW="756720" imgH="533160" progId="">
              <p:embed/>
            </p:oleObj>
          </a:graphicData>
        </a:graphic>
      </p:graphicFrame>
      <p:sp>
        <p:nvSpPr>
          <p:cNvPr id="888838" name="Rectangle 6"/>
          <p:cNvSpPr>
            <a:spLocks noChangeArrowheads="1"/>
          </p:cNvSpPr>
          <p:nvPr/>
        </p:nvSpPr>
        <p:spPr bwMode="auto">
          <a:xfrm>
            <a:off x="1420813" y="2062163"/>
            <a:ext cx="431800" cy="719137"/>
          </a:xfrm>
          <a:prstGeom prst="rect">
            <a:avLst/>
          </a:prstGeom>
          <a:solidFill>
            <a:schemeClr val="bg1"/>
          </a:solidFill>
          <a:ln w="9525">
            <a:noFill/>
            <a:miter lim="800000"/>
            <a:headEnd/>
            <a:tailEnd/>
          </a:ln>
          <a:effectLst/>
        </p:spPr>
        <p:txBody>
          <a:bodyPr wrap="none" anchor="ctr"/>
          <a:lstStyle/>
          <a:p>
            <a:endParaRPr lang="es-MX"/>
          </a:p>
        </p:txBody>
      </p:sp>
      <p:sp>
        <p:nvSpPr>
          <p:cNvPr id="888839" name="Rectangle 7"/>
          <p:cNvSpPr>
            <a:spLocks noChangeArrowheads="1"/>
          </p:cNvSpPr>
          <p:nvPr/>
        </p:nvSpPr>
        <p:spPr bwMode="auto">
          <a:xfrm>
            <a:off x="468313" y="3835400"/>
            <a:ext cx="8135937" cy="2590800"/>
          </a:xfrm>
          <a:prstGeom prst="rect">
            <a:avLst/>
          </a:prstGeom>
          <a:solidFill>
            <a:srgbClr val="C0C0C0">
              <a:alpha val="10001"/>
            </a:srgbClr>
          </a:solidFill>
          <a:ln w="9525">
            <a:noFill/>
            <a:miter lim="800000"/>
            <a:headEnd/>
            <a:tailEnd/>
          </a:ln>
          <a:effectLst/>
        </p:spPr>
        <p:txBody>
          <a:bodyPr wrap="none" anchor="ctr"/>
          <a:lstStyle/>
          <a:p>
            <a:endParaRPr lang="es-MX"/>
          </a:p>
        </p:txBody>
      </p:sp>
      <p:graphicFrame>
        <p:nvGraphicFramePr>
          <p:cNvPr id="888840" name="Object 8"/>
          <p:cNvGraphicFramePr>
            <a:graphicFrameLocks/>
          </p:cNvGraphicFramePr>
          <p:nvPr/>
        </p:nvGraphicFramePr>
        <p:xfrm>
          <a:off x="3203575" y="406400"/>
          <a:ext cx="1439863" cy="1014413"/>
        </p:xfrm>
        <a:graphic>
          <a:graphicData uri="http://schemas.openxmlformats.org/presentationml/2006/ole">
            <p:oleObj spid="_x0000_s888840" name="CorelDRAW" r:id="rId5" imgW="756720" imgH="533160" progId="">
              <p:embed/>
            </p:oleObj>
          </a:graphicData>
        </a:graphic>
      </p:graphicFrame>
      <p:graphicFrame>
        <p:nvGraphicFramePr>
          <p:cNvPr id="888841" name="Object 9"/>
          <p:cNvGraphicFramePr>
            <a:graphicFrameLocks/>
          </p:cNvGraphicFramePr>
          <p:nvPr/>
        </p:nvGraphicFramePr>
        <p:xfrm>
          <a:off x="5938838" y="406400"/>
          <a:ext cx="1439862" cy="1014413"/>
        </p:xfrm>
        <a:graphic>
          <a:graphicData uri="http://schemas.openxmlformats.org/presentationml/2006/ole">
            <p:oleObj spid="_x0000_s888841" name="CorelDRAW" r:id="rId6" imgW="756720" imgH="533160" progId="">
              <p:embed/>
            </p:oleObj>
          </a:graphicData>
        </a:graphic>
      </p:graphicFrame>
      <p:graphicFrame>
        <p:nvGraphicFramePr>
          <p:cNvPr id="888842" name="Object 10"/>
          <p:cNvGraphicFramePr>
            <a:graphicFrameLocks/>
          </p:cNvGraphicFramePr>
          <p:nvPr/>
        </p:nvGraphicFramePr>
        <p:xfrm>
          <a:off x="4572000" y="406400"/>
          <a:ext cx="1439863" cy="1014413"/>
        </p:xfrm>
        <a:graphic>
          <a:graphicData uri="http://schemas.openxmlformats.org/presentationml/2006/ole">
            <p:oleObj spid="_x0000_s888842" name="CorelDRAW" r:id="rId7" imgW="756720" imgH="533160" progId="">
              <p:embed/>
            </p:oleObj>
          </a:graphicData>
        </a:graphic>
      </p:graphicFrame>
      <p:sp>
        <p:nvSpPr>
          <p:cNvPr id="888843" name="Line 11"/>
          <p:cNvSpPr>
            <a:spLocks noChangeShapeType="1"/>
          </p:cNvSpPr>
          <p:nvPr/>
        </p:nvSpPr>
        <p:spPr bwMode="auto">
          <a:xfrm>
            <a:off x="3255963" y="276225"/>
            <a:ext cx="0" cy="1447800"/>
          </a:xfrm>
          <a:prstGeom prst="line">
            <a:avLst/>
          </a:prstGeom>
          <a:noFill/>
          <a:ln w="9525">
            <a:solidFill>
              <a:schemeClr val="tx1"/>
            </a:solidFill>
            <a:prstDash val="dash"/>
            <a:round/>
            <a:headEnd/>
            <a:tailEnd/>
          </a:ln>
          <a:effectLst/>
        </p:spPr>
        <p:txBody>
          <a:bodyPr/>
          <a:lstStyle/>
          <a:p>
            <a:endParaRPr lang="es-MX"/>
          </a:p>
        </p:txBody>
      </p:sp>
      <p:sp>
        <p:nvSpPr>
          <p:cNvPr id="888844" name="Line 12"/>
          <p:cNvSpPr>
            <a:spLocks noChangeShapeType="1"/>
          </p:cNvSpPr>
          <p:nvPr/>
        </p:nvSpPr>
        <p:spPr bwMode="auto">
          <a:xfrm>
            <a:off x="3275013" y="1557338"/>
            <a:ext cx="1371600" cy="0"/>
          </a:xfrm>
          <a:prstGeom prst="line">
            <a:avLst/>
          </a:prstGeom>
          <a:noFill/>
          <a:ln w="9525">
            <a:solidFill>
              <a:schemeClr val="tx1"/>
            </a:solidFill>
            <a:round/>
            <a:headEnd type="arrow" w="med" len="med"/>
            <a:tailEnd type="arrow" w="med" len="med"/>
          </a:ln>
          <a:effectLst/>
        </p:spPr>
        <p:txBody>
          <a:bodyPr/>
          <a:lstStyle/>
          <a:p>
            <a:endParaRPr lang="es-MX"/>
          </a:p>
        </p:txBody>
      </p:sp>
      <p:grpSp>
        <p:nvGrpSpPr>
          <p:cNvPr id="888845" name="Group 13"/>
          <p:cNvGrpSpPr>
            <a:grpSpLocks/>
          </p:cNvGrpSpPr>
          <p:nvPr/>
        </p:nvGrpSpPr>
        <p:grpSpPr bwMode="auto">
          <a:xfrm>
            <a:off x="1873250" y="200025"/>
            <a:ext cx="6442075" cy="1447800"/>
            <a:chOff x="1135" y="80"/>
            <a:chExt cx="4058" cy="912"/>
          </a:xfrm>
        </p:grpSpPr>
        <p:sp>
          <p:nvSpPr>
            <p:cNvPr id="888846" name="Line 14"/>
            <p:cNvSpPr>
              <a:spLocks noChangeShapeType="1"/>
            </p:cNvSpPr>
            <p:nvPr/>
          </p:nvSpPr>
          <p:spPr bwMode="auto">
            <a:xfrm>
              <a:off x="1156" y="527"/>
              <a:ext cx="4037" cy="0"/>
            </a:xfrm>
            <a:prstGeom prst="line">
              <a:avLst/>
            </a:prstGeom>
            <a:noFill/>
            <a:ln w="9525">
              <a:solidFill>
                <a:schemeClr val="tx1"/>
              </a:solidFill>
              <a:round/>
              <a:headEnd/>
              <a:tailEnd type="triangle" w="med" len="med"/>
            </a:ln>
            <a:effectLst/>
          </p:spPr>
          <p:txBody>
            <a:bodyPr/>
            <a:lstStyle/>
            <a:p>
              <a:endParaRPr lang="es-MX"/>
            </a:p>
          </p:txBody>
        </p:sp>
        <p:sp>
          <p:nvSpPr>
            <p:cNvPr id="888847" name="Line 15"/>
            <p:cNvSpPr>
              <a:spLocks noChangeShapeType="1"/>
            </p:cNvSpPr>
            <p:nvPr/>
          </p:nvSpPr>
          <p:spPr bwMode="auto">
            <a:xfrm flipV="1">
              <a:off x="1135" y="80"/>
              <a:ext cx="0" cy="912"/>
            </a:xfrm>
            <a:prstGeom prst="line">
              <a:avLst/>
            </a:prstGeom>
            <a:noFill/>
            <a:ln w="9525">
              <a:solidFill>
                <a:schemeClr val="tx1"/>
              </a:solidFill>
              <a:round/>
              <a:headEnd/>
              <a:tailEnd type="triangle" w="med" len="med"/>
            </a:ln>
            <a:effectLst/>
          </p:spPr>
          <p:txBody>
            <a:bodyPr/>
            <a:lstStyle/>
            <a:p>
              <a:endParaRPr lang="es-MX"/>
            </a:p>
          </p:txBody>
        </p:sp>
      </p:grpSp>
      <p:graphicFrame>
        <p:nvGraphicFramePr>
          <p:cNvPr id="888848" name="Object 16"/>
          <p:cNvGraphicFramePr>
            <a:graphicFrameLocks noChangeAspect="1"/>
          </p:cNvGraphicFramePr>
          <p:nvPr/>
        </p:nvGraphicFramePr>
        <p:xfrm>
          <a:off x="1838325" y="381000"/>
          <a:ext cx="1447800" cy="1019175"/>
        </p:xfrm>
        <a:graphic>
          <a:graphicData uri="http://schemas.openxmlformats.org/presentationml/2006/ole">
            <p:oleObj spid="_x0000_s888848" name="CorelDRAW" r:id="rId8" imgW="756720" imgH="533160" progId="">
              <p:embed/>
            </p:oleObj>
          </a:graphicData>
        </a:graphic>
      </p:graphicFrame>
      <p:grpSp>
        <p:nvGrpSpPr>
          <p:cNvPr id="888849" name="Group 17"/>
          <p:cNvGrpSpPr>
            <a:grpSpLocks/>
          </p:cNvGrpSpPr>
          <p:nvPr/>
        </p:nvGrpSpPr>
        <p:grpSpPr bwMode="auto">
          <a:xfrm>
            <a:off x="1870075" y="1952625"/>
            <a:ext cx="6408738" cy="1447800"/>
            <a:chOff x="1133" y="1184"/>
            <a:chExt cx="4037" cy="912"/>
          </a:xfrm>
        </p:grpSpPr>
        <p:sp>
          <p:nvSpPr>
            <p:cNvPr id="888850" name="Line 18"/>
            <p:cNvSpPr>
              <a:spLocks noChangeShapeType="1"/>
            </p:cNvSpPr>
            <p:nvPr/>
          </p:nvSpPr>
          <p:spPr bwMode="auto">
            <a:xfrm>
              <a:off x="1133" y="1616"/>
              <a:ext cx="4037" cy="0"/>
            </a:xfrm>
            <a:prstGeom prst="line">
              <a:avLst/>
            </a:prstGeom>
            <a:noFill/>
            <a:ln w="9525">
              <a:solidFill>
                <a:schemeClr val="tx1"/>
              </a:solidFill>
              <a:round/>
              <a:headEnd/>
              <a:tailEnd type="triangle" w="med" len="med"/>
            </a:ln>
            <a:effectLst/>
          </p:spPr>
          <p:txBody>
            <a:bodyPr/>
            <a:lstStyle/>
            <a:p>
              <a:endParaRPr lang="es-MX"/>
            </a:p>
          </p:txBody>
        </p:sp>
        <p:sp>
          <p:nvSpPr>
            <p:cNvPr id="888851" name="Line 19"/>
            <p:cNvSpPr>
              <a:spLocks noChangeShapeType="1"/>
            </p:cNvSpPr>
            <p:nvPr/>
          </p:nvSpPr>
          <p:spPr bwMode="auto">
            <a:xfrm flipV="1">
              <a:off x="1135" y="1184"/>
              <a:ext cx="0" cy="912"/>
            </a:xfrm>
            <a:prstGeom prst="line">
              <a:avLst/>
            </a:prstGeom>
            <a:noFill/>
            <a:ln w="9525">
              <a:solidFill>
                <a:schemeClr val="tx1"/>
              </a:solidFill>
              <a:round/>
              <a:headEnd/>
              <a:tailEnd type="triangle" w="med" len="med"/>
            </a:ln>
            <a:effectLst/>
          </p:spPr>
          <p:txBody>
            <a:bodyPr/>
            <a:lstStyle/>
            <a:p>
              <a:endParaRPr lang="es-MX"/>
            </a:p>
          </p:txBody>
        </p:sp>
      </p:grpSp>
      <p:sp>
        <p:nvSpPr>
          <p:cNvPr id="888852" name="Text Box 20"/>
          <p:cNvSpPr txBox="1">
            <a:spLocks noChangeArrowheads="1"/>
          </p:cNvSpPr>
          <p:nvPr/>
        </p:nvSpPr>
        <p:spPr bwMode="auto">
          <a:xfrm>
            <a:off x="466725" y="276225"/>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1</a:t>
            </a:r>
            <a:endParaRPr kumimoji="0" lang="es-ES"/>
          </a:p>
        </p:txBody>
      </p:sp>
      <p:sp>
        <p:nvSpPr>
          <p:cNvPr id="888853" name="Text Box 21"/>
          <p:cNvSpPr txBox="1">
            <a:spLocks noChangeArrowheads="1"/>
          </p:cNvSpPr>
          <p:nvPr/>
        </p:nvSpPr>
        <p:spPr bwMode="auto">
          <a:xfrm>
            <a:off x="466725" y="2181225"/>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t>Entrada 2</a:t>
            </a:r>
            <a:endParaRPr kumimoji="0" lang="es-ES"/>
          </a:p>
        </p:txBody>
      </p:sp>
      <p:graphicFrame>
        <p:nvGraphicFramePr>
          <p:cNvPr id="888854" name="Object 22"/>
          <p:cNvGraphicFramePr>
            <a:graphicFrameLocks noChangeAspect="1"/>
          </p:cNvGraphicFramePr>
          <p:nvPr/>
        </p:nvGraphicFramePr>
        <p:xfrm>
          <a:off x="558800" y="723900"/>
          <a:ext cx="1182688" cy="346075"/>
        </p:xfrm>
        <a:graphic>
          <a:graphicData uri="http://schemas.openxmlformats.org/presentationml/2006/ole">
            <p:oleObj spid="_x0000_s888854" name="Ecuación" r:id="rId9" imgW="736560" imgH="215640" progId="Equation.3">
              <p:embed/>
            </p:oleObj>
          </a:graphicData>
        </a:graphic>
      </p:graphicFrame>
      <p:graphicFrame>
        <p:nvGraphicFramePr>
          <p:cNvPr id="888855" name="Object 23"/>
          <p:cNvGraphicFramePr>
            <a:graphicFrameLocks noChangeAspect="1"/>
          </p:cNvGraphicFramePr>
          <p:nvPr/>
        </p:nvGraphicFramePr>
        <p:xfrm>
          <a:off x="557213" y="1079500"/>
          <a:ext cx="1185862" cy="344488"/>
        </p:xfrm>
        <a:graphic>
          <a:graphicData uri="http://schemas.openxmlformats.org/presentationml/2006/ole">
            <p:oleObj spid="_x0000_s888855" name="Ecuación" r:id="rId10" imgW="698400" imgH="203040" progId="Equation.3">
              <p:embed/>
            </p:oleObj>
          </a:graphicData>
        </a:graphic>
      </p:graphicFrame>
      <p:graphicFrame>
        <p:nvGraphicFramePr>
          <p:cNvPr id="888856" name="Object 24"/>
          <p:cNvGraphicFramePr>
            <a:graphicFrameLocks noChangeAspect="1"/>
          </p:cNvGraphicFramePr>
          <p:nvPr/>
        </p:nvGraphicFramePr>
        <p:xfrm>
          <a:off x="3851275" y="1630363"/>
          <a:ext cx="223838" cy="265112"/>
        </p:xfrm>
        <a:graphic>
          <a:graphicData uri="http://schemas.openxmlformats.org/presentationml/2006/ole">
            <p:oleObj spid="_x0000_s888856" name="Ecuación" r:id="rId11" imgW="139680" imgH="164880" progId="Equation.3">
              <p:embed/>
            </p:oleObj>
          </a:graphicData>
        </a:graphic>
      </p:graphicFrame>
      <p:sp>
        <p:nvSpPr>
          <p:cNvPr id="888857" name="Line 25"/>
          <p:cNvSpPr>
            <a:spLocks noChangeShapeType="1"/>
          </p:cNvSpPr>
          <p:nvPr/>
        </p:nvSpPr>
        <p:spPr bwMode="auto">
          <a:xfrm>
            <a:off x="3275013" y="3214688"/>
            <a:ext cx="936625" cy="0"/>
          </a:xfrm>
          <a:prstGeom prst="line">
            <a:avLst/>
          </a:prstGeom>
          <a:noFill/>
          <a:ln w="9525">
            <a:solidFill>
              <a:schemeClr val="tx1"/>
            </a:solidFill>
            <a:round/>
            <a:headEnd type="arrow" w="med" len="med"/>
            <a:tailEnd type="arrow" w="med" len="med"/>
          </a:ln>
          <a:effectLst/>
        </p:spPr>
        <p:txBody>
          <a:bodyPr/>
          <a:lstStyle/>
          <a:p>
            <a:endParaRPr lang="es-MX"/>
          </a:p>
        </p:txBody>
      </p:sp>
      <p:graphicFrame>
        <p:nvGraphicFramePr>
          <p:cNvPr id="888858" name="Object 26"/>
          <p:cNvGraphicFramePr>
            <a:graphicFrameLocks noChangeAspect="1"/>
          </p:cNvGraphicFramePr>
          <p:nvPr/>
        </p:nvGraphicFramePr>
        <p:xfrm>
          <a:off x="3627438" y="3286125"/>
          <a:ext cx="223837" cy="265113"/>
        </p:xfrm>
        <a:graphic>
          <a:graphicData uri="http://schemas.openxmlformats.org/presentationml/2006/ole">
            <p:oleObj spid="_x0000_s888858" name="Ecuación" r:id="rId12" imgW="139680" imgH="164880" progId="Equation.3">
              <p:embed/>
            </p:oleObj>
          </a:graphicData>
        </a:graphic>
      </p:graphicFrame>
      <p:graphicFrame>
        <p:nvGraphicFramePr>
          <p:cNvPr id="888859" name="Object 27"/>
          <p:cNvGraphicFramePr>
            <a:graphicFrameLocks noChangeAspect="1"/>
          </p:cNvGraphicFramePr>
          <p:nvPr/>
        </p:nvGraphicFramePr>
        <p:xfrm>
          <a:off x="34925" y="2724150"/>
          <a:ext cx="1814513" cy="346075"/>
        </p:xfrm>
        <a:graphic>
          <a:graphicData uri="http://schemas.openxmlformats.org/presentationml/2006/ole">
            <p:oleObj spid="_x0000_s888859" name="Ecuación" r:id="rId13" imgW="1130040" imgH="215640" progId="Equation.3">
              <p:embed/>
            </p:oleObj>
          </a:graphicData>
        </a:graphic>
      </p:graphicFrame>
      <p:graphicFrame>
        <p:nvGraphicFramePr>
          <p:cNvPr id="888860" name="Object 28"/>
          <p:cNvGraphicFramePr>
            <a:graphicFrameLocks noChangeAspect="1"/>
          </p:cNvGraphicFramePr>
          <p:nvPr/>
        </p:nvGraphicFramePr>
        <p:xfrm>
          <a:off x="34925" y="3086100"/>
          <a:ext cx="1814513" cy="344488"/>
        </p:xfrm>
        <a:graphic>
          <a:graphicData uri="http://schemas.openxmlformats.org/presentationml/2006/ole">
            <p:oleObj spid="_x0000_s888860" name="Ecuación" r:id="rId14" imgW="1066680" imgH="203040" progId="Equation.3">
              <p:embed/>
            </p:oleObj>
          </a:graphicData>
        </a:graphic>
      </p:graphicFrame>
      <p:sp>
        <p:nvSpPr>
          <p:cNvPr id="888861" name="Line 29"/>
          <p:cNvSpPr>
            <a:spLocks noChangeShapeType="1"/>
          </p:cNvSpPr>
          <p:nvPr/>
        </p:nvSpPr>
        <p:spPr bwMode="auto">
          <a:xfrm>
            <a:off x="3255963" y="1800225"/>
            <a:ext cx="0" cy="2133600"/>
          </a:xfrm>
          <a:prstGeom prst="line">
            <a:avLst/>
          </a:prstGeom>
          <a:noFill/>
          <a:ln w="9525">
            <a:solidFill>
              <a:schemeClr val="tx1"/>
            </a:solidFill>
            <a:prstDash val="dash"/>
            <a:round/>
            <a:headEnd/>
            <a:tailEnd/>
          </a:ln>
          <a:effectLst/>
        </p:spPr>
        <p:txBody>
          <a:bodyPr/>
          <a:lstStyle/>
          <a:p>
            <a:endParaRPr lang="es-MX"/>
          </a:p>
        </p:txBody>
      </p:sp>
      <p:sp>
        <p:nvSpPr>
          <p:cNvPr id="888862" name="Line 30"/>
          <p:cNvSpPr>
            <a:spLocks noChangeShapeType="1"/>
          </p:cNvSpPr>
          <p:nvPr/>
        </p:nvSpPr>
        <p:spPr bwMode="auto">
          <a:xfrm flipV="1">
            <a:off x="1760538" y="5921375"/>
            <a:ext cx="6483350" cy="1588"/>
          </a:xfrm>
          <a:prstGeom prst="line">
            <a:avLst/>
          </a:prstGeom>
          <a:noFill/>
          <a:ln w="9525">
            <a:solidFill>
              <a:schemeClr val="tx1"/>
            </a:solidFill>
            <a:round/>
            <a:headEnd/>
            <a:tailEnd type="triangle" w="med" len="med"/>
          </a:ln>
          <a:effectLst/>
        </p:spPr>
        <p:txBody>
          <a:bodyPr/>
          <a:lstStyle/>
          <a:p>
            <a:endParaRPr lang="es-MX"/>
          </a:p>
        </p:txBody>
      </p:sp>
      <p:sp>
        <p:nvSpPr>
          <p:cNvPr id="888863" name="Line 31"/>
          <p:cNvSpPr>
            <a:spLocks noChangeShapeType="1"/>
          </p:cNvSpPr>
          <p:nvPr/>
        </p:nvSpPr>
        <p:spPr bwMode="auto">
          <a:xfrm flipV="1">
            <a:off x="1760538" y="4049713"/>
            <a:ext cx="3175" cy="1873250"/>
          </a:xfrm>
          <a:prstGeom prst="line">
            <a:avLst/>
          </a:prstGeom>
          <a:noFill/>
          <a:ln w="9525">
            <a:solidFill>
              <a:schemeClr val="tx1"/>
            </a:solidFill>
            <a:round/>
            <a:headEnd/>
            <a:tailEnd type="triangle" w="med" len="med"/>
          </a:ln>
          <a:effectLst/>
        </p:spPr>
        <p:txBody>
          <a:bodyPr/>
          <a:lstStyle/>
          <a:p>
            <a:endParaRPr lang="es-MX"/>
          </a:p>
        </p:txBody>
      </p:sp>
      <p:sp>
        <p:nvSpPr>
          <p:cNvPr id="888864" name="Text Box 32"/>
          <p:cNvSpPr txBox="1">
            <a:spLocks noChangeArrowheads="1"/>
          </p:cNvSpPr>
          <p:nvPr/>
        </p:nvSpPr>
        <p:spPr bwMode="auto">
          <a:xfrm>
            <a:off x="1400175" y="4186238"/>
            <a:ext cx="346075" cy="376237"/>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X</a:t>
            </a:r>
          </a:p>
        </p:txBody>
      </p:sp>
      <p:sp>
        <p:nvSpPr>
          <p:cNvPr id="888865" name="Text Box 33"/>
          <p:cNvSpPr txBox="1">
            <a:spLocks noChangeArrowheads="1"/>
          </p:cNvSpPr>
          <p:nvPr/>
        </p:nvSpPr>
        <p:spPr bwMode="auto">
          <a:xfrm>
            <a:off x="7154863" y="5986463"/>
            <a:ext cx="955675" cy="376237"/>
          </a:xfrm>
          <a:prstGeom prst="rect">
            <a:avLst/>
          </a:prstGeom>
          <a:solidFill>
            <a:srgbClr val="FFFF99">
              <a:alpha val="72000"/>
            </a:srgbClr>
          </a:solidFill>
          <a:ln w="9525">
            <a:solidFill>
              <a:schemeClr val="tx1"/>
            </a:solidFill>
            <a:miter lim="800000"/>
            <a:headEnd/>
            <a:tailEnd/>
          </a:ln>
          <a:effectLst/>
        </p:spPr>
        <p:txBody>
          <a:bodyPr wrap="none">
            <a:spAutoFit/>
          </a:bodyPr>
          <a:lstStyle/>
          <a:p>
            <a:pPr eaLnBrk="1" hangingPunct="1"/>
            <a:r>
              <a:rPr kumimoji="0" lang="es-ES" sz="1800">
                <a:latin typeface="Arial" charset="0"/>
              </a:rPr>
              <a:t>Tiempo</a:t>
            </a:r>
          </a:p>
        </p:txBody>
      </p:sp>
      <p:sp>
        <p:nvSpPr>
          <p:cNvPr id="888866" name="Freeform 34"/>
          <p:cNvSpPr>
            <a:spLocks/>
          </p:cNvSpPr>
          <p:nvPr/>
        </p:nvSpPr>
        <p:spPr bwMode="auto">
          <a:xfrm>
            <a:off x="1776413" y="4465638"/>
            <a:ext cx="5348287" cy="911225"/>
          </a:xfrm>
          <a:custGeom>
            <a:avLst/>
            <a:gdLst/>
            <a:ahLst/>
            <a:cxnLst>
              <a:cxn ang="0">
                <a:pos x="0" y="568"/>
              </a:cxn>
              <a:cxn ang="0">
                <a:pos x="1152" y="502"/>
              </a:cxn>
              <a:cxn ang="0">
                <a:pos x="1815" y="133"/>
              </a:cxn>
              <a:cxn ang="0">
                <a:pos x="2511" y="13"/>
              </a:cxn>
              <a:cxn ang="0">
                <a:pos x="3369" y="57"/>
              </a:cxn>
            </a:cxnLst>
            <a:rect l="0" t="0" r="r" b="b"/>
            <a:pathLst>
              <a:path w="3369" h="574">
                <a:moveTo>
                  <a:pt x="0" y="568"/>
                </a:moveTo>
                <a:cubicBezTo>
                  <a:pt x="192" y="557"/>
                  <a:pt x="850" y="574"/>
                  <a:pt x="1152" y="502"/>
                </a:cubicBezTo>
                <a:cubicBezTo>
                  <a:pt x="1427" y="472"/>
                  <a:pt x="1614" y="207"/>
                  <a:pt x="1815" y="133"/>
                </a:cubicBezTo>
                <a:cubicBezTo>
                  <a:pt x="2041" y="52"/>
                  <a:pt x="2252" y="26"/>
                  <a:pt x="2511" y="13"/>
                </a:cubicBezTo>
                <a:cubicBezTo>
                  <a:pt x="2770" y="0"/>
                  <a:pt x="3190" y="48"/>
                  <a:pt x="3369" y="57"/>
                </a:cubicBezTo>
              </a:path>
            </a:pathLst>
          </a:custGeom>
          <a:noFill/>
          <a:ln w="9525">
            <a:solidFill>
              <a:schemeClr val="tx1"/>
            </a:solidFill>
            <a:round/>
            <a:headEnd type="none" w="med" len="med"/>
            <a:tailEnd type="none" w="med" len="med"/>
          </a:ln>
          <a:effectLst/>
        </p:spPr>
        <p:txBody>
          <a:bodyPr/>
          <a:lstStyle/>
          <a:p>
            <a:endParaRPr lang="es-MX"/>
          </a:p>
        </p:txBody>
      </p:sp>
      <p:sp>
        <p:nvSpPr>
          <p:cNvPr id="888867" name="Text Box 35"/>
          <p:cNvSpPr txBox="1">
            <a:spLocks noChangeArrowheads="1"/>
          </p:cNvSpPr>
          <p:nvPr/>
        </p:nvSpPr>
        <p:spPr bwMode="auto">
          <a:xfrm>
            <a:off x="1331913" y="5195888"/>
            <a:ext cx="514350" cy="366712"/>
          </a:xfrm>
          <a:prstGeom prst="rect">
            <a:avLst/>
          </a:prstGeom>
          <a:noFill/>
          <a:ln w="9525">
            <a:noFill/>
            <a:miter lim="800000"/>
            <a:headEnd/>
            <a:tailEnd/>
          </a:ln>
          <a:effectLst/>
        </p:spPr>
        <p:txBody>
          <a:bodyPr wrap="none">
            <a:spAutoFit/>
          </a:bodyPr>
          <a:lstStyle/>
          <a:p>
            <a:pPr eaLnBrk="1" hangingPunct="1"/>
            <a:r>
              <a:rPr kumimoji="0" lang="es-ES" sz="1800">
                <a:latin typeface="Arial" charset="0"/>
              </a:rPr>
              <a:t>T/4</a:t>
            </a:r>
          </a:p>
        </p:txBody>
      </p:sp>
      <p:sp>
        <p:nvSpPr>
          <p:cNvPr id="888868" name="Text Box 36"/>
          <p:cNvSpPr txBox="1">
            <a:spLocks noChangeArrowheads="1"/>
          </p:cNvSpPr>
          <p:nvPr/>
        </p:nvSpPr>
        <p:spPr bwMode="auto">
          <a:xfrm rot="16200000">
            <a:off x="5556" y="4723607"/>
            <a:ext cx="2174875" cy="376238"/>
          </a:xfrm>
          <a:prstGeom prst="rect">
            <a:avLst/>
          </a:prstGeom>
          <a:solidFill>
            <a:srgbClr val="FFFF99">
              <a:alpha val="72000"/>
            </a:srgbClr>
          </a:solidFill>
          <a:ln w="9525">
            <a:solidFill>
              <a:schemeClr val="tx1"/>
            </a:solidFill>
            <a:miter lim="800000"/>
            <a:headEnd/>
            <a:tailEnd/>
          </a:ln>
          <a:effectLst/>
        </p:spPr>
        <p:txBody>
          <a:bodyPr wrap="none">
            <a:spAutoFit/>
          </a:bodyPr>
          <a:lstStyle/>
          <a:p>
            <a:pPr algn="ctr" eaLnBrk="1" hangingPunct="1"/>
            <a:r>
              <a:rPr kumimoji="0" lang="es-ES" sz="1800">
                <a:latin typeface="Arial" charset="0"/>
              </a:rPr>
              <a:t>Diferencia de Fase </a:t>
            </a:r>
          </a:p>
        </p:txBody>
      </p:sp>
      <p:graphicFrame>
        <p:nvGraphicFramePr>
          <p:cNvPr id="888869" name="Object 37"/>
          <p:cNvGraphicFramePr>
            <a:graphicFrameLocks noChangeAspect="1"/>
          </p:cNvGraphicFramePr>
          <p:nvPr/>
        </p:nvGraphicFramePr>
        <p:xfrm>
          <a:off x="2844800" y="2127250"/>
          <a:ext cx="1077913" cy="1014413"/>
        </p:xfrm>
        <a:graphic>
          <a:graphicData uri="http://schemas.openxmlformats.org/presentationml/2006/ole">
            <p:oleObj spid="_x0000_s888869" name="CorelDRAW" r:id="rId15" imgW="756720" imgH="533160" progId="">
              <p:embed/>
            </p:oleObj>
          </a:graphicData>
        </a:graphic>
      </p:graphicFrame>
      <p:graphicFrame>
        <p:nvGraphicFramePr>
          <p:cNvPr id="888870" name="Object 38"/>
          <p:cNvGraphicFramePr>
            <a:graphicFrameLocks noChangeAspect="1"/>
          </p:cNvGraphicFramePr>
          <p:nvPr/>
        </p:nvGraphicFramePr>
        <p:xfrm>
          <a:off x="3889375" y="2127250"/>
          <a:ext cx="719138" cy="1014413"/>
        </p:xfrm>
        <a:graphic>
          <a:graphicData uri="http://schemas.openxmlformats.org/presentationml/2006/ole">
            <p:oleObj spid="_x0000_s888870" name="CorelDRAW" r:id="rId16" imgW="756720" imgH="533160" progId="">
              <p:embed/>
            </p:oleObj>
          </a:graphicData>
        </a:graphic>
      </p:graphicFrame>
      <p:sp>
        <p:nvSpPr>
          <p:cNvPr id="888871" name="Line 39"/>
          <p:cNvSpPr>
            <a:spLocks noChangeShapeType="1"/>
          </p:cNvSpPr>
          <p:nvPr/>
        </p:nvSpPr>
        <p:spPr bwMode="auto">
          <a:xfrm>
            <a:off x="4643438" y="261938"/>
            <a:ext cx="0" cy="3671887"/>
          </a:xfrm>
          <a:prstGeom prst="line">
            <a:avLst/>
          </a:prstGeom>
          <a:noFill/>
          <a:ln w="9525">
            <a:solidFill>
              <a:schemeClr val="tx1"/>
            </a:solidFill>
            <a:prstDash val="dash"/>
            <a:round/>
            <a:headEnd/>
            <a:tailEnd/>
          </a:ln>
          <a:effectLst/>
        </p:spPr>
        <p:txBody>
          <a:bodyPr/>
          <a:lstStyle/>
          <a:p>
            <a:endParaRPr lang="es-MX"/>
          </a:p>
        </p:txBody>
      </p:sp>
      <p:sp>
        <p:nvSpPr>
          <p:cNvPr id="888872" name="Line 40"/>
          <p:cNvSpPr>
            <a:spLocks noChangeShapeType="1"/>
          </p:cNvSpPr>
          <p:nvPr/>
        </p:nvSpPr>
        <p:spPr bwMode="auto">
          <a:xfrm>
            <a:off x="4211638" y="73025"/>
            <a:ext cx="0" cy="3671888"/>
          </a:xfrm>
          <a:prstGeom prst="line">
            <a:avLst/>
          </a:prstGeom>
          <a:noFill/>
          <a:ln w="9525">
            <a:solidFill>
              <a:schemeClr val="tx1"/>
            </a:solidFill>
            <a:prstDash val="dash"/>
            <a:round/>
            <a:headEnd/>
            <a:tailEnd/>
          </a:ln>
          <a:effectLst/>
        </p:spPr>
        <p:txBody>
          <a:bodyPr/>
          <a:lstStyle/>
          <a:p>
            <a:endParaRPr lang="es-MX"/>
          </a:p>
        </p:txBody>
      </p:sp>
      <p:graphicFrame>
        <p:nvGraphicFramePr>
          <p:cNvPr id="888873" name="Object 41"/>
          <p:cNvGraphicFramePr>
            <a:graphicFrameLocks noChangeAspect="1"/>
          </p:cNvGraphicFramePr>
          <p:nvPr/>
        </p:nvGraphicFramePr>
        <p:xfrm>
          <a:off x="4572000" y="2133600"/>
          <a:ext cx="576263" cy="1014413"/>
        </p:xfrm>
        <a:graphic>
          <a:graphicData uri="http://schemas.openxmlformats.org/presentationml/2006/ole">
            <p:oleObj spid="_x0000_s888873" name="CorelDRAW" r:id="rId17" imgW="756720" imgH="533160" progId="">
              <p:embed/>
            </p:oleObj>
          </a:graphicData>
        </a:graphic>
      </p:graphicFrame>
      <p:graphicFrame>
        <p:nvGraphicFramePr>
          <p:cNvPr id="888874" name="Object 42"/>
          <p:cNvGraphicFramePr>
            <a:graphicFrameLocks noChangeAspect="1"/>
          </p:cNvGraphicFramePr>
          <p:nvPr/>
        </p:nvGraphicFramePr>
        <p:xfrm>
          <a:off x="5113338" y="2133600"/>
          <a:ext cx="431800" cy="1014413"/>
        </p:xfrm>
        <a:graphic>
          <a:graphicData uri="http://schemas.openxmlformats.org/presentationml/2006/ole">
            <p:oleObj spid="_x0000_s888874" name="CorelDRAW" r:id="rId18" imgW="756720" imgH="533160" progId="">
              <p:embed/>
            </p:oleObj>
          </a:graphicData>
        </a:graphic>
      </p:graphicFrame>
      <p:graphicFrame>
        <p:nvGraphicFramePr>
          <p:cNvPr id="888875" name="Object 43"/>
          <p:cNvGraphicFramePr>
            <a:graphicFrameLocks noChangeAspect="1"/>
          </p:cNvGraphicFramePr>
          <p:nvPr/>
        </p:nvGraphicFramePr>
        <p:xfrm>
          <a:off x="5507038" y="2133600"/>
          <a:ext cx="719137" cy="1014413"/>
        </p:xfrm>
        <a:graphic>
          <a:graphicData uri="http://schemas.openxmlformats.org/presentationml/2006/ole">
            <p:oleObj spid="_x0000_s888875" name="CorelDRAW" r:id="rId19" imgW="756720" imgH="533160" progId="">
              <p:embed/>
            </p:oleObj>
          </a:graphicData>
        </a:graphic>
      </p:graphicFrame>
      <p:graphicFrame>
        <p:nvGraphicFramePr>
          <p:cNvPr id="888876" name="Object 44"/>
          <p:cNvGraphicFramePr>
            <a:graphicFrameLocks noChangeAspect="1"/>
          </p:cNvGraphicFramePr>
          <p:nvPr/>
        </p:nvGraphicFramePr>
        <p:xfrm>
          <a:off x="6188075" y="2133600"/>
          <a:ext cx="1077913" cy="1014413"/>
        </p:xfrm>
        <a:graphic>
          <a:graphicData uri="http://schemas.openxmlformats.org/presentationml/2006/ole">
            <p:oleObj spid="_x0000_s888876" name="CorelDRAW" r:id="rId20" imgW="756720" imgH="533160" progId="">
              <p:embed/>
            </p:oleObj>
          </a:graphicData>
        </a:graphic>
      </p:graphicFrame>
      <p:sp>
        <p:nvSpPr>
          <p:cNvPr id="888877" name="Rectangle 45"/>
          <p:cNvSpPr>
            <a:spLocks noChangeArrowheads="1"/>
          </p:cNvSpPr>
          <p:nvPr/>
        </p:nvSpPr>
        <p:spPr bwMode="auto">
          <a:xfrm>
            <a:off x="1476375" y="5345113"/>
            <a:ext cx="358775" cy="504825"/>
          </a:xfrm>
          <a:prstGeom prst="rect">
            <a:avLst/>
          </a:prstGeom>
          <a:solidFill>
            <a:schemeClr val="tx1">
              <a:alpha val="10001"/>
            </a:schemeClr>
          </a:solidFill>
          <a:ln w="9525">
            <a:noFill/>
            <a:miter lim="800000"/>
            <a:headEnd/>
            <a:tailEnd/>
          </a:ln>
          <a:effectLst/>
        </p:spPr>
        <p:txBody>
          <a:bodyPr wrap="none" anchor="ctr"/>
          <a:lstStyle/>
          <a:p>
            <a:pPr algn="ctr" eaLnBrk="1" hangingPunct="1"/>
            <a:r>
              <a:rPr kumimoji="0" lang="es-ES" sz="1800">
                <a:latin typeface="Arial" charset="0"/>
              </a:rPr>
              <a:t>0</a:t>
            </a:r>
          </a:p>
        </p:txBody>
      </p:sp>
      <p:sp>
        <p:nvSpPr>
          <p:cNvPr id="888878" name="Line 46"/>
          <p:cNvSpPr>
            <a:spLocks noChangeShapeType="1"/>
          </p:cNvSpPr>
          <p:nvPr/>
        </p:nvSpPr>
        <p:spPr bwMode="auto">
          <a:xfrm>
            <a:off x="1763713" y="5634038"/>
            <a:ext cx="5472112" cy="0"/>
          </a:xfrm>
          <a:prstGeom prst="line">
            <a:avLst/>
          </a:prstGeom>
          <a:noFill/>
          <a:ln w="9525">
            <a:solidFill>
              <a:schemeClr val="tx1"/>
            </a:solidFill>
            <a:prstDash val="dash"/>
            <a:round/>
            <a:headEnd/>
            <a:tailEnd/>
          </a:ln>
          <a:effectLst/>
        </p:spPr>
        <p:txBody>
          <a:bodyPr/>
          <a:lstStyle/>
          <a:p>
            <a:endParaRPr lang="es-MX"/>
          </a:p>
        </p:txBody>
      </p:sp>
      <p:sp>
        <p:nvSpPr>
          <p:cNvPr id="888879" name="Text Box 47"/>
          <p:cNvSpPr txBox="1">
            <a:spLocks noChangeArrowheads="1"/>
          </p:cNvSpPr>
          <p:nvPr/>
        </p:nvSpPr>
        <p:spPr bwMode="auto">
          <a:xfrm>
            <a:off x="4827591" y="0"/>
            <a:ext cx="4064000" cy="304800"/>
          </a:xfrm>
          <a:prstGeom prst="rect">
            <a:avLst/>
          </a:prstGeom>
          <a:noFill/>
          <a:ln w="9525">
            <a:noFill/>
            <a:miter lim="800000"/>
            <a:headEnd/>
            <a:tailEnd/>
          </a:ln>
          <a:effectLst/>
        </p:spPr>
        <p:txBody>
          <a:bodyPr wrap="none">
            <a:spAutoFit/>
          </a:bodyPr>
          <a:lstStyle/>
          <a:p>
            <a:pPr eaLnBrk="1" hangingPunct="1"/>
            <a:r>
              <a:rPr kumimoji="0" lang="es-ES" sz="1400" dirty="0">
                <a:latin typeface="Arial" charset="0"/>
              </a:rPr>
              <a:t>Frecuencia bajo comparación con ruido </a:t>
            </a:r>
            <a:r>
              <a:rPr kumimoji="0" lang="es-ES" sz="1400" dirty="0" smtClean="0">
                <a:latin typeface="Arial" charset="0"/>
              </a:rPr>
              <a:t>aleatorio</a:t>
            </a:r>
            <a:endParaRPr kumimoji="0" lang="es-ES" sz="1400" dirty="0">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88849"/>
                                        </p:tgtEl>
                                        <p:attrNameLst>
                                          <p:attrName>style.visibility</p:attrName>
                                        </p:attrNameLst>
                                      </p:cBhvr>
                                      <p:to>
                                        <p:strVal val="visible"/>
                                      </p:to>
                                    </p:set>
                                    <p:animEffect transition="in" filter="wipe(left)">
                                      <p:cBhvr>
                                        <p:cTn id="7" dur="500"/>
                                        <p:tgtEl>
                                          <p:spTgt spid="8888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8837"/>
                                        </p:tgtEl>
                                        <p:attrNameLst>
                                          <p:attrName>style.visibility</p:attrName>
                                        </p:attrNameLst>
                                      </p:cBhvr>
                                      <p:to>
                                        <p:strVal val="visible"/>
                                      </p:to>
                                    </p:set>
                                    <p:animEffect transition="in" filter="wipe(left)">
                                      <p:cBhvr>
                                        <p:cTn id="11" dur="500"/>
                                        <p:tgtEl>
                                          <p:spTgt spid="88883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88869"/>
                                        </p:tgtEl>
                                        <p:attrNameLst>
                                          <p:attrName>style.visibility</p:attrName>
                                        </p:attrNameLst>
                                      </p:cBhvr>
                                      <p:to>
                                        <p:strVal val="visible"/>
                                      </p:to>
                                    </p:set>
                                    <p:animEffect transition="in" filter="wipe(left)">
                                      <p:cBhvr>
                                        <p:cTn id="15" dur="500"/>
                                        <p:tgtEl>
                                          <p:spTgt spid="88886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88870"/>
                                        </p:tgtEl>
                                        <p:attrNameLst>
                                          <p:attrName>style.visibility</p:attrName>
                                        </p:attrNameLst>
                                      </p:cBhvr>
                                      <p:to>
                                        <p:strVal val="visible"/>
                                      </p:to>
                                    </p:set>
                                    <p:animEffect transition="in" filter="wipe(left)">
                                      <p:cBhvr>
                                        <p:cTn id="19" dur="500"/>
                                        <p:tgtEl>
                                          <p:spTgt spid="88887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88873"/>
                                        </p:tgtEl>
                                        <p:attrNameLst>
                                          <p:attrName>style.visibility</p:attrName>
                                        </p:attrNameLst>
                                      </p:cBhvr>
                                      <p:to>
                                        <p:strVal val="visible"/>
                                      </p:to>
                                    </p:set>
                                    <p:animEffect transition="in" filter="wipe(left)">
                                      <p:cBhvr>
                                        <p:cTn id="23" dur="500"/>
                                        <p:tgtEl>
                                          <p:spTgt spid="8888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88874"/>
                                        </p:tgtEl>
                                        <p:attrNameLst>
                                          <p:attrName>style.visibility</p:attrName>
                                        </p:attrNameLst>
                                      </p:cBhvr>
                                      <p:to>
                                        <p:strVal val="visible"/>
                                      </p:to>
                                    </p:set>
                                    <p:animEffect transition="in" filter="wipe(left)">
                                      <p:cBhvr>
                                        <p:cTn id="27" dur="500"/>
                                        <p:tgtEl>
                                          <p:spTgt spid="88887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88875"/>
                                        </p:tgtEl>
                                        <p:attrNameLst>
                                          <p:attrName>style.visibility</p:attrName>
                                        </p:attrNameLst>
                                      </p:cBhvr>
                                      <p:to>
                                        <p:strVal val="visible"/>
                                      </p:to>
                                    </p:set>
                                    <p:animEffect transition="in" filter="wipe(left)">
                                      <p:cBhvr>
                                        <p:cTn id="31" dur="500"/>
                                        <p:tgtEl>
                                          <p:spTgt spid="88887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88876"/>
                                        </p:tgtEl>
                                        <p:attrNameLst>
                                          <p:attrName>style.visibility</p:attrName>
                                        </p:attrNameLst>
                                      </p:cBhvr>
                                      <p:to>
                                        <p:strVal val="visible"/>
                                      </p:to>
                                    </p:set>
                                    <p:animEffect transition="in" filter="wipe(left)">
                                      <p:cBhvr>
                                        <p:cTn id="35" dur="500"/>
                                        <p:tgtEl>
                                          <p:spTgt spid="88887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88853"/>
                                        </p:tgtEl>
                                        <p:attrNameLst>
                                          <p:attrName>style.visibility</p:attrName>
                                        </p:attrNameLst>
                                      </p:cBhvr>
                                      <p:to>
                                        <p:strVal val="visible"/>
                                      </p:to>
                                    </p:set>
                                    <p:animEffect transition="in" filter="wipe(left)">
                                      <p:cBhvr>
                                        <p:cTn id="39" dur="1000"/>
                                        <p:tgtEl>
                                          <p:spTgt spid="888853"/>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888859"/>
                                        </p:tgtEl>
                                        <p:attrNameLst>
                                          <p:attrName>style.visibility</p:attrName>
                                        </p:attrNameLst>
                                      </p:cBhvr>
                                      <p:to>
                                        <p:strVal val="visible"/>
                                      </p:to>
                                    </p:set>
                                    <p:animEffect transition="in" filter="wipe(left)">
                                      <p:cBhvr>
                                        <p:cTn id="43" dur="500"/>
                                        <p:tgtEl>
                                          <p:spTgt spid="888859"/>
                                        </p:tgtEl>
                                      </p:cBhvr>
                                    </p:animEffect>
                                  </p:childTnLst>
                                </p:cTn>
                              </p:par>
                            </p:childTnLst>
                          </p:cTn>
                        </p:par>
                        <p:par>
                          <p:cTn id="44" fill="hold">
                            <p:stCondLst>
                              <p:cond delay="5500"/>
                            </p:stCondLst>
                            <p:childTnLst>
                              <p:par>
                                <p:cTn id="45" presetID="22" presetClass="entr" presetSubtype="1" fill="hold" grpId="0" nodeType="afterEffect">
                                  <p:stCondLst>
                                    <p:cond delay="0"/>
                                  </p:stCondLst>
                                  <p:childTnLst>
                                    <p:set>
                                      <p:cBhvr>
                                        <p:cTn id="46" dur="1" fill="hold">
                                          <p:stCondLst>
                                            <p:cond delay="0"/>
                                          </p:stCondLst>
                                        </p:cTn>
                                        <p:tgtEl>
                                          <p:spTgt spid="888861"/>
                                        </p:tgtEl>
                                        <p:attrNameLst>
                                          <p:attrName>style.visibility</p:attrName>
                                        </p:attrNameLst>
                                      </p:cBhvr>
                                      <p:to>
                                        <p:strVal val="visible"/>
                                      </p:to>
                                    </p:set>
                                    <p:animEffect transition="in" filter="wipe(up)">
                                      <p:cBhvr>
                                        <p:cTn id="47" dur="500"/>
                                        <p:tgtEl>
                                          <p:spTgt spid="88886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888872"/>
                                        </p:tgtEl>
                                        <p:attrNameLst>
                                          <p:attrName>style.visibility</p:attrName>
                                        </p:attrNameLst>
                                      </p:cBhvr>
                                      <p:to>
                                        <p:strVal val="visible"/>
                                      </p:to>
                                    </p:set>
                                    <p:animEffect transition="in" filter="wipe(up)">
                                      <p:cBhvr>
                                        <p:cTn id="50" dur="500"/>
                                        <p:tgtEl>
                                          <p:spTgt spid="888872"/>
                                        </p:tgtEl>
                                      </p:cBhvr>
                                    </p:animEffect>
                                  </p:childTnLst>
                                </p:cTn>
                              </p:par>
                            </p:childTnLst>
                          </p:cTn>
                        </p:par>
                        <p:par>
                          <p:cTn id="51" fill="hold">
                            <p:stCondLst>
                              <p:cond delay="6000"/>
                            </p:stCondLst>
                            <p:childTnLst>
                              <p:par>
                                <p:cTn id="52" presetID="4" presetClass="entr" presetSubtype="32" fill="hold" grpId="0" nodeType="afterEffect">
                                  <p:stCondLst>
                                    <p:cond delay="0"/>
                                  </p:stCondLst>
                                  <p:childTnLst>
                                    <p:set>
                                      <p:cBhvr>
                                        <p:cTn id="53" dur="1" fill="hold">
                                          <p:stCondLst>
                                            <p:cond delay="0"/>
                                          </p:stCondLst>
                                        </p:cTn>
                                        <p:tgtEl>
                                          <p:spTgt spid="888857"/>
                                        </p:tgtEl>
                                        <p:attrNameLst>
                                          <p:attrName>style.visibility</p:attrName>
                                        </p:attrNameLst>
                                      </p:cBhvr>
                                      <p:to>
                                        <p:strVal val="visible"/>
                                      </p:to>
                                    </p:set>
                                    <p:animEffect transition="in" filter="box(out)">
                                      <p:cBhvr>
                                        <p:cTn id="54" dur="500"/>
                                        <p:tgtEl>
                                          <p:spTgt spid="888857"/>
                                        </p:tgtEl>
                                      </p:cBhvr>
                                    </p:animEffect>
                                  </p:childTnLst>
                                </p:cTn>
                              </p:par>
                            </p:childTnLst>
                          </p:cTn>
                        </p:par>
                        <p:par>
                          <p:cTn id="55" fill="hold">
                            <p:stCondLst>
                              <p:cond delay="6500"/>
                            </p:stCondLst>
                            <p:childTnLst>
                              <p:par>
                                <p:cTn id="56" presetID="4" presetClass="entr" presetSubtype="16" fill="hold" nodeType="afterEffect">
                                  <p:stCondLst>
                                    <p:cond delay="0"/>
                                  </p:stCondLst>
                                  <p:childTnLst>
                                    <p:set>
                                      <p:cBhvr>
                                        <p:cTn id="57" dur="1" fill="hold">
                                          <p:stCondLst>
                                            <p:cond delay="0"/>
                                          </p:stCondLst>
                                        </p:cTn>
                                        <p:tgtEl>
                                          <p:spTgt spid="888858"/>
                                        </p:tgtEl>
                                        <p:attrNameLst>
                                          <p:attrName>style.visibility</p:attrName>
                                        </p:attrNameLst>
                                      </p:cBhvr>
                                      <p:to>
                                        <p:strVal val="visible"/>
                                      </p:to>
                                    </p:set>
                                    <p:animEffect transition="in" filter="box(in)">
                                      <p:cBhvr>
                                        <p:cTn id="58" dur="500"/>
                                        <p:tgtEl>
                                          <p:spTgt spid="888858"/>
                                        </p:tgtEl>
                                      </p:cBhvr>
                                    </p:animEffect>
                                  </p:childTnLst>
                                </p:cTn>
                              </p:par>
                            </p:childTnLst>
                          </p:cTn>
                        </p:par>
                        <p:par>
                          <p:cTn id="59" fill="hold">
                            <p:stCondLst>
                              <p:cond delay="7000"/>
                            </p:stCondLst>
                            <p:childTnLst>
                              <p:par>
                                <p:cTn id="60" presetID="20" presetClass="entr" presetSubtype="0" fill="hold" nodeType="afterEffect">
                                  <p:stCondLst>
                                    <p:cond delay="0"/>
                                  </p:stCondLst>
                                  <p:childTnLst>
                                    <p:set>
                                      <p:cBhvr>
                                        <p:cTn id="61" dur="1" fill="hold">
                                          <p:stCondLst>
                                            <p:cond delay="0"/>
                                          </p:stCondLst>
                                        </p:cTn>
                                        <p:tgtEl>
                                          <p:spTgt spid="888860"/>
                                        </p:tgtEl>
                                        <p:attrNameLst>
                                          <p:attrName>style.visibility</p:attrName>
                                        </p:attrNameLst>
                                      </p:cBhvr>
                                      <p:to>
                                        <p:strVal val="visible"/>
                                      </p:to>
                                    </p:set>
                                    <p:animEffect transition="in" filter="wedge">
                                      <p:cBhvr>
                                        <p:cTn id="62" dur="500"/>
                                        <p:tgtEl>
                                          <p:spTgt spid="88886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888839"/>
                                        </p:tgtEl>
                                        <p:attrNameLst>
                                          <p:attrName>style.visibility</p:attrName>
                                        </p:attrNameLst>
                                      </p:cBhvr>
                                      <p:to>
                                        <p:strVal val="visible"/>
                                      </p:to>
                                    </p:set>
                                    <p:anim calcmode="lin" valueType="num">
                                      <p:cBhvr>
                                        <p:cTn id="67" dur="500" fill="hold"/>
                                        <p:tgtEl>
                                          <p:spTgt spid="888839"/>
                                        </p:tgtEl>
                                        <p:attrNameLst>
                                          <p:attrName>ppt_w</p:attrName>
                                        </p:attrNameLst>
                                      </p:cBhvr>
                                      <p:tavLst>
                                        <p:tav tm="0">
                                          <p:val>
                                            <p:fltVal val="0"/>
                                          </p:val>
                                        </p:tav>
                                        <p:tav tm="100000">
                                          <p:val>
                                            <p:strVal val="#ppt_w"/>
                                          </p:val>
                                        </p:tav>
                                      </p:tavLst>
                                    </p:anim>
                                    <p:anim calcmode="lin" valueType="num">
                                      <p:cBhvr>
                                        <p:cTn id="68" dur="500" fill="hold"/>
                                        <p:tgtEl>
                                          <p:spTgt spid="888839"/>
                                        </p:tgtEl>
                                        <p:attrNameLst>
                                          <p:attrName>ppt_h</p:attrName>
                                        </p:attrNameLst>
                                      </p:cBhvr>
                                      <p:tavLst>
                                        <p:tav tm="0">
                                          <p:val>
                                            <p:fltVal val="0"/>
                                          </p:val>
                                        </p:tav>
                                        <p:tav tm="100000">
                                          <p:val>
                                            <p:strVal val="#ppt_h"/>
                                          </p:val>
                                        </p:tav>
                                      </p:tavLst>
                                    </p:anim>
                                    <p:animEffect transition="in" filter="fade">
                                      <p:cBhvr>
                                        <p:cTn id="69" dur="500"/>
                                        <p:tgtEl>
                                          <p:spTgt spid="88883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88862"/>
                                        </p:tgtEl>
                                        <p:attrNameLst>
                                          <p:attrName>style.visibility</p:attrName>
                                        </p:attrNameLst>
                                      </p:cBhvr>
                                      <p:to>
                                        <p:strVal val="visible"/>
                                      </p:to>
                                    </p:set>
                                    <p:animEffect transition="in" filter="wipe(left)">
                                      <p:cBhvr>
                                        <p:cTn id="72" dur="500"/>
                                        <p:tgtEl>
                                          <p:spTgt spid="88886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888863"/>
                                        </p:tgtEl>
                                        <p:attrNameLst>
                                          <p:attrName>style.visibility</p:attrName>
                                        </p:attrNameLst>
                                      </p:cBhvr>
                                      <p:to>
                                        <p:strVal val="visible"/>
                                      </p:to>
                                    </p:set>
                                    <p:animEffect transition="in" filter="wipe(down)">
                                      <p:cBhvr>
                                        <p:cTn id="75" dur="500"/>
                                        <p:tgtEl>
                                          <p:spTgt spid="888863"/>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888868"/>
                                        </p:tgtEl>
                                        <p:attrNameLst>
                                          <p:attrName>style.visibility</p:attrName>
                                        </p:attrNameLst>
                                      </p:cBhvr>
                                      <p:to>
                                        <p:strVal val="visible"/>
                                      </p:to>
                                    </p:set>
                                    <p:animEffect transition="in" filter="box(in)">
                                      <p:cBhvr>
                                        <p:cTn id="78" dur="500"/>
                                        <p:tgtEl>
                                          <p:spTgt spid="888868"/>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888864"/>
                                        </p:tgtEl>
                                        <p:attrNameLst>
                                          <p:attrName>style.visibility</p:attrName>
                                        </p:attrNameLst>
                                      </p:cBhvr>
                                      <p:to>
                                        <p:strVal val="visible"/>
                                      </p:to>
                                    </p:set>
                                    <p:animEffect transition="in" filter="box(in)">
                                      <p:cBhvr>
                                        <p:cTn id="81" dur="500"/>
                                        <p:tgtEl>
                                          <p:spTgt spid="888864"/>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888865"/>
                                        </p:tgtEl>
                                        <p:attrNameLst>
                                          <p:attrName>style.visibility</p:attrName>
                                        </p:attrNameLst>
                                      </p:cBhvr>
                                      <p:to>
                                        <p:strVal val="visible"/>
                                      </p:to>
                                    </p:set>
                                    <p:animEffect transition="in" filter="box(in)">
                                      <p:cBhvr>
                                        <p:cTn id="84" dur="500"/>
                                        <p:tgtEl>
                                          <p:spTgt spid="888865"/>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88877"/>
                                        </p:tgtEl>
                                        <p:attrNameLst>
                                          <p:attrName>style.visibility</p:attrName>
                                        </p:attrNameLst>
                                      </p:cBhvr>
                                      <p:to>
                                        <p:strVal val="visible"/>
                                      </p:to>
                                    </p:set>
                                    <p:animEffect transition="in" filter="wipe(down)">
                                      <p:cBhvr>
                                        <p:cTn id="87" dur="500"/>
                                        <p:tgtEl>
                                          <p:spTgt spid="88887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888878"/>
                                        </p:tgtEl>
                                        <p:attrNameLst>
                                          <p:attrName>style.visibility</p:attrName>
                                        </p:attrNameLst>
                                      </p:cBhvr>
                                      <p:to>
                                        <p:strVal val="visible"/>
                                      </p:to>
                                    </p:set>
                                    <p:animEffect transition="in" filter="wipe(left)">
                                      <p:cBhvr>
                                        <p:cTn id="90" dur="500"/>
                                        <p:tgtEl>
                                          <p:spTgt spid="888878"/>
                                        </p:tgtEl>
                                      </p:cBhvr>
                                    </p:animEffect>
                                  </p:childTnLst>
                                </p:cTn>
                              </p:par>
                            </p:childTnLst>
                          </p:cTn>
                        </p:par>
                        <p:par>
                          <p:cTn id="91" fill="hold">
                            <p:stCondLst>
                              <p:cond delay="500"/>
                            </p:stCondLst>
                            <p:childTnLst>
                              <p:par>
                                <p:cTn id="92" presetID="26" presetClass="entr" presetSubtype="0" fill="hold" grpId="0" nodeType="afterEffect">
                                  <p:stCondLst>
                                    <p:cond delay="0"/>
                                  </p:stCondLst>
                                  <p:childTnLst>
                                    <p:set>
                                      <p:cBhvr>
                                        <p:cTn id="93" dur="1" fill="hold">
                                          <p:stCondLst>
                                            <p:cond delay="0"/>
                                          </p:stCondLst>
                                        </p:cTn>
                                        <p:tgtEl>
                                          <p:spTgt spid="888867"/>
                                        </p:tgtEl>
                                        <p:attrNameLst>
                                          <p:attrName>style.visibility</p:attrName>
                                        </p:attrNameLst>
                                      </p:cBhvr>
                                      <p:to>
                                        <p:strVal val="visible"/>
                                      </p:to>
                                    </p:set>
                                    <p:animEffect transition="in" filter="wipe(down)">
                                      <p:cBhvr>
                                        <p:cTn id="94" dur="580">
                                          <p:stCondLst>
                                            <p:cond delay="0"/>
                                          </p:stCondLst>
                                        </p:cTn>
                                        <p:tgtEl>
                                          <p:spTgt spid="888867"/>
                                        </p:tgtEl>
                                      </p:cBhvr>
                                    </p:animEffect>
                                    <p:anim calcmode="lin" valueType="num">
                                      <p:cBhvr>
                                        <p:cTn id="95" dur="1822" tmFilter="0,0; 0.14,0.36; 0.43,0.73; 0.71,0.91; 1.0,1.0">
                                          <p:stCondLst>
                                            <p:cond delay="0"/>
                                          </p:stCondLst>
                                        </p:cTn>
                                        <p:tgtEl>
                                          <p:spTgt spid="88886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88886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88886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88886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888867"/>
                                        </p:tgtEl>
                                        <p:attrNameLst>
                                          <p:attrName>ppt_y</p:attrName>
                                        </p:attrNameLst>
                                      </p:cBhvr>
                                      <p:tavLst>
                                        <p:tav tm="0" fmla="#ppt_y-sin(pi*$)/81">
                                          <p:val>
                                            <p:fltVal val="0"/>
                                          </p:val>
                                        </p:tav>
                                        <p:tav tm="100000">
                                          <p:val>
                                            <p:fltVal val="1"/>
                                          </p:val>
                                        </p:tav>
                                      </p:tavLst>
                                    </p:anim>
                                    <p:animScale>
                                      <p:cBhvr>
                                        <p:cTn id="100" dur="26">
                                          <p:stCondLst>
                                            <p:cond delay="650"/>
                                          </p:stCondLst>
                                        </p:cTn>
                                        <p:tgtEl>
                                          <p:spTgt spid="888867"/>
                                        </p:tgtEl>
                                      </p:cBhvr>
                                      <p:to x="100000" y="60000"/>
                                    </p:animScale>
                                    <p:animScale>
                                      <p:cBhvr>
                                        <p:cTn id="101" dur="166" decel="50000">
                                          <p:stCondLst>
                                            <p:cond delay="676"/>
                                          </p:stCondLst>
                                        </p:cTn>
                                        <p:tgtEl>
                                          <p:spTgt spid="888867"/>
                                        </p:tgtEl>
                                      </p:cBhvr>
                                      <p:to x="100000" y="100000"/>
                                    </p:animScale>
                                    <p:animScale>
                                      <p:cBhvr>
                                        <p:cTn id="102" dur="26">
                                          <p:stCondLst>
                                            <p:cond delay="1312"/>
                                          </p:stCondLst>
                                        </p:cTn>
                                        <p:tgtEl>
                                          <p:spTgt spid="888867"/>
                                        </p:tgtEl>
                                      </p:cBhvr>
                                      <p:to x="100000" y="80000"/>
                                    </p:animScale>
                                    <p:animScale>
                                      <p:cBhvr>
                                        <p:cTn id="103" dur="166" decel="50000">
                                          <p:stCondLst>
                                            <p:cond delay="1338"/>
                                          </p:stCondLst>
                                        </p:cTn>
                                        <p:tgtEl>
                                          <p:spTgt spid="888867"/>
                                        </p:tgtEl>
                                      </p:cBhvr>
                                      <p:to x="100000" y="100000"/>
                                    </p:animScale>
                                    <p:animScale>
                                      <p:cBhvr>
                                        <p:cTn id="104" dur="26">
                                          <p:stCondLst>
                                            <p:cond delay="1642"/>
                                          </p:stCondLst>
                                        </p:cTn>
                                        <p:tgtEl>
                                          <p:spTgt spid="888867"/>
                                        </p:tgtEl>
                                      </p:cBhvr>
                                      <p:to x="100000" y="90000"/>
                                    </p:animScale>
                                    <p:animScale>
                                      <p:cBhvr>
                                        <p:cTn id="105" dur="166" decel="50000">
                                          <p:stCondLst>
                                            <p:cond delay="1668"/>
                                          </p:stCondLst>
                                        </p:cTn>
                                        <p:tgtEl>
                                          <p:spTgt spid="888867"/>
                                        </p:tgtEl>
                                      </p:cBhvr>
                                      <p:to x="100000" y="100000"/>
                                    </p:animScale>
                                    <p:animScale>
                                      <p:cBhvr>
                                        <p:cTn id="106" dur="26">
                                          <p:stCondLst>
                                            <p:cond delay="1808"/>
                                          </p:stCondLst>
                                        </p:cTn>
                                        <p:tgtEl>
                                          <p:spTgt spid="888867"/>
                                        </p:tgtEl>
                                      </p:cBhvr>
                                      <p:to x="100000" y="95000"/>
                                    </p:animScale>
                                    <p:animScale>
                                      <p:cBhvr>
                                        <p:cTn id="107" dur="166" decel="50000">
                                          <p:stCondLst>
                                            <p:cond delay="1834"/>
                                          </p:stCondLst>
                                        </p:cTn>
                                        <p:tgtEl>
                                          <p:spTgt spid="888867"/>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88866"/>
                                        </p:tgtEl>
                                        <p:attrNameLst>
                                          <p:attrName>style.visibility</p:attrName>
                                        </p:attrNameLst>
                                      </p:cBhvr>
                                      <p:to>
                                        <p:strVal val="visible"/>
                                      </p:to>
                                    </p:set>
                                    <p:animEffect transition="in" filter="wipe(left)">
                                      <p:cBhvr>
                                        <p:cTn id="112" dur="2000"/>
                                        <p:tgtEl>
                                          <p:spTgt spid="888866"/>
                                        </p:tgtEl>
                                      </p:cBhvr>
                                    </p:animEffect>
                                  </p:childTnLst>
                                </p:cTn>
                              </p:par>
                            </p:childTnLst>
                          </p:cTn>
                        </p:par>
                        <p:par>
                          <p:cTn id="113" fill="hold">
                            <p:stCondLst>
                              <p:cond delay="2000"/>
                            </p:stCondLst>
                            <p:childTnLst>
                              <p:par>
                                <p:cTn id="114" presetID="53" presetClass="entr" presetSubtype="0" fill="hold" grpId="0" nodeType="afterEffect">
                                  <p:stCondLst>
                                    <p:cond delay="0"/>
                                  </p:stCondLst>
                                  <p:childTnLst>
                                    <p:set>
                                      <p:cBhvr>
                                        <p:cTn id="115" dur="1" fill="hold">
                                          <p:stCondLst>
                                            <p:cond delay="0"/>
                                          </p:stCondLst>
                                        </p:cTn>
                                        <p:tgtEl>
                                          <p:spTgt spid="888879"/>
                                        </p:tgtEl>
                                        <p:attrNameLst>
                                          <p:attrName>style.visibility</p:attrName>
                                        </p:attrNameLst>
                                      </p:cBhvr>
                                      <p:to>
                                        <p:strVal val="visible"/>
                                      </p:to>
                                    </p:set>
                                    <p:anim calcmode="lin" valueType="num">
                                      <p:cBhvr>
                                        <p:cTn id="116" dur="500" fill="hold"/>
                                        <p:tgtEl>
                                          <p:spTgt spid="888879"/>
                                        </p:tgtEl>
                                        <p:attrNameLst>
                                          <p:attrName>ppt_w</p:attrName>
                                        </p:attrNameLst>
                                      </p:cBhvr>
                                      <p:tavLst>
                                        <p:tav tm="0">
                                          <p:val>
                                            <p:fltVal val="0"/>
                                          </p:val>
                                        </p:tav>
                                        <p:tav tm="100000">
                                          <p:val>
                                            <p:strVal val="#ppt_w"/>
                                          </p:val>
                                        </p:tav>
                                      </p:tavLst>
                                    </p:anim>
                                    <p:anim calcmode="lin" valueType="num">
                                      <p:cBhvr>
                                        <p:cTn id="117" dur="500" fill="hold"/>
                                        <p:tgtEl>
                                          <p:spTgt spid="888879"/>
                                        </p:tgtEl>
                                        <p:attrNameLst>
                                          <p:attrName>ppt_h</p:attrName>
                                        </p:attrNameLst>
                                      </p:cBhvr>
                                      <p:tavLst>
                                        <p:tav tm="0">
                                          <p:val>
                                            <p:fltVal val="0"/>
                                          </p:val>
                                        </p:tav>
                                        <p:tav tm="100000">
                                          <p:val>
                                            <p:strVal val="#ppt_h"/>
                                          </p:val>
                                        </p:tav>
                                      </p:tavLst>
                                    </p:anim>
                                    <p:animEffect transition="in" filter="fade">
                                      <p:cBhvr>
                                        <p:cTn id="118" dur="500"/>
                                        <p:tgtEl>
                                          <p:spTgt spid="888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9" grpId="0" animBg="1"/>
      <p:bldP spid="888853" grpId="0" autoUpdateAnimBg="0"/>
      <p:bldP spid="888857" grpId="0" animBg="1"/>
      <p:bldP spid="888861" grpId="0" animBg="1"/>
      <p:bldP spid="888862" grpId="0" animBg="1"/>
      <p:bldP spid="888863" grpId="0" animBg="1"/>
      <p:bldP spid="888864" grpId="0" animBg="1"/>
      <p:bldP spid="888865" grpId="0" animBg="1"/>
      <p:bldP spid="888866" grpId="0" animBg="1"/>
      <p:bldP spid="888867" grpId="0"/>
      <p:bldP spid="888868" grpId="0" animBg="1"/>
      <p:bldP spid="888872" grpId="0" animBg="1"/>
      <p:bldP spid="888877" grpId="0" animBg="1"/>
      <p:bldP spid="888878" grpId="0" animBg="1"/>
      <p:bldP spid="8888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ext Box 2"/>
          <p:cNvSpPr txBox="1">
            <a:spLocks noChangeArrowheads="1"/>
          </p:cNvSpPr>
          <p:nvPr/>
        </p:nvSpPr>
        <p:spPr bwMode="auto">
          <a:xfrm>
            <a:off x="1331913" y="3068638"/>
            <a:ext cx="6480175" cy="1066800"/>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Método de medición de diferencia de frecuencias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 Marcador de fecha"/>
          <p:cNvSpPr>
            <a:spLocks noGrp="1"/>
          </p:cNvSpPr>
          <p:nvPr>
            <p:ph type="dt" sz="half" idx="10"/>
          </p:nvPr>
        </p:nvSpPr>
        <p:spPr/>
        <p:txBody>
          <a:bodyPr/>
          <a:lstStyle/>
          <a:p>
            <a:r>
              <a:rPr lang="es-MX"/>
              <a:t>Curso de metrología de tiempo y frecuencia / INTI / FEB-2008</a:t>
            </a:r>
            <a:endParaRPr lang="es-ES"/>
          </a:p>
        </p:txBody>
      </p:sp>
      <p:sp>
        <p:nvSpPr>
          <p:cNvPr id="28" name="3 Marcador de pie de página"/>
          <p:cNvSpPr>
            <a:spLocks noGrp="1"/>
          </p:cNvSpPr>
          <p:nvPr>
            <p:ph type="ftr" sz="quarter" idx="11"/>
          </p:nvPr>
        </p:nvSpPr>
        <p:spPr/>
        <p:txBody>
          <a:bodyPr/>
          <a:lstStyle/>
          <a:p>
            <a:r>
              <a:rPr lang="es-ES"/>
              <a:t>Sistema Interamericano de Metrología, SIM</a:t>
            </a:r>
            <a:endParaRPr lang="es-ES" b="0">
              <a:effectLst/>
            </a:endParaRPr>
          </a:p>
        </p:txBody>
      </p:sp>
      <p:sp>
        <p:nvSpPr>
          <p:cNvPr id="890882" name="Rectangle 2"/>
          <p:cNvSpPr>
            <a:spLocks noChangeArrowheads="1"/>
          </p:cNvSpPr>
          <p:nvPr/>
        </p:nvSpPr>
        <p:spPr bwMode="auto">
          <a:xfrm>
            <a:off x="555570" y="434934"/>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Método de medición de diferencia de frecuencias con mezclador</a:t>
            </a:r>
          </a:p>
        </p:txBody>
      </p:sp>
      <p:pic>
        <p:nvPicPr>
          <p:cNvPr id="890890" name="Picture 10"/>
          <p:cNvPicPr>
            <a:picLocks noChangeAspect="1" noChangeArrowheads="1"/>
          </p:cNvPicPr>
          <p:nvPr/>
        </p:nvPicPr>
        <p:blipFill>
          <a:blip r:embed="rId4"/>
          <a:srcRect/>
          <a:stretch>
            <a:fillRect/>
          </a:stretch>
        </p:blipFill>
        <p:spPr bwMode="auto">
          <a:xfrm>
            <a:off x="3657600" y="3019425"/>
            <a:ext cx="160338" cy="744538"/>
          </a:xfrm>
          <a:prstGeom prst="rect">
            <a:avLst/>
          </a:prstGeom>
          <a:noFill/>
          <a:ln w="9525">
            <a:noFill/>
            <a:miter lim="800000"/>
            <a:headEnd/>
            <a:tailEnd/>
          </a:ln>
          <a:effectLst/>
        </p:spPr>
      </p:pic>
      <p:pic>
        <p:nvPicPr>
          <p:cNvPr id="890891" name="Picture 11"/>
          <p:cNvPicPr>
            <a:picLocks noChangeAspect="1" noChangeArrowheads="1"/>
          </p:cNvPicPr>
          <p:nvPr/>
        </p:nvPicPr>
        <p:blipFill>
          <a:blip r:embed="rId5"/>
          <a:srcRect/>
          <a:stretch>
            <a:fillRect/>
          </a:stretch>
        </p:blipFill>
        <p:spPr bwMode="auto">
          <a:xfrm>
            <a:off x="3687763" y="4205288"/>
            <a:ext cx="160337" cy="617537"/>
          </a:xfrm>
          <a:prstGeom prst="rect">
            <a:avLst/>
          </a:prstGeom>
          <a:noFill/>
          <a:ln w="9525">
            <a:noFill/>
            <a:miter lim="800000"/>
            <a:headEnd/>
            <a:tailEnd/>
          </a:ln>
          <a:effectLst/>
        </p:spPr>
      </p:pic>
      <p:pic>
        <p:nvPicPr>
          <p:cNvPr id="890892" name="Picture 12"/>
          <p:cNvPicPr>
            <a:picLocks noChangeAspect="1" noChangeArrowheads="1"/>
          </p:cNvPicPr>
          <p:nvPr/>
        </p:nvPicPr>
        <p:blipFill>
          <a:blip r:embed="rId6"/>
          <a:srcRect/>
          <a:stretch>
            <a:fillRect/>
          </a:stretch>
        </p:blipFill>
        <p:spPr bwMode="auto">
          <a:xfrm>
            <a:off x="2667000" y="4852988"/>
            <a:ext cx="2071688" cy="706437"/>
          </a:xfrm>
          <a:prstGeom prst="rect">
            <a:avLst/>
          </a:prstGeom>
          <a:noFill/>
          <a:ln w="9525">
            <a:noFill/>
            <a:miter lim="800000"/>
            <a:headEnd/>
            <a:tailEnd/>
          </a:ln>
          <a:effectLst/>
        </p:spPr>
      </p:pic>
      <p:pic>
        <p:nvPicPr>
          <p:cNvPr id="890893" name="Picture 13"/>
          <p:cNvPicPr>
            <a:picLocks noChangeAspect="1" noChangeArrowheads="1"/>
          </p:cNvPicPr>
          <p:nvPr/>
        </p:nvPicPr>
        <p:blipFill>
          <a:blip r:embed="rId7"/>
          <a:srcRect/>
          <a:stretch>
            <a:fillRect/>
          </a:stretch>
        </p:blipFill>
        <p:spPr bwMode="auto">
          <a:xfrm>
            <a:off x="4724400" y="5000625"/>
            <a:ext cx="1589088" cy="398463"/>
          </a:xfrm>
          <a:prstGeom prst="rect">
            <a:avLst/>
          </a:prstGeom>
          <a:noFill/>
          <a:ln w="9525">
            <a:noFill/>
            <a:miter lim="800000"/>
            <a:headEnd/>
            <a:tailEnd/>
          </a:ln>
          <a:effectLst/>
        </p:spPr>
      </p:pic>
      <p:pic>
        <p:nvPicPr>
          <p:cNvPr id="890894" name="Picture 14"/>
          <p:cNvPicPr>
            <a:picLocks noChangeAspect="1" noChangeArrowheads="1"/>
          </p:cNvPicPr>
          <p:nvPr/>
        </p:nvPicPr>
        <p:blipFill>
          <a:blip r:embed="rId8"/>
          <a:srcRect/>
          <a:stretch>
            <a:fillRect/>
          </a:stretch>
        </p:blipFill>
        <p:spPr bwMode="auto">
          <a:xfrm>
            <a:off x="6464300" y="4467225"/>
            <a:ext cx="2068513" cy="1423988"/>
          </a:xfrm>
          <a:prstGeom prst="rect">
            <a:avLst/>
          </a:prstGeom>
          <a:noFill/>
          <a:ln w="9525">
            <a:noFill/>
            <a:miter lim="800000"/>
            <a:headEnd/>
            <a:tailEnd/>
          </a:ln>
          <a:effectLst/>
        </p:spPr>
      </p:pic>
      <p:pic>
        <p:nvPicPr>
          <p:cNvPr id="890895" name="Picture 15"/>
          <p:cNvPicPr>
            <a:picLocks noChangeAspect="1" noChangeArrowheads="1"/>
          </p:cNvPicPr>
          <p:nvPr/>
        </p:nvPicPr>
        <p:blipFill>
          <a:blip r:embed="rId9"/>
          <a:srcRect/>
          <a:stretch>
            <a:fillRect/>
          </a:stretch>
        </p:blipFill>
        <p:spPr bwMode="auto">
          <a:xfrm>
            <a:off x="2895600" y="2333625"/>
            <a:ext cx="1755775" cy="747713"/>
          </a:xfrm>
          <a:prstGeom prst="rect">
            <a:avLst/>
          </a:prstGeom>
          <a:noFill/>
          <a:ln w="9525">
            <a:noFill/>
            <a:miter lim="800000"/>
            <a:headEnd/>
            <a:tailEnd/>
          </a:ln>
          <a:effectLst/>
        </p:spPr>
      </p:pic>
      <p:pic>
        <p:nvPicPr>
          <p:cNvPr id="890896" name="Picture 16"/>
          <p:cNvPicPr>
            <a:picLocks noChangeAspect="1" noChangeArrowheads="1"/>
          </p:cNvPicPr>
          <p:nvPr/>
        </p:nvPicPr>
        <p:blipFill>
          <a:blip r:embed="rId10"/>
          <a:srcRect/>
          <a:stretch>
            <a:fillRect/>
          </a:stretch>
        </p:blipFill>
        <p:spPr bwMode="auto">
          <a:xfrm>
            <a:off x="3313113" y="3740150"/>
            <a:ext cx="895350" cy="500063"/>
          </a:xfrm>
          <a:prstGeom prst="rect">
            <a:avLst/>
          </a:prstGeom>
          <a:noFill/>
          <a:ln w="9525">
            <a:noFill/>
            <a:miter lim="800000"/>
            <a:headEnd/>
            <a:tailEnd/>
          </a:ln>
          <a:effectLst/>
        </p:spPr>
      </p:pic>
      <p:sp>
        <p:nvSpPr>
          <p:cNvPr id="890898" name="Oval 18"/>
          <p:cNvSpPr>
            <a:spLocks noChangeArrowheads="1"/>
          </p:cNvSpPr>
          <p:nvPr/>
        </p:nvSpPr>
        <p:spPr bwMode="auto">
          <a:xfrm>
            <a:off x="6227763" y="4365625"/>
            <a:ext cx="2520950" cy="1871663"/>
          </a:xfrm>
          <a:prstGeom prst="ellipse">
            <a:avLst/>
          </a:prstGeom>
          <a:solidFill>
            <a:schemeClr val="accent1">
              <a:alpha val="13000"/>
            </a:schemeClr>
          </a:solidFill>
          <a:ln w="9525" algn="ctr">
            <a:solidFill>
              <a:schemeClr val="tx1"/>
            </a:solidFill>
            <a:round/>
            <a:headEnd/>
            <a:tailEnd/>
          </a:ln>
          <a:effectLst/>
        </p:spPr>
        <p:txBody>
          <a:bodyPr wrap="none" anchor="ctr"/>
          <a:lstStyle/>
          <a:p>
            <a:endParaRPr lang="es-MX"/>
          </a:p>
        </p:txBody>
      </p:sp>
      <p:sp>
        <p:nvSpPr>
          <p:cNvPr id="890899" name="Freeform 19"/>
          <p:cNvSpPr>
            <a:spLocks/>
          </p:cNvSpPr>
          <p:nvPr/>
        </p:nvSpPr>
        <p:spPr bwMode="auto">
          <a:xfrm>
            <a:off x="766763" y="2046288"/>
            <a:ext cx="1933575" cy="3435350"/>
          </a:xfrm>
          <a:custGeom>
            <a:avLst/>
            <a:gdLst/>
            <a:ahLst/>
            <a:cxnLst>
              <a:cxn ang="0">
                <a:pos x="60" y="0"/>
              </a:cxn>
              <a:cxn ang="0">
                <a:pos x="115" y="1478"/>
              </a:cxn>
              <a:cxn ang="0">
                <a:pos x="267" y="1760"/>
              </a:cxn>
              <a:cxn ang="0">
                <a:pos x="60" y="1880"/>
              </a:cxn>
              <a:cxn ang="0">
                <a:pos x="626" y="1945"/>
              </a:cxn>
              <a:cxn ang="0">
                <a:pos x="810" y="2141"/>
              </a:cxn>
              <a:cxn ang="0">
                <a:pos x="1218" y="2086"/>
              </a:cxn>
            </a:cxnLst>
            <a:rect l="0" t="0" r="r" b="b"/>
            <a:pathLst>
              <a:path w="1218" h="2164">
                <a:moveTo>
                  <a:pt x="60" y="0"/>
                </a:moveTo>
                <a:cubicBezTo>
                  <a:pt x="69" y="246"/>
                  <a:pt x="81" y="1185"/>
                  <a:pt x="115" y="1478"/>
                </a:cubicBezTo>
                <a:cubicBezTo>
                  <a:pt x="149" y="1771"/>
                  <a:pt x="276" y="1693"/>
                  <a:pt x="267" y="1760"/>
                </a:cubicBezTo>
                <a:cubicBezTo>
                  <a:pt x="258" y="1827"/>
                  <a:pt x="0" y="1849"/>
                  <a:pt x="60" y="1880"/>
                </a:cubicBezTo>
                <a:cubicBezTo>
                  <a:pt x="120" y="1911"/>
                  <a:pt x="501" y="1901"/>
                  <a:pt x="626" y="1945"/>
                </a:cubicBezTo>
                <a:cubicBezTo>
                  <a:pt x="751" y="1989"/>
                  <a:pt x="711" y="2118"/>
                  <a:pt x="810" y="2141"/>
                </a:cubicBezTo>
                <a:cubicBezTo>
                  <a:pt x="909" y="2164"/>
                  <a:pt x="1133" y="2097"/>
                  <a:pt x="1218" y="2086"/>
                </a:cubicBezTo>
              </a:path>
            </a:pathLst>
          </a:custGeom>
          <a:noFill/>
          <a:ln w="9525" cap="flat" cmpd="sng">
            <a:solidFill>
              <a:srgbClr val="FF0000"/>
            </a:solidFill>
            <a:prstDash val="solid"/>
            <a:round/>
            <a:headEnd/>
            <a:tailEnd/>
          </a:ln>
          <a:effectLst/>
        </p:spPr>
        <p:txBody>
          <a:bodyPr/>
          <a:lstStyle/>
          <a:p>
            <a:endParaRPr lang="es-MX"/>
          </a:p>
        </p:txBody>
      </p:sp>
      <p:sp>
        <p:nvSpPr>
          <p:cNvPr id="890900" name="Text Box 20"/>
          <p:cNvSpPr txBox="1">
            <a:spLocks noChangeArrowheads="1"/>
          </p:cNvSpPr>
          <p:nvPr/>
        </p:nvSpPr>
        <p:spPr bwMode="auto">
          <a:xfrm>
            <a:off x="971550" y="3341688"/>
            <a:ext cx="1152525" cy="1314450"/>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600"/>
              <a:t>Frecuencia Patrón para amarrar en frecuencia el Contador</a:t>
            </a:r>
          </a:p>
        </p:txBody>
      </p:sp>
      <p:sp>
        <p:nvSpPr>
          <p:cNvPr id="890901" name="Line 21"/>
          <p:cNvSpPr>
            <a:spLocks noChangeShapeType="1"/>
          </p:cNvSpPr>
          <p:nvPr/>
        </p:nvSpPr>
        <p:spPr bwMode="auto">
          <a:xfrm>
            <a:off x="3779838" y="2044700"/>
            <a:ext cx="0" cy="288925"/>
          </a:xfrm>
          <a:prstGeom prst="line">
            <a:avLst/>
          </a:prstGeom>
          <a:noFill/>
          <a:ln w="19050">
            <a:solidFill>
              <a:schemeClr val="tx1"/>
            </a:solidFill>
            <a:round/>
            <a:headEnd/>
            <a:tailEnd type="triangle" w="med" len="med"/>
          </a:ln>
          <a:effectLst/>
        </p:spPr>
        <p:txBody>
          <a:bodyPr/>
          <a:lstStyle/>
          <a:p>
            <a:endParaRPr lang="es-MX"/>
          </a:p>
        </p:txBody>
      </p:sp>
      <p:grpSp>
        <p:nvGrpSpPr>
          <p:cNvPr id="890902" name="Group 22"/>
          <p:cNvGrpSpPr>
            <a:grpSpLocks/>
          </p:cNvGrpSpPr>
          <p:nvPr/>
        </p:nvGrpSpPr>
        <p:grpSpPr bwMode="auto">
          <a:xfrm>
            <a:off x="3490913" y="1468438"/>
            <a:ext cx="576262" cy="576262"/>
            <a:chOff x="2199" y="799"/>
            <a:chExt cx="363" cy="363"/>
          </a:xfrm>
        </p:grpSpPr>
        <p:sp>
          <p:nvSpPr>
            <p:cNvPr id="890903" name="Oval 23"/>
            <p:cNvSpPr>
              <a:spLocks noChangeArrowheads="1"/>
            </p:cNvSpPr>
            <p:nvPr/>
          </p:nvSpPr>
          <p:spPr bwMode="auto">
            <a:xfrm>
              <a:off x="2199" y="799"/>
              <a:ext cx="363" cy="363"/>
            </a:xfrm>
            <a:prstGeom prst="ellipse">
              <a:avLst/>
            </a:prstGeom>
            <a:solidFill>
              <a:srgbClr val="FFFFCC"/>
            </a:solidFill>
            <a:ln w="9525">
              <a:solidFill>
                <a:schemeClr val="tx1"/>
              </a:solidFill>
              <a:round/>
              <a:headEnd/>
              <a:tailEnd/>
            </a:ln>
            <a:effectLst/>
          </p:spPr>
          <p:txBody>
            <a:bodyPr wrap="none" anchor="ctr"/>
            <a:lstStyle/>
            <a:p>
              <a:endParaRPr lang="es-MX"/>
            </a:p>
          </p:txBody>
        </p:sp>
        <p:sp>
          <p:nvSpPr>
            <p:cNvPr id="890904" name="Line 24"/>
            <p:cNvSpPr>
              <a:spLocks noChangeShapeType="1"/>
            </p:cNvSpPr>
            <p:nvPr/>
          </p:nvSpPr>
          <p:spPr bwMode="auto">
            <a:xfrm>
              <a:off x="2255" y="845"/>
              <a:ext cx="261" cy="261"/>
            </a:xfrm>
            <a:prstGeom prst="line">
              <a:avLst/>
            </a:prstGeom>
            <a:noFill/>
            <a:ln w="9525">
              <a:solidFill>
                <a:schemeClr val="tx1"/>
              </a:solidFill>
              <a:round/>
              <a:headEnd/>
              <a:tailEnd/>
            </a:ln>
            <a:effectLst/>
          </p:spPr>
          <p:txBody>
            <a:bodyPr/>
            <a:lstStyle/>
            <a:p>
              <a:endParaRPr lang="es-MX"/>
            </a:p>
          </p:txBody>
        </p:sp>
        <p:sp>
          <p:nvSpPr>
            <p:cNvPr id="890905" name="Line 25"/>
            <p:cNvSpPr>
              <a:spLocks noChangeShapeType="1"/>
            </p:cNvSpPr>
            <p:nvPr/>
          </p:nvSpPr>
          <p:spPr bwMode="auto">
            <a:xfrm flipV="1">
              <a:off x="2245" y="845"/>
              <a:ext cx="249" cy="249"/>
            </a:xfrm>
            <a:prstGeom prst="line">
              <a:avLst/>
            </a:prstGeom>
            <a:noFill/>
            <a:ln w="9525">
              <a:solidFill>
                <a:schemeClr val="tx1"/>
              </a:solidFill>
              <a:round/>
              <a:headEnd/>
              <a:tailEnd/>
            </a:ln>
            <a:effectLst/>
          </p:spPr>
          <p:txBody>
            <a:bodyPr/>
            <a:lstStyle/>
            <a:p>
              <a:endParaRPr lang="es-MX"/>
            </a:p>
          </p:txBody>
        </p:sp>
      </p:grpSp>
      <p:graphicFrame>
        <p:nvGraphicFramePr>
          <p:cNvPr id="890908" name="Object 28"/>
          <p:cNvGraphicFramePr>
            <a:graphicFrameLocks noChangeAspect="1"/>
          </p:cNvGraphicFramePr>
          <p:nvPr/>
        </p:nvGraphicFramePr>
        <p:xfrm>
          <a:off x="3959225" y="3176588"/>
          <a:ext cx="2447925" cy="579437"/>
        </p:xfrm>
        <a:graphic>
          <a:graphicData uri="http://schemas.openxmlformats.org/presentationml/2006/ole">
            <p:oleObj spid="_x0000_s890908" name="Ecuación" r:id="rId11" imgW="1663560" imgH="393480" progId="Equation.3">
              <p:embed/>
            </p:oleObj>
          </a:graphicData>
        </a:graphic>
      </p:graphicFrame>
      <p:graphicFrame>
        <p:nvGraphicFramePr>
          <p:cNvPr id="890909" name="Object 29"/>
          <p:cNvGraphicFramePr>
            <a:graphicFrameLocks noChangeAspect="1"/>
          </p:cNvGraphicFramePr>
          <p:nvPr/>
        </p:nvGraphicFramePr>
        <p:xfrm>
          <a:off x="1008063" y="2141538"/>
          <a:ext cx="1295400" cy="298450"/>
        </p:xfrm>
        <a:graphic>
          <a:graphicData uri="http://schemas.openxmlformats.org/presentationml/2006/ole">
            <p:oleObj spid="_x0000_s890909" name="Ecuación" r:id="rId12" imgW="939600" imgH="215640" progId="Equation.3">
              <p:embed/>
            </p:oleObj>
          </a:graphicData>
        </a:graphic>
      </p:graphicFrame>
      <p:graphicFrame>
        <p:nvGraphicFramePr>
          <p:cNvPr id="890910" name="Object 30"/>
          <p:cNvGraphicFramePr>
            <a:graphicFrameLocks noChangeAspect="1"/>
          </p:cNvGraphicFramePr>
          <p:nvPr/>
        </p:nvGraphicFramePr>
        <p:xfrm>
          <a:off x="5245100" y="2097088"/>
          <a:ext cx="1243013" cy="314325"/>
        </p:xfrm>
        <a:graphic>
          <a:graphicData uri="http://schemas.openxmlformats.org/presentationml/2006/ole">
            <p:oleObj spid="_x0000_s890910" name="Ecuación" r:id="rId13" imgW="901440" imgH="228600" progId="Equation.3">
              <p:embed/>
            </p:oleObj>
          </a:graphicData>
        </a:graphic>
      </p:graphicFrame>
      <p:sp>
        <p:nvSpPr>
          <p:cNvPr id="890920" name="Text Box 40"/>
          <p:cNvSpPr txBox="1">
            <a:spLocks noChangeArrowheads="1"/>
          </p:cNvSpPr>
          <p:nvPr/>
        </p:nvSpPr>
        <p:spPr bwMode="auto">
          <a:xfrm>
            <a:off x="684213" y="1484313"/>
            <a:ext cx="1800225" cy="600075"/>
          </a:xfrm>
          <a:prstGeom prst="rect">
            <a:avLst/>
          </a:prstGeom>
          <a:solidFill>
            <a:schemeClr val="hlink"/>
          </a:solidFill>
          <a:ln w="19050" cap="sq">
            <a:solidFill>
              <a:schemeClr val="tx2"/>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DE REFERENCIA</a:t>
            </a:r>
            <a:endParaRPr lang="es-ES" sz="1600">
              <a:solidFill>
                <a:schemeClr val="tx2"/>
              </a:solidFill>
              <a:latin typeface="Franklin Gothic Medium" pitchFamily="34" charset="0"/>
            </a:endParaRPr>
          </a:p>
        </p:txBody>
      </p:sp>
      <p:sp>
        <p:nvSpPr>
          <p:cNvPr id="890921" name="Text Box 41"/>
          <p:cNvSpPr txBox="1">
            <a:spLocks noChangeArrowheads="1"/>
          </p:cNvSpPr>
          <p:nvPr/>
        </p:nvSpPr>
        <p:spPr bwMode="auto">
          <a:xfrm>
            <a:off x="4932363" y="1520825"/>
            <a:ext cx="1800225" cy="600075"/>
          </a:xfrm>
          <a:prstGeom prst="rect">
            <a:avLst/>
          </a:prstGeom>
          <a:solidFill>
            <a:srgbClr val="FFCC99"/>
          </a:solidFill>
          <a:ln w="19050" cap="sq">
            <a:solidFill>
              <a:schemeClr val="tx2"/>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BAJO PRUEBA</a:t>
            </a:r>
            <a:endParaRPr lang="es-ES" sz="1600">
              <a:solidFill>
                <a:schemeClr val="tx2"/>
              </a:solidFill>
              <a:latin typeface="Franklin Gothic Medium" pitchFamily="34" charset="0"/>
            </a:endParaRPr>
          </a:p>
        </p:txBody>
      </p:sp>
      <p:sp>
        <p:nvSpPr>
          <p:cNvPr id="890922" name="Line 42"/>
          <p:cNvSpPr>
            <a:spLocks noChangeShapeType="1"/>
          </p:cNvSpPr>
          <p:nvPr/>
        </p:nvSpPr>
        <p:spPr bwMode="auto">
          <a:xfrm flipH="1">
            <a:off x="4067175" y="1773238"/>
            <a:ext cx="865188" cy="0"/>
          </a:xfrm>
          <a:prstGeom prst="line">
            <a:avLst/>
          </a:prstGeom>
          <a:noFill/>
          <a:ln w="19050" cap="sq">
            <a:solidFill>
              <a:schemeClr val="tx1"/>
            </a:solidFill>
            <a:round/>
            <a:headEnd type="none" w="sm" len="sm"/>
            <a:tailEnd type="triangle" w="med" len="med"/>
          </a:ln>
          <a:effectLst/>
        </p:spPr>
        <p:txBody>
          <a:bodyPr/>
          <a:lstStyle/>
          <a:p>
            <a:endParaRPr lang="es-MX"/>
          </a:p>
        </p:txBody>
      </p:sp>
      <p:sp>
        <p:nvSpPr>
          <p:cNvPr id="890923" name="Line 43"/>
          <p:cNvSpPr>
            <a:spLocks noChangeShapeType="1"/>
          </p:cNvSpPr>
          <p:nvPr/>
        </p:nvSpPr>
        <p:spPr bwMode="auto">
          <a:xfrm>
            <a:off x="2484438" y="1736725"/>
            <a:ext cx="1008062" cy="0"/>
          </a:xfrm>
          <a:prstGeom prst="line">
            <a:avLst/>
          </a:prstGeom>
          <a:noFill/>
          <a:ln w="19050" cap="sq">
            <a:solidFill>
              <a:schemeClr val="tx1"/>
            </a:solidFill>
            <a:round/>
            <a:headEnd type="none" w="sm" len="sm"/>
            <a:tailEnd type="triangle" w="med" len="med"/>
          </a:ln>
          <a:effectLst/>
        </p:spPr>
        <p:txBody>
          <a:bodyPr/>
          <a:lstStyle/>
          <a:p>
            <a:endParaRPr lang="es-MX"/>
          </a:p>
        </p:txBody>
      </p:sp>
      <p:pic>
        <p:nvPicPr>
          <p:cNvPr id="890906" name="Picture 26"/>
          <p:cNvPicPr>
            <a:picLocks noGrp="1" noChangeAspect="1" noChangeArrowheads="1"/>
          </p:cNvPicPr>
          <p:nvPr>
            <p:ph/>
          </p:nvPr>
        </p:nvPicPr>
        <p:blipFill>
          <a:blip r:embed="rId14" cstate="print"/>
          <a:stretch>
            <a:fillRect/>
          </a:stretch>
        </p:blipFill>
        <p:spPr>
          <a:xfrm>
            <a:off x="7054884" y="4490688"/>
            <a:ext cx="890613" cy="685109"/>
          </a:xfrm>
          <a:noFill/>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5002" name="Picture 26"/>
          <p:cNvPicPr>
            <a:picLocks noGrp="1" noChangeAspect="1" noChangeArrowheads="1"/>
          </p:cNvPicPr>
          <p:nvPr>
            <p:ph/>
          </p:nvPr>
        </p:nvPicPr>
        <p:blipFill>
          <a:blip r:embed="rId3" cstate="print"/>
          <a:srcRect/>
          <a:stretch>
            <a:fillRect/>
          </a:stretch>
        </p:blipFill>
        <p:spPr>
          <a:xfrm>
            <a:off x="1331913" y="1341438"/>
            <a:ext cx="6323012" cy="4864100"/>
          </a:xfrm>
          <a:noFill/>
          <a:ln/>
        </p:spPr>
      </p:pic>
      <p:sp>
        <p:nvSpPr>
          <p:cNvPr id="894978" name="Rectangle 2"/>
          <p:cNvSpPr>
            <a:spLocks noChangeArrowheads="1"/>
          </p:cNvSpPr>
          <p:nvPr/>
        </p:nvSpPr>
        <p:spPr bwMode="auto">
          <a:xfrm>
            <a:off x="519057" y="434934"/>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Mediciones de diferencia de frecuencias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95002"/>
                                        </p:tgtEl>
                                        <p:attrNameLst>
                                          <p:attrName>style.visibility</p:attrName>
                                        </p:attrNameLst>
                                      </p:cBhvr>
                                      <p:to>
                                        <p:strVal val="visible"/>
                                      </p:to>
                                    </p:set>
                                    <p:anim calcmode="lin" valueType="num">
                                      <p:cBhvr>
                                        <p:cTn id="7" dur="1000" fill="hold"/>
                                        <p:tgtEl>
                                          <p:spTgt spid="895002"/>
                                        </p:tgtEl>
                                        <p:attrNameLst>
                                          <p:attrName>ppt_w</p:attrName>
                                        </p:attrNameLst>
                                      </p:cBhvr>
                                      <p:tavLst>
                                        <p:tav tm="0">
                                          <p:val>
                                            <p:fltVal val="0"/>
                                          </p:val>
                                        </p:tav>
                                        <p:tav tm="100000">
                                          <p:val>
                                            <p:strVal val="#ppt_w"/>
                                          </p:val>
                                        </p:tav>
                                      </p:tavLst>
                                    </p:anim>
                                    <p:anim calcmode="lin" valueType="num">
                                      <p:cBhvr>
                                        <p:cTn id="8" dur="1000" fill="hold"/>
                                        <p:tgtEl>
                                          <p:spTgt spid="895002"/>
                                        </p:tgtEl>
                                        <p:attrNameLst>
                                          <p:attrName>ppt_h</p:attrName>
                                        </p:attrNameLst>
                                      </p:cBhvr>
                                      <p:tavLst>
                                        <p:tav tm="0">
                                          <p:val>
                                            <p:fltVal val="0"/>
                                          </p:val>
                                        </p:tav>
                                        <p:tav tm="100000">
                                          <p:val>
                                            <p:strVal val="#ppt_h"/>
                                          </p:val>
                                        </p:tav>
                                      </p:tavLst>
                                    </p:anim>
                                    <p:animEffect transition="in" filter="fade">
                                      <p:cBhvr>
                                        <p:cTn id="9" dur="1000"/>
                                        <p:tgtEl>
                                          <p:spTgt spid="89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idx="1"/>
          </p:nvPr>
        </p:nvSpPr>
        <p:spPr>
          <a:xfrm>
            <a:off x="1331913" y="1773238"/>
            <a:ext cx="6624637" cy="3960812"/>
          </a:xfrm>
        </p:spPr>
        <p:txBody>
          <a:bodyPr/>
          <a:lstStyle/>
          <a:p>
            <a:pPr marL="1347788" lvl="1" indent="-533400">
              <a:lnSpc>
                <a:spcPct val="90000"/>
              </a:lnSpc>
              <a:buClr>
                <a:srgbClr val="996633"/>
              </a:buClr>
              <a:buSzTx/>
              <a:buFont typeface="Wingdings" pitchFamily="2" charset="2"/>
              <a:buNone/>
              <a:tabLst>
                <a:tab pos="444500" algn="l"/>
              </a:tabLst>
            </a:pPr>
            <a:endParaRPr lang="es-ES_tradnl" sz="2400" b="1"/>
          </a:p>
          <a:p>
            <a:pPr marL="444500" indent="-444500">
              <a:lnSpc>
                <a:spcPct val="90000"/>
              </a:lnSpc>
              <a:buClr>
                <a:srgbClr val="996633"/>
              </a:buClr>
              <a:buFont typeface="Wingdings" pitchFamily="2" charset="2"/>
              <a:buAutoNum type="arabicPeriod"/>
              <a:tabLst>
                <a:tab pos="444500" algn="l"/>
              </a:tabLst>
            </a:pPr>
            <a:r>
              <a:rPr lang="es-ES_tradnl" sz="2800" b="1"/>
              <a:t> Método de medición</a:t>
            </a:r>
          </a:p>
          <a:p>
            <a:pPr marL="1347788" lvl="1" indent="-533400">
              <a:lnSpc>
                <a:spcPct val="90000"/>
              </a:lnSpc>
              <a:buClr>
                <a:srgbClr val="996633"/>
              </a:buClr>
              <a:buSzTx/>
              <a:buFont typeface="Wingdings" pitchFamily="2" charset="2"/>
              <a:buAutoNum type="arabicPeriod"/>
              <a:tabLst>
                <a:tab pos="444500" algn="l"/>
              </a:tabLst>
            </a:pPr>
            <a:r>
              <a:rPr lang="es-ES_tradnl" sz="1800" b="1"/>
              <a:t>Medición directa de frecuencia</a:t>
            </a:r>
          </a:p>
          <a:p>
            <a:pPr marL="1347788" lvl="1" indent="-533400">
              <a:lnSpc>
                <a:spcPct val="90000"/>
              </a:lnSpc>
              <a:buClr>
                <a:srgbClr val="996633"/>
              </a:buClr>
              <a:buSzTx/>
              <a:buFont typeface="Wingdings" pitchFamily="2" charset="2"/>
              <a:buAutoNum type="arabicPeriod"/>
              <a:tabLst>
                <a:tab pos="444500" algn="l"/>
              </a:tabLst>
            </a:pPr>
            <a:r>
              <a:rPr lang="es-ES_tradnl" sz="1800" b="1"/>
              <a:t>Medición directa de diferencia de tiempo</a:t>
            </a:r>
          </a:p>
          <a:p>
            <a:pPr marL="1984375" lvl="2" indent="-457200">
              <a:lnSpc>
                <a:spcPct val="90000"/>
              </a:lnSpc>
              <a:buClr>
                <a:srgbClr val="996633"/>
              </a:buClr>
              <a:buSzTx/>
              <a:buFont typeface="Wingdings" pitchFamily="2" charset="2"/>
              <a:buAutoNum type="arabicPeriod"/>
              <a:tabLst>
                <a:tab pos="444500" algn="l"/>
              </a:tabLst>
            </a:pPr>
            <a:r>
              <a:rPr lang="es-ES_tradnl" sz="1600" b="1"/>
              <a:t>Ejemplos genéricos de medición de diferencia de tiempo</a:t>
            </a:r>
          </a:p>
          <a:p>
            <a:pPr marL="1347788" lvl="1" indent="-533400">
              <a:lnSpc>
                <a:spcPct val="90000"/>
              </a:lnSpc>
              <a:buClr>
                <a:srgbClr val="996633"/>
              </a:buClr>
              <a:buSzTx/>
              <a:buFont typeface="Wingdings" pitchFamily="2" charset="2"/>
              <a:buAutoNum type="arabicPeriod"/>
              <a:tabLst>
                <a:tab pos="444500" algn="l"/>
              </a:tabLst>
            </a:pPr>
            <a:r>
              <a:rPr lang="es-ES_tradnl" sz="1600" b="1"/>
              <a:t>Medición de diferencia de frecuencias con mezclador</a:t>
            </a:r>
          </a:p>
          <a:p>
            <a:pPr marL="1347788" lvl="1" indent="-533400">
              <a:lnSpc>
                <a:spcPct val="90000"/>
              </a:lnSpc>
              <a:buClr>
                <a:srgbClr val="996633"/>
              </a:buClr>
              <a:buSzTx/>
              <a:buFont typeface="Wingdings" pitchFamily="2" charset="2"/>
              <a:buAutoNum type="arabicPeriod"/>
              <a:tabLst>
                <a:tab pos="444500" algn="l"/>
              </a:tabLst>
            </a:pPr>
            <a:r>
              <a:rPr lang="es-ES_tradnl" sz="1600" b="1"/>
              <a:t>Medición de diferencia de tiempo con mezclador dual</a:t>
            </a:r>
          </a:p>
          <a:p>
            <a:pPr marL="1347788" lvl="1" indent="-533400">
              <a:lnSpc>
                <a:spcPct val="90000"/>
              </a:lnSpc>
              <a:buClr>
                <a:srgbClr val="996633"/>
              </a:buClr>
              <a:buSzTx/>
              <a:buFont typeface="Wingdings" pitchFamily="2" charset="2"/>
              <a:buAutoNum type="arabicPeriod"/>
              <a:tabLst>
                <a:tab pos="444500" algn="l"/>
              </a:tabLst>
            </a:pPr>
            <a:endParaRPr lang="es-ES_tradnl" sz="1600" b="1"/>
          </a:p>
          <a:p>
            <a:pPr marL="444500" indent="-444500">
              <a:lnSpc>
                <a:spcPct val="90000"/>
              </a:lnSpc>
              <a:buClr>
                <a:srgbClr val="996633"/>
              </a:buClr>
              <a:buFont typeface="Wingdings" pitchFamily="2" charset="2"/>
              <a:buAutoNum type="arabicPeriod"/>
              <a:tabLst>
                <a:tab pos="444500" algn="l"/>
              </a:tabLst>
            </a:pPr>
            <a:r>
              <a:rPr lang="es-ES_tradnl" sz="2800" b="1"/>
              <a:t> Referencias</a:t>
            </a:r>
            <a:endParaRPr lang="es-ES" sz="2800" b="1"/>
          </a:p>
        </p:txBody>
      </p:sp>
      <p:sp>
        <p:nvSpPr>
          <p:cNvPr id="979972" name="Rectangle 4"/>
          <p:cNvSpPr>
            <a:spLocks noChangeArrowheads="1"/>
          </p:cNvSpPr>
          <p:nvPr/>
        </p:nvSpPr>
        <p:spPr bwMode="auto">
          <a:xfrm>
            <a:off x="0" y="0"/>
            <a:ext cx="9144000" cy="1371600"/>
          </a:xfrm>
          <a:prstGeom prst="rect">
            <a:avLst/>
          </a:prstGeom>
          <a:noFill/>
          <a:ln w="9525">
            <a:noFill/>
            <a:miter lim="800000"/>
            <a:headEnd/>
            <a:tailEnd/>
          </a:ln>
          <a:effectLst/>
        </p:spPr>
        <p:txBody>
          <a:bodyPr lIns="92075" tIns="46038" rIns="92075" bIns="46038" anchor="b"/>
          <a:lstStyle/>
          <a:p>
            <a:pPr algn="ctr"/>
            <a:r>
              <a:rPr lang="es-ES_tradnl" sz="4000" dirty="0">
                <a:solidFill>
                  <a:srgbClr val="800000"/>
                </a:solidFill>
                <a:effectLst>
                  <a:outerShdw blurRad="38100" dist="38100" dir="2700000" algn="tl">
                    <a:srgbClr val="C0C0C0"/>
                  </a:outerShdw>
                </a:effectLst>
                <a:latin typeface="Arial" charset="0"/>
              </a:rPr>
              <a:t>Contenido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Text Box 2"/>
          <p:cNvSpPr txBox="1">
            <a:spLocks noChangeArrowheads="1"/>
          </p:cNvSpPr>
          <p:nvPr/>
        </p:nvSpPr>
        <p:spPr bwMode="auto">
          <a:xfrm>
            <a:off x="1187450" y="3068638"/>
            <a:ext cx="6769100" cy="1066800"/>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Método de medición de diferencia de fase con mezclador dual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7038" name="Object 14"/>
          <p:cNvGraphicFramePr>
            <a:graphicFrameLocks noChangeAspect="1"/>
          </p:cNvGraphicFramePr>
          <p:nvPr>
            <p:ph sz="quarter" idx="1"/>
          </p:nvPr>
        </p:nvGraphicFramePr>
        <p:xfrm>
          <a:off x="957213" y="3387662"/>
          <a:ext cx="2374950" cy="549338"/>
        </p:xfrm>
        <a:graphic>
          <a:graphicData uri="http://schemas.openxmlformats.org/presentationml/2006/ole">
            <p:oleObj spid="_x0000_s897038" name="Ecuación" r:id="rId4" imgW="1701720" imgH="393480" progId="Equation.3">
              <p:embed/>
            </p:oleObj>
          </a:graphicData>
        </a:graphic>
      </p:graphicFrame>
      <p:graphicFrame>
        <p:nvGraphicFramePr>
          <p:cNvPr id="897040" name="Object 16"/>
          <p:cNvGraphicFramePr>
            <a:graphicFrameLocks noChangeAspect="1"/>
          </p:cNvGraphicFramePr>
          <p:nvPr>
            <p:ph sz="quarter" idx="2"/>
          </p:nvPr>
        </p:nvGraphicFramePr>
        <p:xfrm>
          <a:off x="5996006" y="3429000"/>
          <a:ext cx="2280887" cy="539752"/>
        </p:xfrm>
        <a:graphic>
          <a:graphicData uri="http://schemas.openxmlformats.org/presentationml/2006/ole">
            <p:oleObj spid="_x0000_s897040" name="Ecuación" r:id="rId5" imgW="1663560" imgH="393480" progId="Equation.3">
              <p:embed/>
            </p:oleObj>
          </a:graphicData>
        </a:graphic>
      </p:graphicFrame>
      <p:graphicFrame>
        <p:nvGraphicFramePr>
          <p:cNvPr id="897090" name="Object 66"/>
          <p:cNvGraphicFramePr>
            <a:graphicFrameLocks noChangeAspect="1"/>
          </p:cNvGraphicFramePr>
          <p:nvPr>
            <p:ph sz="quarter" idx="3"/>
          </p:nvPr>
        </p:nvGraphicFramePr>
        <p:xfrm>
          <a:off x="647700" y="2024063"/>
          <a:ext cx="1295400" cy="314325"/>
        </p:xfrm>
        <a:graphic>
          <a:graphicData uri="http://schemas.openxmlformats.org/presentationml/2006/ole">
            <p:oleObj spid="_x0000_s897090" name="Ecuación" r:id="rId6" imgW="939600" imgH="228600" progId="Equation.3">
              <p:embed/>
            </p:oleObj>
          </a:graphicData>
        </a:graphic>
      </p:graphicFrame>
      <p:graphicFrame>
        <p:nvGraphicFramePr>
          <p:cNvPr id="897093" name="Object 69"/>
          <p:cNvGraphicFramePr>
            <a:graphicFrameLocks noChangeAspect="1"/>
          </p:cNvGraphicFramePr>
          <p:nvPr>
            <p:ph sz="quarter" idx="4"/>
          </p:nvPr>
        </p:nvGraphicFramePr>
        <p:xfrm>
          <a:off x="7235825" y="2024063"/>
          <a:ext cx="1239838" cy="314325"/>
        </p:xfrm>
        <a:graphic>
          <a:graphicData uri="http://schemas.openxmlformats.org/presentationml/2006/ole">
            <p:oleObj spid="_x0000_s897093" name="Ecuación" r:id="rId7" imgW="901440" imgH="228600" progId="Equation.3">
              <p:embed/>
            </p:oleObj>
          </a:graphicData>
        </a:graphic>
      </p:graphicFrame>
      <p:sp>
        <p:nvSpPr>
          <p:cNvPr id="897098" name="Rectangle 74"/>
          <p:cNvSpPr>
            <a:spLocks noChangeArrowheads="1"/>
          </p:cNvSpPr>
          <p:nvPr/>
        </p:nvSpPr>
        <p:spPr bwMode="auto">
          <a:xfrm>
            <a:off x="5508625" y="4797425"/>
            <a:ext cx="2879725" cy="1368425"/>
          </a:xfrm>
          <a:prstGeom prst="rect">
            <a:avLst/>
          </a:prstGeom>
          <a:solidFill>
            <a:schemeClr val="hlink"/>
          </a:solidFill>
          <a:ln w="12700" cap="sq">
            <a:solidFill>
              <a:schemeClr val="tx1"/>
            </a:solidFill>
            <a:miter lim="800000"/>
            <a:headEnd type="none" w="sm" len="sm"/>
            <a:tailEnd type="none" w="sm" len="sm"/>
          </a:ln>
          <a:effectLst/>
        </p:spPr>
        <p:txBody>
          <a:bodyPr wrap="none" anchor="ctr"/>
          <a:lstStyle/>
          <a:p>
            <a:endParaRPr lang="es-MX"/>
          </a:p>
        </p:txBody>
      </p:sp>
      <p:sp>
        <p:nvSpPr>
          <p:cNvPr id="897026" name="Rectangle 2"/>
          <p:cNvSpPr>
            <a:spLocks noChangeArrowheads="1"/>
          </p:cNvSpPr>
          <p:nvPr/>
        </p:nvSpPr>
        <p:spPr bwMode="auto">
          <a:xfrm>
            <a:off x="539750" y="398421"/>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Método de medición de diferencia de tiempo con mezclador dual</a:t>
            </a:r>
          </a:p>
        </p:txBody>
      </p:sp>
      <p:pic>
        <p:nvPicPr>
          <p:cNvPr id="897030" name="Picture 6"/>
          <p:cNvPicPr>
            <a:picLocks noChangeAspect="1" noChangeArrowheads="1"/>
          </p:cNvPicPr>
          <p:nvPr/>
        </p:nvPicPr>
        <p:blipFill>
          <a:blip r:embed="rId8"/>
          <a:srcRect/>
          <a:stretch>
            <a:fillRect/>
          </a:stretch>
        </p:blipFill>
        <p:spPr bwMode="auto">
          <a:xfrm>
            <a:off x="3657600" y="5013325"/>
            <a:ext cx="1820863" cy="1254125"/>
          </a:xfrm>
          <a:prstGeom prst="rect">
            <a:avLst/>
          </a:prstGeom>
          <a:noFill/>
          <a:ln w="9525">
            <a:noFill/>
            <a:miter lim="800000"/>
            <a:headEnd/>
            <a:tailEnd/>
          </a:ln>
          <a:effectLst/>
        </p:spPr>
      </p:pic>
      <p:pic>
        <p:nvPicPr>
          <p:cNvPr id="897031" name="Picture 7"/>
          <p:cNvPicPr>
            <a:picLocks noChangeAspect="1" noChangeArrowheads="1"/>
          </p:cNvPicPr>
          <p:nvPr/>
        </p:nvPicPr>
        <p:blipFill>
          <a:blip r:embed="rId9"/>
          <a:srcRect/>
          <a:stretch>
            <a:fillRect/>
          </a:stretch>
        </p:blipFill>
        <p:spPr bwMode="auto">
          <a:xfrm>
            <a:off x="3095625" y="1376363"/>
            <a:ext cx="558800" cy="866775"/>
          </a:xfrm>
          <a:prstGeom prst="rect">
            <a:avLst/>
          </a:prstGeom>
          <a:noFill/>
          <a:ln w="9525">
            <a:noFill/>
            <a:miter lim="800000"/>
            <a:headEnd/>
            <a:tailEnd/>
          </a:ln>
          <a:effectLst/>
        </p:spPr>
      </p:pic>
      <p:pic>
        <p:nvPicPr>
          <p:cNvPr id="897037" name="Picture 13"/>
          <p:cNvPicPr>
            <a:picLocks noChangeAspect="1" noChangeArrowheads="1"/>
          </p:cNvPicPr>
          <p:nvPr/>
        </p:nvPicPr>
        <p:blipFill>
          <a:blip r:embed="rId10" cstate="print"/>
          <a:srcRect/>
          <a:stretch>
            <a:fillRect/>
          </a:stretch>
        </p:blipFill>
        <p:spPr bwMode="auto">
          <a:xfrm>
            <a:off x="4178300" y="5049838"/>
            <a:ext cx="754063" cy="574675"/>
          </a:xfrm>
          <a:prstGeom prst="rect">
            <a:avLst/>
          </a:prstGeom>
          <a:noFill/>
          <a:ln w="9525">
            <a:noFill/>
            <a:miter lim="800000"/>
            <a:headEnd/>
            <a:tailEnd/>
          </a:ln>
        </p:spPr>
      </p:pic>
      <p:sp>
        <p:nvSpPr>
          <p:cNvPr id="897053" name="Text Box 29"/>
          <p:cNvSpPr txBox="1">
            <a:spLocks noChangeArrowheads="1"/>
          </p:cNvSpPr>
          <p:nvPr/>
        </p:nvSpPr>
        <p:spPr bwMode="auto">
          <a:xfrm>
            <a:off x="395288" y="1412875"/>
            <a:ext cx="1800225" cy="600075"/>
          </a:xfrm>
          <a:prstGeom prst="rect">
            <a:avLst/>
          </a:prstGeom>
          <a:solidFill>
            <a:schemeClr val="tx1"/>
          </a:solidFill>
          <a:ln w="19050" cap="sq">
            <a:solidFill>
              <a:schemeClr val="hlink"/>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DE REFERENCIA</a:t>
            </a:r>
            <a:endParaRPr lang="es-ES" sz="1600">
              <a:solidFill>
                <a:schemeClr val="tx2"/>
              </a:solidFill>
              <a:latin typeface="Franklin Gothic Medium" pitchFamily="34" charset="0"/>
            </a:endParaRPr>
          </a:p>
        </p:txBody>
      </p:sp>
      <p:sp>
        <p:nvSpPr>
          <p:cNvPr id="897054" name="Text Box 30"/>
          <p:cNvSpPr txBox="1">
            <a:spLocks noChangeArrowheads="1"/>
          </p:cNvSpPr>
          <p:nvPr/>
        </p:nvSpPr>
        <p:spPr bwMode="auto">
          <a:xfrm>
            <a:off x="6948488" y="1412875"/>
            <a:ext cx="1800225" cy="600075"/>
          </a:xfrm>
          <a:prstGeom prst="rect">
            <a:avLst/>
          </a:prstGeom>
          <a:solidFill>
            <a:srgbClr val="FF9900"/>
          </a:solidFill>
          <a:ln w="19050" cap="sq">
            <a:solidFill>
              <a:srgbClr val="FFFFCC"/>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BAJO PRUEBA</a:t>
            </a:r>
            <a:endParaRPr lang="es-ES" sz="1600">
              <a:solidFill>
                <a:schemeClr val="tx2"/>
              </a:solidFill>
              <a:latin typeface="Franklin Gothic Medium" pitchFamily="34" charset="0"/>
            </a:endParaRPr>
          </a:p>
        </p:txBody>
      </p:sp>
      <p:sp>
        <p:nvSpPr>
          <p:cNvPr id="897055" name="Text Box 31"/>
          <p:cNvSpPr txBox="1">
            <a:spLocks noChangeArrowheads="1"/>
          </p:cNvSpPr>
          <p:nvPr/>
        </p:nvSpPr>
        <p:spPr bwMode="auto">
          <a:xfrm>
            <a:off x="3995738" y="1412875"/>
            <a:ext cx="1296987" cy="600075"/>
          </a:xfrm>
          <a:prstGeom prst="rect">
            <a:avLst/>
          </a:prstGeom>
          <a:solidFill>
            <a:srgbClr val="00CC00"/>
          </a:solidFill>
          <a:ln w="19050" cap="sq">
            <a:solidFill>
              <a:srgbClr val="66FF99"/>
            </a:solidFill>
            <a:miter lim="800000"/>
            <a:headEnd type="none" w="sm" len="sm"/>
            <a:tailEnd type="none" w="sm" len="sm"/>
          </a:ln>
          <a:effectLst/>
        </p:spPr>
        <p:txBody>
          <a:bodyPr>
            <a:spAutoFit/>
          </a:bodyPr>
          <a:lstStyle/>
          <a:p>
            <a:pPr algn="ctr">
              <a:spcBef>
                <a:spcPct val="50000"/>
              </a:spcBef>
            </a:pPr>
            <a:r>
              <a:rPr lang="es-ES_tradnl" sz="1600">
                <a:solidFill>
                  <a:schemeClr val="tx2"/>
                </a:solidFill>
                <a:latin typeface="Franklin Gothic Medium" pitchFamily="34" charset="0"/>
              </a:rPr>
              <a:t>OSCILADOR COMÚN</a:t>
            </a:r>
            <a:endParaRPr lang="es-ES" sz="1600">
              <a:solidFill>
                <a:schemeClr val="tx2"/>
              </a:solidFill>
              <a:latin typeface="Franklin Gothic Medium" pitchFamily="34" charset="0"/>
            </a:endParaRPr>
          </a:p>
        </p:txBody>
      </p:sp>
      <p:pic>
        <p:nvPicPr>
          <p:cNvPr id="897056" name="Picture 32"/>
          <p:cNvPicPr>
            <a:picLocks noChangeAspect="1" noChangeArrowheads="1"/>
          </p:cNvPicPr>
          <p:nvPr/>
        </p:nvPicPr>
        <p:blipFill>
          <a:blip r:embed="rId9"/>
          <a:srcRect/>
          <a:stretch>
            <a:fillRect/>
          </a:stretch>
        </p:blipFill>
        <p:spPr bwMode="auto">
          <a:xfrm>
            <a:off x="5616575" y="1376363"/>
            <a:ext cx="558800" cy="866775"/>
          </a:xfrm>
          <a:prstGeom prst="rect">
            <a:avLst/>
          </a:prstGeom>
          <a:noFill/>
          <a:ln w="9525">
            <a:noFill/>
            <a:miter lim="800000"/>
            <a:headEnd/>
            <a:tailEnd/>
          </a:ln>
          <a:effectLst/>
        </p:spPr>
      </p:pic>
      <p:sp>
        <p:nvSpPr>
          <p:cNvPr id="897058" name="Line 34"/>
          <p:cNvSpPr>
            <a:spLocks noChangeShapeType="1"/>
          </p:cNvSpPr>
          <p:nvPr/>
        </p:nvSpPr>
        <p:spPr bwMode="auto">
          <a:xfrm>
            <a:off x="2195513" y="1700213"/>
            <a:ext cx="936625" cy="0"/>
          </a:xfrm>
          <a:prstGeom prst="line">
            <a:avLst/>
          </a:prstGeom>
          <a:noFill/>
          <a:ln w="28575" cap="sq">
            <a:solidFill>
              <a:schemeClr val="tx2"/>
            </a:solidFill>
            <a:round/>
            <a:headEnd type="none" w="sm" len="sm"/>
            <a:tailEnd type="triangle" w="med" len="med"/>
          </a:ln>
          <a:effectLst/>
        </p:spPr>
        <p:txBody>
          <a:bodyPr/>
          <a:lstStyle/>
          <a:p>
            <a:endParaRPr lang="es-MX"/>
          </a:p>
        </p:txBody>
      </p:sp>
      <p:sp>
        <p:nvSpPr>
          <p:cNvPr id="897059" name="Line 35"/>
          <p:cNvSpPr>
            <a:spLocks noChangeShapeType="1"/>
          </p:cNvSpPr>
          <p:nvPr/>
        </p:nvSpPr>
        <p:spPr bwMode="auto">
          <a:xfrm flipH="1">
            <a:off x="3635375" y="1700213"/>
            <a:ext cx="360363" cy="0"/>
          </a:xfrm>
          <a:prstGeom prst="line">
            <a:avLst/>
          </a:prstGeom>
          <a:noFill/>
          <a:ln w="28575" cap="sq">
            <a:solidFill>
              <a:schemeClr val="tx2"/>
            </a:solidFill>
            <a:round/>
            <a:headEnd type="none" w="sm" len="sm"/>
            <a:tailEnd type="triangle" w="med" len="med"/>
          </a:ln>
          <a:effectLst/>
        </p:spPr>
        <p:txBody>
          <a:bodyPr/>
          <a:lstStyle/>
          <a:p>
            <a:endParaRPr lang="es-MX"/>
          </a:p>
        </p:txBody>
      </p:sp>
      <p:sp>
        <p:nvSpPr>
          <p:cNvPr id="897060" name="Line 36"/>
          <p:cNvSpPr>
            <a:spLocks noChangeShapeType="1"/>
          </p:cNvSpPr>
          <p:nvPr/>
        </p:nvSpPr>
        <p:spPr bwMode="auto">
          <a:xfrm>
            <a:off x="5292725" y="1700213"/>
            <a:ext cx="358775" cy="0"/>
          </a:xfrm>
          <a:prstGeom prst="line">
            <a:avLst/>
          </a:prstGeom>
          <a:noFill/>
          <a:ln w="28575" cap="sq">
            <a:solidFill>
              <a:schemeClr val="tx2"/>
            </a:solidFill>
            <a:round/>
            <a:headEnd type="none" w="sm" len="sm"/>
            <a:tailEnd type="triangle" w="med" len="med"/>
          </a:ln>
          <a:effectLst/>
        </p:spPr>
        <p:txBody>
          <a:bodyPr/>
          <a:lstStyle/>
          <a:p>
            <a:endParaRPr lang="es-MX"/>
          </a:p>
        </p:txBody>
      </p:sp>
      <p:sp>
        <p:nvSpPr>
          <p:cNvPr id="897061" name="Line 37"/>
          <p:cNvSpPr>
            <a:spLocks noChangeShapeType="1"/>
          </p:cNvSpPr>
          <p:nvPr/>
        </p:nvSpPr>
        <p:spPr bwMode="auto">
          <a:xfrm flipH="1">
            <a:off x="6156325" y="1700213"/>
            <a:ext cx="792163" cy="0"/>
          </a:xfrm>
          <a:prstGeom prst="line">
            <a:avLst/>
          </a:prstGeom>
          <a:noFill/>
          <a:ln w="28575" cap="sq">
            <a:solidFill>
              <a:schemeClr val="tx2"/>
            </a:solidFill>
            <a:round/>
            <a:headEnd type="none" w="sm" len="sm"/>
            <a:tailEnd type="triangle" w="med" len="med"/>
          </a:ln>
          <a:effectLst/>
        </p:spPr>
        <p:txBody>
          <a:bodyPr/>
          <a:lstStyle/>
          <a:p>
            <a:endParaRPr lang="es-MX"/>
          </a:p>
        </p:txBody>
      </p:sp>
      <p:sp>
        <p:nvSpPr>
          <p:cNvPr id="897063" name="Text Box 39"/>
          <p:cNvSpPr txBox="1">
            <a:spLocks noChangeArrowheads="1"/>
          </p:cNvSpPr>
          <p:nvPr/>
        </p:nvSpPr>
        <p:spPr bwMode="auto">
          <a:xfrm>
            <a:off x="2627313" y="2241550"/>
            <a:ext cx="1512887" cy="600075"/>
          </a:xfrm>
          <a:prstGeom prst="rect">
            <a:avLst/>
          </a:prstGeom>
          <a:solidFill>
            <a:schemeClr val="folHlink"/>
          </a:solidFill>
          <a:ln w="19050" cap="sq">
            <a:solidFill>
              <a:schemeClr val="bg2"/>
            </a:solid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FILTRO PASA BAJAS</a:t>
            </a:r>
            <a:endParaRPr lang="es-ES" sz="1600">
              <a:latin typeface="Franklin Gothic Medium" pitchFamily="34" charset="0"/>
            </a:endParaRPr>
          </a:p>
        </p:txBody>
      </p:sp>
      <p:sp>
        <p:nvSpPr>
          <p:cNvPr id="897064" name="Text Box 40"/>
          <p:cNvSpPr txBox="1">
            <a:spLocks noChangeArrowheads="1"/>
          </p:cNvSpPr>
          <p:nvPr/>
        </p:nvSpPr>
        <p:spPr bwMode="auto">
          <a:xfrm>
            <a:off x="5148263" y="2241550"/>
            <a:ext cx="1512887" cy="600075"/>
          </a:xfrm>
          <a:prstGeom prst="rect">
            <a:avLst/>
          </a:prstGeom>
          <a:solidFill>
            <a:schemeClr val="folHlink"/>
          </a:solidFill>
          <a:ln w="19050" cap="sq">
            <a:solidFill>
              <a:schemeClr val="bg2"/>
            </a:solid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FILTRO PASA BAJAS</a:t>
            </a:r>
            <a:endParaRPr lang="es-ES" sz="1600">
              <a:latin typeface="Franklin Gothic Medium" pitchFamily="34" charset="0"/>
            </a:endParaRPr>
          </a:p>
        </p:txBody>
      </p:sp>
      <p:grpSp>
        <p:nvGrpSpPr>
          <p:cNvPr id="897087" name="Group 63"/>
          <p:cNvGrpSpPr>
            <a:grpSpLocks/>
          </p:cNvGrpSpPr>
          <p:nvPr/>
        </p:nvGrpSpPr>
        <p:grpSpPr bwMode="auto">
          <a:xfrm>
            <a:off x="3059113" y="3105150"/>
            <a:ext cx="647700" cy="504825"/>
            <a:chOff x="1927" y="1956"/>
            <a:chExt cx="408" cy="318"/>
          </a:xfrm>
        </p:grpSpPr>
        <p:sp>
          <p:nvSpPr>
            <p:cNvPr id="897065" name="Text Box 41"/>
            <p:cNvSpPr txBox="1">
              <a:spLocks noChangeArrowheads="1"/>
            </p:cNvSpPr>
            <p:nvPr/>
          </p:nvSpPr>
          <p:spPr bwMode="auto">
            <a:xfrm>
              <a:off x="1949" y="1956"/>
              <a:ext cx="386" cy="212"/>
            </a:xfrm>
            <a:prstGeom prst="rect">
              <a:avLst/>
            </a:prstGeom>
            <a:noFill/>
            <a:ln w="19050" cap="sq">
              <a:no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AMP</a:t>
              </a:r>
              <a:endParaRPr lang="es-ES" sz="1600">
                <a:latin typeface="Franklin Gothic Medium" pitchFamily="34" charset="0"/>
              </a:endParaRPr>
            </a:p>
          </p:txBody>
        </p:sp>
        <p:sp>
          <p:nvSpPr>
            <p:cNvPr id="897067" name="Line 43"/>
            <p:cNvSpPr>
              <a:spLocks noChangeShapeType="1"/>
            </p:cNvSpPr>
            <p:nvPr/>
          </p:nvSpPr>
          <p:spPr bwMode="auto">
            <a:xfrm flipV="1">
              <a:off x="1927" y="2002"/>
              <a:ext cx="408" cy="0"/>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68" name="Line 44"/>
            <p:cNvSpPr>
              <a:spLocks noChangeShapeType="1"/>
            </p:cNvSpPr>
            <p:nvPr/>
          </p:nvSpPr>
          <p:spPr bwMode="auto">
            <a:xfrm flipH="1">
              <a:off x="2131" y="2002"/>
              <a:ext cx="204" cy="272"/>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69" name="Line 45"/>
            <p:cNvSpPr>
              <a:spLocks noChangeShapeType="1"/>
            </p:cNvSpPr>
            <p:nvPr/>
          </p:nvSpPr>
          <p:spPr bwMode="auto">
            <a:xfrm flipH="1" flipV="1">
              <a:off x="1927" y="2002"/>
              <a:ext cx="204" cy="272"/>
            </a:xfrm>
            <a:prstGeom prst="line">
              <a:avLst/>
            </a:prstGeom>
            <a:noFill/>
            <a:ln w="19050" cap="sq">
              <a:solidFill>
                <a:schemeClr val="tx1"/>
              </a:solidFill>
              <a:round/>
              <a:headEnd type="none" w="sm" len="sm"/>
              <a:tailEnd type="none" w="sm" len="sm"/>
            </a:ln>
            <a:effectLst/>
          </p:spPr>
          <p:txBody>
            <a:bodyPr/>
            <a:lstStyle/>
            <a:p>
              <a:endParaRPr lang="es-MX"/>
            </a:p>
          </p:txBody>
        </p:sp>
      </p:grpSp>
      <p:sp>
        <p:nvSpPr>
          <p:cNvPr id="897072" name="Text Box 48"/>
          <p:cNvSpPr txBox="1">
            <a:spLocks noChangeArrowheads="1"/>
          </p:cNvSpPr>
          <p:nvPr/>
        </p:nvSpPr>
        <p:spPr bwMode="auto">
          <a:xfrm>
            <a:off x="3419475" y="4076700"/>
            <a:ext cx="2411413" cy="600075"/>
          </a:xfrm>
          <a:prstGeom prst="rect">
            <a:avLst/>
          </a:prstGeom>
          <a:solidFill>
            <a:srgbClr val="FFFFCC"/>
          </a:solidFill>
          <a:ln w="19050" cap="sq">
            <a:solidFill>
              <a:schemeClr val="tx1"/>
            </a:solid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CONTADOR DE INTERVALOS DE TIEMPO</a:t>
            </a:r>
            <a:endParaRPr lang="es-ES" sz="1600">
              <a:latin typeface="Franklin Gothic Medium" pitchFamily="34" charset="0"/>
            </a:endParaRPr>
          </a:p>
        </p:txBody>
      </p:sp>
      <p:grpSp>
        <p:nvGrpSpPr>
          <p:cNvPr id="897088" name="Group 64"/>
          <p:cNvGrpSpPr>
            <a:grpSpLocks/>
          </p:cNvGrpSpPr>
          <p:nvPr/>
        </p:nvGrpSpPr>
        <p:grpSpPr bwMode="auto">
          <a:xfrm>
            <a:off x="5580063" y="3105150"/>
            <a:ext cx="647700" cy="504825"/>
            <a:chOff x="3515" y="1956"/>
            <a:chExt cx="408" cy="318"/>
          </a:xfrm>
        </p:grpSpPr>
        <p:sp>
          <p:nvSpPr>
            <p:cNvPr id="897074" name="Text Box 50"/>
            <p:cNvSpPr txBox="1">
              <a:spLocks noChangeArrowheads="1"/>
            </p:cNvSpPr>
            <p:nvPr/>
          </p:nvSpPr>
          <p:spPr bwMode="auto">
            <a:xfrm>
              <a:off x="3537" y="1956"/>
              <a:ext cx="386" cy="212"/>
            </a:xfrm>
            <a:prstGeom prst="rect">
              <a:avLst/>
            </a:prstGeom>
            <a:noFill/>
            <a:ln w="19050" cap="sq">
              <a:noFill/>
              <a:miter lim="800000"/>
              <a:headEnd type="none" w="sm" len="sm"/>
              <a:tailEnd type="none" w="sm" len="sm"/>
            </a:ln>
            <a:effectLst/>
          </p:spPr>
          <p:txBody>
            <a:bodyPr>
              <a:spAutoFit/>
            </a:bodyPr>
            <a:lstStyle/>
            <a:p>
              <a:pPr algn="ctr">
                <a:spcBef>
                  <a:spcPct val="50000"/>
                </a:spcBef>
              </a:pPr>
              <a:r>
                <a:rPr lang="es-ES_tradnl" sz="1600">
                  <a:latin typeface="Franklin Gothic Medium" pitchFamily="34" charset="0"/>
                </a:rPr>
                <a:t>AMP</a:t>
              </a:r>
              <a:endParaRPr lang="es-ES" sz="1600">
                <a:latin typeface="Franklin Gothic Medium" pitchFamily="34" charset="0"/>
              </a:endParaRPr>
            </a:p>
          </p:txBody>
        </p:sp>
        <p:sp>
          <p:nvSpPr>
            <p:cNvPr id="897075" name="Line 51"/>
            <p:cNvSpPr>
              <a:spLocks noChangeShapeType="1"/>
            </p:cNvSpPr>
            <p:nvPr/>
          </p:nvSpPr>
          <p:spPr bwMode="auto">
            <a:xfrm flipV="1">
              <a:off x="3515" y="2002"/>
              <a:ext cx="408" cy="0"/>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76" name="Line 52"/>
            <p:cNvSpPr>
              <a:spLocks noChangeShapeType="1"/>
            </p:cNvSpPr>
            <p:nvPr/>
          </p:nvSpPr>
          <p:spPr bwMode="auto">
            <a:xfrm flipH="1">
              <a:off x="3719" y="2002"/>
              <a:ext cx="204" cy="272"/>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77" name="Line 53"/>
            <p:cNvSpPr>
              <a:spLocks noChangeShapeType="1"/>
            </p:cNvSpPr>
            <p:nvPr/>
          </p:nvSpPr>
          <p:spPr bwMode="auto">
            <a:xfrm flipH="1" flipV="1">
              <a:off x="3515" y="2002"/>
              <a:ext cx="204" cy="272"/>
            </a:xfrm>
            <a:prstGeom prst="line">
              <a:avLst/>
            </a:prstGeom>
            <a:noFill/>
            <a:ln w="19050" cap="sq">
              <a:solidFill>
                <a:schemeClr val="tx1"/>
              </a:solidFill>
              <a:round/>
              <a:headEnd type="none" w="sm" len="sm"/>
              <a:tailEnd type="none" w="sm" len="sm"/>
            </a:ln>
            <a:effectLst/>
          </p:spPr>
          <p:txBody>
            <a:bodyPr/>
            <a:lstStyle/>
            <a:p>
              <a:endParaRPr lang="es-MX"/>
            </a:p>
          </p:txBody>
        </p:sp>
      </p:grpSp>
      <p:sp>
        <p:nvSpPr>
          <p:cNvPr id="897078" name="Line 54"/>
          <p:cNvSpPr>
            <a:spLocks noChangeShapeType="1"/>
          </p:cNvSpPr>
          <p:nvPr/>
        </p:nvSpPr>
        <p:spPr bwMode="auto">
          <a:xfrm>
            <a:off x="3384550" y="2852738"/>
            <a:ext cx="0" cy="323850"/>
          </a:xfrm>
          <a:prstGeom prst="line">
            <a:avLst/>
          </a:prstGeom>
          <a:noFill/>
          <a:ln w="19050" cap="sq">
            <a:solidFill>
              <a:schemeClr val="tx1"/>
            </a:solidFill>
            <a:round/>
            <a:headEnd type="none" w="sm" len="sm"/>
            <a:tailEnd type="triangle" w="med" len="med"/>
          </a:ln>
          <a:effectLst/>
        </p:spPr>
        <p:txBody>
          <a:bodyPr/>
          <a:lstStyle/>
          <a:p>
            <a:endParaRPr lang="es-MX"/>
          </a:p>
        </p:txBody>
      </p:sp>
      <p:sp>
        <p:nvSpPr>
          <p:cNvPr id="897080" name="Line 56"/>
          <p:cNvSpPr>
            <a:spLocks noChangeShapeType="1"/>
          </p:cNvSpPr>
          <p:nvPr/>
        </p:nvSpPr>
        <p:spPr bwMode="auto">
          <a:xfrm>
            <a:off x="5903913" y="2852738"/>
            <a:ext cx="0" cy="323850"/>
          </a:xfrm>
          <a:prstGeom prst="line">
            <a:avLst/>
          </a:prstGeom>
          <a:noFill/>
          <a:ln w="19050" cap="sq">
            <a:solidFill>
              <a:schemeClr val="tx1"/>
            </a:solidFill>
            <a:round/>
            <a:headEnd type="none" w="sm" len="sm"/>
            <a:tailEnd type="triangle" w="med" len="med"/>
          </a:ln>
          <a:effectLst/>
        </p:spPr>
        <p:txBody>
          <a:bodyPr/>
          <a:lstStyle/>
          <a:p>
            <a:endParaRPr lang="es-MX"/>
          </a:p>
        </p:txBody>
      </p:sp>
      <p:sp>
        <p:nvSpPr>
          <p:cNvPr id="897081" name="Line 57"/>
          <p:cNvSpPr>
            <a:spLocks noChangeShapeType="1"/>
          </p:cNvSpPr>
          <p:nvPr/>
        </p:nvSpPr>
        <p:spPr bwMode="auto">
          <a:xfrm>
            <a:off x="3384550" y="3608388"/>
            <a:ext cx="0" cy="180975"/>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82" name="Line 58"/>
          <p:cNvSpPr>
            <a:spLocks noChangeShapeType="1"/>
          </p:cNvSpPr>
          <p:nvPr/>
        </p:nvSpPr>
        <p:spPr bwMode="auto">
          <a:xfrm>
            <a:off x="3384550" y="3789363"/>
            <a:ext cx="682625" cy="0"/>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83" name="Line 59"/>
          <p:cNvSpPr>
            <a:spLocks noChangeShapeType="1"/>
          </p:cNvSpPr>
          <p:nvPr/>
        </p:nvSpPr>
        <p:spPr bwMode="auto">
          <a:xfrm>
            <a:off x="5903913" y="3608388"/>
            <a:ext cx="0" cy="180975"/>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84" name="Line 60"/>
          <p:cNvSpPr>
            <a:spLocks noChangeShapeType="1"/>
          </p:cNvSpPr>
          <p:nvPr/>
        </p:nvSpPr>
        <p:spPr bwMode="auto">
          <a:xfrm>
            <a:off x="4067175" y="3789363"/>
            <a:ext cx="0" cy="287337"/>
          </a:xfrm>
          <a:prstGeom prst="line">
            <a:avLst/>
          </a:prstGeom>
          <a:noFill/>
          <a:ln w="19050" cap="sq">
            <a:solidFill>
              <a:schemeClr val="tx1"/>
            </a:solidFill>
            <a:round/>
            <a:headEnd type="none" w="sm" len="sm"/>
            <a:tailEnd type="triangle" w="sm" len="sm"/>
          </a:ln>
          <a:effectLst/>
        </p:spPr>
        <p:txBody>
          <a:bodyPr/>
          <a:lstStyle/>
          <a:p>
            <a:endParaRPr lang="es-MX"/>
          </a:p>
        </p:txBody>
      </p:sp>
      <p:sp>
        <p:nvSpPr>
          <p:cNvPr id="897085" name="Line 61"/>
          <p:cNvSpPr>
            <a:spLocks noChangeShapeType="1"/>
          </p:cNvSpPr>
          <p:nvPr/>
        </p:nvSpPr>
        <p:spPr bwMode="auto">
          <a:xfrm>
            <a:off x="5221288" y="3789363"/>
            <a:ext cx="682625" cy="0"/>
          </a:xfrm>
          <a:prstGeom prst="line">
            <a:avLst/>
          </a:prstGeom>
          <a:noFill/>
          <a:ln w="19050" cap="sq">
            <a:solidFill>
              <a:schemeClr val="tx1"/>
            </a:solidFill>
            <a:round/>
            <a:headEnd type="none" w="sm" len="sm"/>
            <a:tailEnd type="none" w="sm" len="sm"/>
          </a:ln>
          <a:effectLst/>
        </p:spPr>
        <p:txBody>
          <a:bodyPr/>
          <a:lstStyle/>
          <a:p>
            <a:endParaRPr lang="es-MX"/>
          </a:p>
        </p:txBody>
      </p:sp>
      <p:sp>
        <p:nvSpPr>
          <p:cNvPr id="897086" name="Line 62"/>
          <p:cNvSpPr>
            <a:spLocks noChangeShapeType="1"/>
          </p:cNvSpPr>
          <p:nvPr/>
        </p:nvSpPr>
        <p:spPr bwMode="auto">
          <a:xfrm>
            <a:off x="5219700" y="3789363"/>
            <a:ext cx="0" cy="287337"/>
          </a:xfrm>
          <a:prstGeom prst="line">
            <a:avLst/>
          </a:prstGeom>
          <a:noFill/>
          <a:ln w="19050" cap="sq">
            <a:solidFill>
              <a:schemeClr val="tx1"/>
            </a:solidFill>
            <a:round/>
            <a:headEnd type="none" w="sm" len="sm"/>
            <a:tailEnd type="triangle" w="sm" len="sm"/>
          </a:ln>
          <a:effectLst/>
        </p:spPr>
        <p:txBody>
          <a:bodyPr/>
          <a:lstStyle/>
          <a:p>
            <a:endParaRPr lang="es-MX"/>
          </a:p>
        </p:txBody>
      </p:sp>
      <p:sp>
        <p:nvSpPr>
          <p:cNvPr id="897089" name="Line 65"/>
          <p:cNvSpPr>
            <a:spLocks noChangeShapeType="1"/>
          </p:cNvSpPr>
          <p:nvPr/>
        </p:nvSpPr>
        <p:spPr bwMode="auto">
          <a:xfrm>
            <a:off x="4535488" y="4689475"/>
            <a:ext cx="0" cy="323850"/>
          </a:xfrm>
          <a:prstGeom prst="line">
            <a:avLst/>
          </a:prstGeom>
          <a:noFill/>
          <a:ln w="19050" cap="sq">
            <a:solidFill>
              <a:schemeClr val="tx1"/>
            </a:solidFill>
            <a:round/>
            <a:headEnd type="none" w="sm" len="sm"/>
            <a:tailEnd type="triangle" w="med" len="med"/>
          </a:ln>
          <a:effectLst/>
        </p:spPr>
        <p:txBody>
          <a:bodyPr/>
          <a:lstStyle/>
          <a:p>
            <a:endParaRPr lang="es-MX"/>
          </a:p>
        </p:txBody>
      </p:sp>
      <p:graphicFrame>
        <p:nvGraphicFramePr>
          <p:cNvPr id="897096" name="Object 72"/>
          <p:cNvGraphicFramePr>
            <a:graphicFrameLocks noChangeAspect="1"/>
          </p:cNvGraphicFramePr>
          <p:nvPr/>
        </p:nvGraphicFramePr>
        <p:xfrm>
          <a:off x="3995738" y="1952625"/>
          <a:ext cx="1295400" cy="314325"/>
        </p:xfrm>
        <a:graphic>
          <a:graphicData uri="http://schemas.openxmlformats.org/presentationml/2006/ole">
            <p:oleObj spid="_x0000_s897096" name="Ecuación" r:id="rId11" imgW="939600" imgH="228600" progId="Equation.3">
              <p:embed/>
            </p:oleObj>
          </a:graphicData>
        </a:graphic>
      </p:graphicFrame>
      <p:graphicFrame>
        <p:nvGraphicFramePr>
          <p:cNvPr id="897097" name="Object 73"/>
          <p:cNvGraphicFramePr>
            <a:graphicFrameLocks noChangeAspect="1"/>
          </p:cNvGraphicFramePr>
          <p:nvPr/>
        </p:nvGraphicFramePr>
        <p:xfrm>
          <a:off x="5508625" y="4797425"/>
          <a:ext cx="2843213" cy="1314450"/>
        </p:xfrm>
        <a:graphic>
          <a:graphicData uri="http://schemas.openxmlformats.org/presentationml/2006/ole">
            <p:oleObj spid="_x0000_s897097" name="Ecuación" r:id="rId12" imgW="1485720" imgH="685800" progId="Equation.3">
              <p:embed/>
            </p:oleObj>
          </a:graphicData>
        </a:graphic>
      </p:graphicFrame>
      <p:sp>
        <p:nvSpPr>
          <p:cNvPr id="897099" name="Text Box 75"/>
          <p:cNvSpPr txBox="1">
            <a:spLocks noChangeArrowheads="1"/>
          </p:cNvSpPr>
          <p:nvPr/>
        </p:nvSpPr>
        <p:spPr bwMode="auto">
          <a:xfrm>
            <a:off x="684213" y="2276475"/>
            <a:ext cx="1085850" cy="274638"/>
          </a:xfrm>
          <a:prstGeom prst="rect">
            <a:avLst/>
          </a:prstGeom>
          <a:noFill/>
          <a:ln w="12700" cap="sq">
            <a:noFill/>
            <a:miter lim="800000"/>
            <a:headEnd type="none" w="sm" len="sm"/>
            <a:tailEnd type="none" w="sm" len="sm"/>
          </a:ln>
          <a:effectLst/>
        </p:spPr>
        <p:txBody>
          <a:bodyPr wrap="none">
            <a:spAutoFit/>
          </a:bodyPr>
          <a:lstStyle/>
          <a:p>
            <a:r>
              <a:rPr lang="es-ES_tradnl" sz="1200"/>
              <a:t>10 000 000 Hz</a:t>
            </a:r>
            <a:endParaRPr lang="es-ES" sz="1200"/>
          </a:p>
        </p:txBody>
      </p:sp>
      <p:sp>
        <p:nvSpPr>
          <p:cNvPr id="897100" name="Text Box 76"/>
          <p:cNvSpPr txBox="1">
            <a:spLocks noChangeArrowheads="1"/>
          </p:cNvSpPr>
          <p:nvPr/>
        </p:nvSpPr>
        <p:spPr bwMode="auto">
          <a:xfrm>
            <a:off x="4140200" y="2241550"/>
            <a:ext cx="1009650" cy="274638"/>
          </a:xfrm>
          <a:prstGeom prst="rect">
            <a:avLst/>
          </a:prstGeom>
          <a:noFill/>
          <a:ln w="12700" cap="sq">
            <a:noFill/>
            <a:miter lim="800000"/>
            <a:headEnd type="none" w="sm" len="sm"/>
            <a:tailEnd type="none" w="sm" len="sm"/>
          </a:ln>
          <a:effectLst/>
        </p:spPr>
        <p:txBody>
          <a:bodyPr wrap="none">
            <a:spAutoFit/>
          </a:bodyPr>
          <a:lstStyle/>
          <a:p>
            <a:r>
              <a:rPr lang="es-ES_tradnl" sz="1200"/>
              <a:t>9 999 500 Hz</a:t>
            </a:r>
            <a:endParaRPr lang="es-ES" sz="1200"/>
          </a:p>
        </p:txBody>
      </p:sp>
      <p:sp>
        <p:nvSpPr>
          <p:cNvPr id="897101" name="Text Box 77"/>
          <p:cNvSpPr txBox="1">
            <a:spLocks noChangeArrowheads="1"/>
          </p:cNvSpPr>
          <p:nvPr/>
        </p:nvSpPr>
        <p:spPr bwMode="auto">
          <a:xfrm>
            <a:off x="7272338" y="2312988"/>
            <a:ext cx="1168400" cy="274637"/>
          </a:xfrm>
          <a:prstGeom prst="rect">
            <a:avLst/>
          </a:prstGeom>
          <a:noFill/>
          <a:ln w="12700" cap="sq">
            <a:noFill/>
            <a:miter lim="800000"/>
            <a:headEnd type="none" w="sm" len="sm"/>
            <a:tailEnd type="none" w="sm" len="sm"/>
          </a:ln>
          <a:effectLst/>
        </p:spPr>
        <p:txBody>
          <a:bodyPr wrap="none">
            <a:spAutoFit/>
          </a:bodyPr>
          <a:lstStyle/>
          <a:p>
            <a:r>
              <a:rPr lang="es-ES_tradnl" sz="1200"/>
              <a:t>~10 000 000 Hz</a:t>
            </a:r>
            <a:endParaRPr lang="es-ES" sz="1200"/>
          </a:p>
        </p:txBody>
      </p:sp>
      <p:sp>
        <p:nvSpPr>
          <p:cNvPr id="897102" name="Text Box 78"/>
          <p:cNvSpPr txBox="1">
            <a:spLocks noChangeArrowheads="1"/>
          </p:cNvSpPr>
          <p:nvPr/>
        </p:nvSpPr>
        <p:spPr bwMode="auto">
          <a:xfrm>
            <a:off x="1800225" y="3860800"/>
            <a:ext cx="628650" cy="274638"/>
          </a:xfrm>
          <a:prstGeom prst="rect">
            <a:avLst/>
          </a:prstGeom>
          <a:noFill/>
          <a:ln w="12700" cap="sq">
            <a:noFill/>
            <a:miter lim="800000"/>
            <a:headEnd type="none" w="sm" len="sm"/>
            <a:tailEnd type="none" w="sm" len="sm"/>
          </a:ln>
          <a:effectLst/>
        </p:spPr>
        <p:txBody>
          <a:bodyPr wrap="none">
            <a:spAutoFit/>
          </a:bodyPr>
          <a:lstStyle/>
          <a:p>
            <a:r>
              <a:rPr lang="es-ES_tradnl" sz="1200"/>
              <a:t>500 Hz</a:t>
            </a:r>
            <a:endParaRPr lang="es-ES" sz="1200"/>
          </a:p>
        </p:txBody>
      </p:sp>
      <p:sp>
        <p:nvSpPr>
          <p:cNvPr id="897103" name="Text Box 79"/>
          <p:cNvSpPr txBox="1">
            <a:spLocks noChangeArrowheads="1"/>
          </p:cNvSpPr>
          <p:nvPr/>
        </p:nvSpPr>
        <p:spPr bwMode="auto">
          <a:xfrm>
            <a:off x="6580215" y="3940182"/>
            <a:ext cx="711200" cy="274638"/>
          </a:xfrm>
          <a:prstGeom prst="rect">
            <a:avLst/>
          </a:prstGeom>
          <a:noFill/>
          <a:ln w="12700" cap="sq">
            <a:noFill/>
            <a:miter lim="800000"/>
            <a:headEnd type="none" w="sm" len="sm"/>
            <a:tailEnd type="none" w="sm" len="sm"/>
          </a:ln>
          <a:effectLst/>
        </p:spPr>
        <p:txBody>
          <a:bodyPr wrap="none">
            <a:spAutoFit/>
          </a:bodyPr>
          <a:lstStyle/>
          <a:p>
            <a:r>
              <a:rPr lang="es-ES_tradnl" sz="1200" dirty="0"/>
              <a:t>~500 Hz</a:t>
            </a:r>
            <a:endParaRPr lang="es-ES" sz="1200"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9076" name="Picture 4"/>
          <p:cNvPicPr>
            <a:picLocks noGrp="1" noChangeAspect="1" noChangeArrowheads="1"/>
          </p:cNvPicPr>
          <p:nvPr>
            <p:ph/>
          </p:nvPr>
        </p:nvPicPr>
        <p:blipFill>
          <a:blip r:embed="rId3" cstate="print"/>
          <a:srcRect/>
          <a:stretch>
            <a:fillRect/>
          </a:stretch>
        </p:blipFill>
        <p:spPr>
          <a:xfrm>
            <a:off x="1042988" y="1258888"/>
            <a:ext cx="6624637" cy="5049837"/>
          </a:xfrm>
          <a:noFill/>
          <a:ln/>
        </p:spPr>
      </p:pic>
      <p:sp>
        <p:nvSpPr>
          <p:cNvPr id="899074" name="Rectangle 2"/>
          <p:cNvSpPr>
            <a:spLocks noChangeArrowheads="1"/>
          </p:cNvSpPr>
          <p:nvPr/>
        </p:nvSpPr>
        <p:spPr bwMode="auto">
          <a:xfrm>
            <a:off x="539750" y="288882"/>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Mediciones de diferencia de fase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99076"/>
                                        </p:tgtEl>
                                        <p:attrNameLst>
                                          <p:attrName>style.visibility</p:attrName>
                                        </p:attrNameLst>
                                      </p:cBhvr>
                                      <p:to>
                                        <p:strVal val="visible"/>
                                      </p:to>
                                    </p:set>
                                    <p:anim calcmode="lin" valueType="num">
                                      <p:cBhvr>
                                        <p:cTn id="7" dur="1000" fill="hold"/>
                                        <p:tgtEl>
                                          <p:spTgt spid="899076"/>
                                        </p:tgtEl>
                                        <p:attrNameLst>
                                          <p:attrName>ppt_w</p:attrName>
                                        </p:attrNameLst>
                                      </p:cBhvr>
                                      <p:tavLst>
                                        <p:tav tm="0">
                                          <p:val>
                                            <p:fltVal val="0"/>
                                          </p:val>
                                        </p:tav>
                                        <p:tav tm="100000">
                                          <p:val>
                                            <p:strVal val="#ppt_w"/>
                                          </p:val>
                                        </p:tav>
                                      </p:tavLst>
                                    </p:anim>
                                    <p:anim calcmode="lin" valueType="num">
                                      <p:cBhvr>
                                        <p:cTn id="8" dur="1000" fill="hold"/>
                                        <p:tgtEl>
                                          <p:spTgt spid="899076"/>
                                        </p:tgtEl>
                                        <p:attrNameLst>
                                          <p:attrName>ppt_h</p:attrName>
                                        </p:attrNameLst>
                                      </p:cBhvr>
                                      <p:tavLst>
                                        <p:tav tm="0">
                                          <p:val>
                                            <p:fltVal val="0"/>
                                          </p:val>
                                        </p:tav>
                                        <p:tav tm="100000">
                                          <p:val>
                                            <p:strVal val="#ppt_h"/>
                                          </p:val>
                                        </p:tav>
                                      </p:tavLst>
                                    </p:anim>
                                    <p:animEffect transition="in" filter="fade">
                                      <p:cBhvr>
                                        <p:cTn id="9" dur="1000"/>
                                        <p:tgtEl>
                                          <p:spTgt spid="89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8" name="Picture 4"/>
          <p:cNvPicPr>
            <a:picLocks noGrp="1" noChangeAspect="1" noChangeArrowheads="1"/>
          </p:cNvPicPr>
          <p:nvPr>
            <p:ph/>
          </p:nvPr>
        </p:nvPicPr>
        <p:blipFill>
          <a:blip r:embed="rId3" cstate="print"/>
          <a:srcRect/>
          <a:stretch>
            <a:fillRect/>
          </a:stretch>
        </p:blipFill>
        <p:spPr>
          <a:xfrm>
            <a:off x="1331913" y="1122324"/>
            <a:ext cx="6624637" cy="4968875"/>
          </a:xfrm>
          <a:noFill/>
          <a:ln/>
        </p:spPr>
      </p:pic>
      <p:sp>
        <p:nvSpPr>
          <p:cNvPr id="902146" name="Rectangle 2"/>
          <p:cNvSpPr>
            <a:spLocks noChangeArrowheads="1"/>
          </p:cNvSpPr>
          <p:nvPr/>
        </p:nvSpPr>
        <p:spPr bwMode="auto">
          <a:xfrm>
            <a:off x="519057" y="361908"/>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Fase acumulada</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292" name="Picture 4"/>
          <p:cNvPicPr>
            <a:picLocks noGrp="1" noChangeAspect="1" noChangeArrowheads="1"/>
          </p:cNvPicPr>
          <p:nvPr>
            <p:ph/>
          </p:nvPr>
        </p:nvPicPr>
        <p:blipFill>
          <a:blip r:embed="rId3" cstate="print"/>
          <a:stretch>
            <a:fillRect/>
          </a:stretch>
        </p:blipFill>
        <p:spPr>
          <a:xfrm>
            <a:off x="1329541" y="796925"/>
            <a:ext cx="6762730" cy="4864100"/>
          </a:xfrm>
          <a:noFill/>
          <a:ln/>
        </p:spPr>
      </p:pic>
      <p:sp>
        <p:nvSpPr>
          <p:cNvPr id="908290" name="Rectangle 2"/>
          <p:cNvSpPr>
            <a:spLocks noChangeArrowheads="1"/>
          </p:cNvSpPr>
          <p:nvPr/>
        </p:nvSpPr>
        <p:spPr bwMode="auto">
          <a:xfrm>
            <a:off x="519057" y="361908"/>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Desviación de Allan de las mediciones</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Referencias</a:t>
            </a:r>
          </a:p>
        </p:txBody>
      </p:sp>
      <p:sp>
        <p:nvSpPr>
          <p:cNvPr id="934920" name="Text Box 8"/>
          <p:cNvSpPr txBox="1">
            <a:spLocks noChangeArrowheads="1"/>
          </p:cNvSpPr>
          <p:nvPr/>
        </p:nvSpPr>
        <p:spPr bwMode="auto">
          <a:xfrm>
            <a:off x="755650" y="1746250"/>
            <a:ext cx="7704138" cy="4059238"/>
          </a:xfrm>
          <a:prstGeom prst="rect">
            <a:avLst/>
          </a:prstGeom>
          <a:noFill/>
          <a:ln w="9525">
            <a:noFill/>
            <a:miter lim="800000"/>
            <a:headEnd/>
            <a:tailEnd/>
          </a:ln>
          <a:effectLst/>
        </p:spPr>
        <p:txBody>
          <a:bodyPr>
            <a:spAutoFit/>
          </a:bodyPr>
          <a:lstStyle/>
          <a:p>
            <a:pPr marL="265113" indent="-265113">
              <a:lnSpc>
                <a:spcPct val="110000"/>
              </a:lnSpc>
              <a:spcBef>
                <a:spcPct val="65000"/>
              </a:spcBef>
              <a:buClr>
                <a:srgbClr val="800080"/>
              </a:buClr>
              <a:buSzPct val="150000"/>
              <a:buFont typeface="Wingdings" pitchFamily="2" charset="2"/>
              <a:buNone/>
            </a:pPr>
            <a:r>
              <a:rPr kumimoji="0" lang="es-ES_tradnl" sz="1300">
                <a:solidFill>
                  <a:srgbClr val="006600"/>
                </a:solidFill>
                <a:latin typeface="Comic Sans MS" pitchFamily="66" charset="0"/>
              </a:rPr>
              <a:t>[1] Stefano Bregni, </a:t>
            </a:r>
            <a:r>
              <a:rPr kumimoji="0" lang="es-ES_tradnl" sz="1300" i="1">
                <a:solidFill>
                  <a:srgbClr val="006600"/>
                </a:solidFill>
                <a:latin typeface="Comic Sans MS" pitchFamily="66" charset="0"/>
              </a:rPr>
              <a:t>Synchronization of Dogital Telecommunications Networks, </a:t>
            </a:r>
            <a:r>
              <a:rPr kumimoji="0" lang="es-ES_tradnl" sz="1300">
                <a:solidFill>
                  <a:srgbClr val="006600"/>
                </a:solidFill>
                <a:latin typeface="Comic Sans MS" pitchFamily="66" charset="0"/>
              </a:rPr>
              <a:t>Londres, Wiley &amp; Sons 1988.</a:t>
            </a:r>
          </a:p>
          <a:p>
            <a:pPr marL="265113" indent="-265113">
              <a:lnSpc>
                <a:spcPct val="110000"/>
              </a:lnSpc>
              <a:spcBef>
                <a:spcPct val="65000"/>
              </a:spcBef>
              <a:buClr>
                <a:srgbClr val="800080"/>
              </a:buClr>
              <a:buSzPct val="150000"/>
              <a:buFont typeface="Wingdings" pitchFamily="2" charset="2"/>
              <a:buNone/>
            </a:pPr>
            <a:r>
              <a:rPr kumimoji="0" lang="es-ES_tradnl" sz="1300">
                <a:solidFill>
                  <a:srgbClr val="006600"/>
                </a:solidFill>
                <a:latin typeface="Comic Sans MS" pitchFamily="66" charset="0"/>
              </a:rPr>
              <a:t>[2]</a:t>
            </a:r>
            <a:r>
              <a:rPr kumimoji="0" lang="en-US" sz="1300">
                <a:solidFill>
                  <a:srgbClr val="006600"/>
                </a:solidFill>
                <a:latin typeface="Comic Sans MS" pitchFamily="66" charset="0"/>
              </a:rPr>
              <a:t> Wayne Tomasi, Fondamentals of Electronic Communications Systems,  Londres, Prentice Hall, 1988.</a:t>
            </a:r>
            <a:endParaRPr kumimoji="0" lang="es-ES_tradnl" sz="1300">
              <a:solidFill>
                <a:srgbClr val="006600"/>
              </a:solidFill>
              <a:latin typeface="Comic Sans MS" pitchFamily="66" charset="0"/>
            </a:endParaRPr>
          </a:p>
          <a:p>
            <a:pPr marL="265113" indent="-265113">
              <a:lnSpc>
                <a:spcPct val="110000"/>
              </a:lnSpc>
              <a:spcBef>
                <a:spcPct val="65000"/>
              </a:spcBef>
              <a:buClr>
                <a:srgbClr val="800080"/>
              </a:buClr>
              <a:buSzPct val="150000"/>
              <a:buFont typeface="Wingdings" pitchFamily="2" charset="2"/>
              <a:buNone/>
            </a:pPr>
            <a:r>
              <a:rPr kumimoji="0" lang="es-ES_tradnl" sz="1300">
                <a:solidFill>
                  <a:srgbClr val="006600"/>
                </a:solidFill>
                <a:latin typeface="Comic Sans MS" pitchFamily="66" charset="0"/>
              </a:rPr>
              <a:t>[3] Paul Horowitz- Winfield Hill, The Art of Electronics, 2da Edition, USA 1989. </a:t>
            </a:r>
          </a:p>
          <a:p>
            <a:pPr marL="265113" indent="-265113">
              <a:lnSpc>
                <a:spcPct val="110000"/>
              </a:lnSpc>
              <a:spcBef>
                <a:spcPct val="65000"/>
              </a:spcBef>
              <a:buClr>
                <a:srgbClr val="800080"/>
              </a:buClr>
              <a:buSzPct val="150000"/>
              <a:buFont typeface="Wingdings" pitchFamily="2" charset="2"/>
              <a:buNone/>
            </a:pPr>
            <a:r>
              <a:rPr kumimoji="0" lang="es-ES_tradnl" sz="1300">
                <a:solidFill>
                  <a:srgbClr val="006600"/>
                </a:solidFill>
                <a:latin typeface="Comic Sans MS" pitchFamily="66" charset="0"/>
              </a:rPr>
              <a:t>[4] Eduard A Gerber-Arthur Ballato, Precision Frecuency Control Volume 2 Oscilators and Standards, USA 1985.</a:t>
            </a:r>
          </a:p>
          <a:p>
            <a:pPr marL="265113" indent="-265113">
              <a:lnSpc>
                <a:spcPct val="110000"/>
              </a:lnSpc>
              <a:spcBef>
                <a:spcPct val="65000"/>
              </a:spcBef>
              <a:buClr>
                <a:srgbClr val="800080"/>
              </a:buClr>
              <a:buSzPct val="150000"/>
              <a:buFont typeface="Wingdings" pitchFamily="2" charset="2"/>
              <a:buNone/>
            </a:pPr>
            <a:r>
              <a:rPr kumimoji="0" lang="es-MX" sz="1300">
                <a:latin typeface="Comic Sans MS" pitchFamily="66" charset="0"/>
              </a:rPr>
              <a:t>[5 ]http://tycho.usno.navy.mil/gps.html</a:t>
            </a:r>
          </a:p>
          <a:p>
            <a:pPr marL="265113" indent="-265113">
              <a:lnSpc>
                <a:spcPct val="110000"/>
              </a:lnSpc>
              <a:spcBef>
                <a:spcPct val="65000"/>
              </a:spcBef>
              <a:buClr>
                <a:srgbClr val="800080"/>
              </a:buClr>
              <a:buSzPct val="150000"/>
              <a:buFont typeface="Wingdings" pitchFamily="2" charset="2"/>
              <a:buNone/>
            </a:pPr>
            <a:r>
              <a:rPr kumimoji="0" lang="es-ES_tradnl" sz="1300">
                <a:solidFill>
                  <a:srgbClr val="006600"/>
                </a:solidFill>
                <a:latin typeface="Comic Sans MS" pitchFamily="66" charset="0"/>
              </a:rPr>
              <a:t>[6] IEEE std. 1139. IEEE Standard Definitions of Physical Quantities for Fundamental Frequency and Time Metrlogy. Revised version approved Oct. 20, 1988. </a:t>
            </a:r>
          </a:p>
          <a:p>
            <a:pPr marL="265113" indent="-265113">
              <a:lnSpc>
                <a:spcPct val="110000"/>
              </a:lnSpc>
              <a:spcBef>
                <a:spcPct val="65000"/>
              </a:spcBef>
              <a:buClr>
                <a:srgbClr val="800080"/>
              </a:buClr>
              <a:buSzPct val="150000"/>
              <a:buFont typeface="Wingdings" pitchFamily="2" charset="2"/>
              <a:buNone/>
            </a:pPr>
            <a:r>
              <a:rPr kumimoji="0" lang="es-ES_tradnl" sz="1300">
                <a:solidFill>
                  <a:srgbClr val="006600"/>
                </a:solidFill>
                <a:latin typeface="Comic Sans MS" pitchFamily="66" charset="0"/>
              </a:rPr>
              <a:t>[7] J.A. Barnes, A. R. Chi, L. S. Cutler. Characterization of Frequency stability. IEEE Transactions on Instrumentation and Measerements IM-20 (2).</a:t>
            </a:r>
          </a:p>
          <a:p>
            <a:pPr marL="265113" indent="-265113">
              <a:lnSpc>
                <a:spcPct val="110000"/>
              </a:lnSpc>
              <a:spcBef>
                <a:spcPct val="65000"/>
              </a:spcBef>
              <a:buClr>
                <a:srgbClr val="800080"/>
              </a:buClr>
              <a:buSzPct val="150000"/>
              <a:buFont typeface="Wingdings" pitchFamily="2" charset="2"/>
              <a:buNone/>
            </a:pPr>
            <a:r>
              <a:rPr kumimoji="0" lang="es-ES_tradnl" sz="1300">
                <a:solidFill>
                  <a:srgbClr val="006600"/>
                </a:solidFill>
                <a:latin typeface="Comic Sans MS" pitchFamily="66" charset="0"/>
              </a:rPr>
              <a:t>[8] ITU-T Rec. G.810 Definitions and Terminology for Synchronization Networks. Geneva, August 1996.</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p:cNvSpPr txBox="1">
            <a:spLocks noChangeArrowheads="1"/>
          </p:cNvSpPr>
          <p:nvPr/>
        </p:nvSpPr>
        <p:spPr bwMode="auto">
          <a:xfrm>
            <a:off x="0" y="2997200"/>
            <a:ext cx="9144000" cy="996950"/>
          </a:xfrm>
          <a:prstGeom prst="rect">
            <a:avLst/>
          </a:prstGeom>
          <a:noFill/>
          <a:ln w="9525">
            <a:noFill/>
            <a:miter lim="800000"/>
            <a:headEnd/>
            <a:tailEnd/>
          </a:ln>
          <a:effectLst/>
        </p:spPr>
        <p:txBody>
          <a:bodyPr>
            <a:spAutoFit/>
          </a:bodyPr>
          <a:lstStyle/>
          <a:p>
            <a:pPr marL="265113" indent="-265113" algn="ctr">
              <a:lnSpc>
                <a:spcPct val="110000"/>
              </a:lnSpc>
              <a:spcBef>
                <a:spcPct val="65000"/>
              </a:spcBef>
              <a:buClr>
                <a:srgbClr val="800080"/>
              </a:buClr>
              <a:buSzPct val="150000"/>
              <a:buFont typeface="Wingdings" pitchFamily="2" charset="2"/>
              <a:buNone/>
            </a:pPr>
            <a:r>
              <a:rPr kumimoji="0" lang="es-ES_tradnl" sz="5400">
                <a:solidFill>
                  <a:srgbClr val="006600"/>
                </a:solidFill>
                <a:latin typeface="Comic Sans MS" pitchFamily="66" charset="0"/>
              </a:rPr>
              <a:t>¡GRACIAS!</a:t>
            </a:r>
            <a:endParaRPr lang="es-ES_tradnl" sz="5400">
              <a:solidFill>
                <a:srgbClr val="0000FF"/>
              </a:solidFill>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ext Box 2"/>
          <p:cNvSpPr txBox="1">
            <a:spLocks noChangeArrowheads="1"/>
          </p:cNvSpPr>
          <p:nvPr/>
        </p:nvSpPr>
        <p:spPr bwMode="auto">
          <a:xfrm>
            <a:off x="0" y="328453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Métodos de medición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5826" name="Rectangle 2"/>
          <p:cNvSpPr>
            <a:spLocks noChangeArrowheads="1"/>
          </p:cNvSpPr>
          <p:nvPr/>
        </p:nvSpPr>
        <p:spPr bwMode="auto">
          <a:xfrm>
            <a:off x="519057" y="434934"/>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Método de medición directa de frecuencia</a:t>
            </a:r>
          </a:p>
        </p:txBody>
      </p:sp>
      <p:pic>
        <p:nvPicPr>
          <p:cNvPr id="845828" name="Picture 4"/>
          <p:cNvPicPr>
            <a:picLocks noChangeAspect="1" noChangeArrowheads="1"/>
          </p:cNvPicPr>
          <p:nvPr/>
        </p:nvPicPr>
        <p:blipFill>
          <a:blip r:embed="rId3"/>
          <a:srcRect/>
          <a:stretch>
            <a:fillRect/>
          </a:stretch>
        </p:blipFill>
        <p:spPr bwMode="auto">
          <a:xfrm>
            <a:off x="323850" y="3946525"/>
            <a:ext cx="2447925" cy="835025"/>
          </a:xfrm>
          <a:prstGeom prst="rect">
            <a:avLst/>
          </a:prstGeom>
          <a:noFill/>
          <a:ln w="9525">
            <a:noFill/>
            <a:miter lim="800000"/>
            <a:headEnd/>
            <a:tailEnd/>
          </a:ln>
          <a:effectLst>
            <a:outerShdw dist="107763" dir="18900000" algn="ctr" rotWithShape="0">
              <a:schemeClr val="bg2">
                <a:alpha val="50000"/>
              </a:schemeClr>
            </a:outerShdw>
          </a:effectLst>
        </p:spPr>
      </p:pic>
      <p:sp>
        <p:nvSpPr>
          <p:cNvPr id="845829" name="Freeform 5"/>
          <p:cNvSpPr>
            <a:spLocks/>
          </p:cNvSpPr>
          <p:nvPr/>
        </p:nvSpPr>
        <p:spPr bwMode="auto">
          <a:xfrm>
            <a:off x="2338388" y="3968750"/>
            <a:ext cx="1595437" cy="1184275"/>
          </a:xfrm>
          <a:custGeom>
            <a:avLst/>
            <a:gdLst/>
            <a:ahLst/>
            <a:cxnLst>
              <a:cxn ang="0">
                <a:pos x="47" y="380"/>
              </a:cxn>
              <a:cxn ang="0">
                <a:pos x="67" y="692"/>
              </a:cxn>
              <a:cxn ang="0">
                <a:pos x="451" y="706"/>
              </a:cxn>
              <a:cxn ang="0">
                <a:pos x="375" y="586"/>
              </a:cxn>
              <a:cxn ang="0">
                <a:pos x="581" y="445"/>
              </a:cxn>
              <a:cxn ang="0">
                <a:pos x="635" y="54"/>
              </a:cxn>
              <a:cxn ang="0">
                <a:pos x="1005" y="119"/>
              </a:cxn>
            </a:cxnLst>
            <a:rect l="0" t="0" r="r" b="b"/>
            <a:pathLst>
              <a:path w="1005" h="746">
                <a:moveTo>
                  <a:pt x="47" y="380"/>
                </a:moveTo>
                <a:cubicBezTo>
                  <a:pt x="50" y="432"/>
                  <a:pt x="0" y="638"/>
                  <a:pt x="67" y="692"/>
                </a:cubicBezTo>
                <a:cubicBezTo>
                  <a:pt x="134" y="746"/>
                  <a:pt x="400" y="724"/>
                  <a:pt x="451" y="706"/>
                </a:cubicBezTo>
                <a:cubicBezTo>
                  <a:pt x="502" y="688"/>
                  <a:pt x="353" y="630"/>
                  <a:pt x="375" y="586"/>
                </a:cubicBezTo>
                <a:cubicBezTo>
                  <a:pt x="397" y="542"/>
                  <a:pt x="538" y="534"/>
                  <a:pt x="581" y="445"/>
                </a:cubicBezTo>
                <a:cubicBezTo>
                  <a:pt x="624" y="356"/>
                  <a:pt x="564" y="108"/>
                  <a:pt x="635" y="54"/>
                </a:cubicBezTo>
                <a:cubicBezTo>
                  <a:pt x="706" y="0"/>
                  <a:pt x="928" y="106"/>
                  <a:pt x="1005" y="119"/>
                </a:cubicBezTo>
              </a:path>
            </a:pathLst>
          </a:custGeom>
          <a:noFill/>
          <a:ln w="9525" cap="flat" cmpd="sng">
            <a:solidFill>
              <a:srgbClr val="FF0000"/>
            </a:solidFill>
            <a:prstDash val="solid"/>
            <a:round/>
            <a:headEnd/>
            <a:tailEnd/>
          </a:ln>
          <a:effectLst/>
        </p:spPr>
        <p:txBody>
          <a:bodyPr/>
          <a:lstStyle/>
          <a:p>
            <a:endParaRPr lang="es-MX"/>
          </a:p>
        </p:txBody>
      </p:sp>
      <p:pic>
        <p:nvPicPr>
          <p:cNvPr id="845830" name="Picture 6"/>
          <p:cNvPicPr>
            <a:picLocks noChangeAspect="1" noChangeArrowheads="1"/>
          </p:cNvPicPr>
          <p:nvPr/>
        </p:nvPicPr>
        <p:blipFill>
          <a:blip r:embed="rId4"/>
          <a:srcRect/>
          <a:stretch>
            <a:fillRect/>
          </a:stretch>
        </p:blipFill>
        <p:spPr bwMode="auto">
          <a:xfrm>
            <a:off x="6948488" y="3454400"/>
            <a:ext cx="1584325" cy="1198563"/>
          </a:xfrm>
          <a:prstGeom prst="rect">
            <a:avLst/>
          </a:prstGeom>
          <a:noFill/>
          <a:ln w="9525">
            <a:noFill/>
            <a:miter lim="800000"/>
            <a:headEnd/>
            <a:tailEnd/>
          </a:ln>
          <a:effectLst>
            <a:outerShdw dist="107763" dir="18900000" algn="ctr" rotWithShape="0">
              <a:schemeClr val="bg2">
                <a:alpha val="50000"/>
              </a:schemeClr>
            </a:outerShdw>
          </a:effectLst>
        </p:spPr>
      </p:pic>
      <p:pic>
        <p:nvPicPr>
          <p:cNvPr id="845831" name="Picture 7"/>
          <p:cNvPicPr>
            <a:picLocks noChangeAspect="1" noChangeArrowheads="1"/>
          </p:cNvPicPr>
          <p:nvPr/>
        </p:nvPicPr>
        <p:blipFill>
          <a:blip r:embed="rId5"/>
          <a:srcRect/>
          <a:stretch>
            <a:fillRect/>
          </a:stretch>
        </p:blipFill>
        <p:spPr bwMode="auto">
          <a:xfrm>
            <a:off x="3059113" y="1468438"/>
            <a:ext cx="2717800" cy="1871662"/>
          </a:xfrm>
          <a:prstGeom prst="rect">
            <a:avLst/>
          </a:prstGeom>
          <a:noFill/>
          <a:ln w="9525">
            <a:noFill/>
            <a:miter lim="800000"/>
            <a:headEnd/>
            <a:tailEnd/>
          </a:ln>
          <a:effectLst/>
        </p:spPr>
      </p:pic>
      <p:pic>
        <p:nvPicPr>
          <p:cNvPr id="845832" name="Picture 8"/>
          <p:cNvPicPr>
            <a:picLocks noChangeAspect="1" noChangeArrowheads="1"/>
          </p:cNvPicPr>
          <p:nvPr/>
        </p:nvPicPr>
        <p:blipFill>
          <a:blip r:embed="rId6"/>
          <a:srcRect/>
          <a:stretch>
            <a:fillRect/>
          </a:stretch>
        </p:blipFill>
        <p:spPr bwMode="auto">
          <a:xfrm>
            <a:off x="3419475" y="3905250"/>
            <a:ext cx="2089150" cy="889000"/>
          </a:xfrm>
          <a:prstGeom prst="rect">
            <a:avLst/>
          </a:prstGeom>
          <a:noFill/>
          <a:ln w="9525">
            <a:noFill/>
            <a:miter lim="800000"/>
            <a:headEnd/>
            <a:tailEnd/>
          </a:ln>
          <a:effectLst>
            <a:outerShdw dist="107763" dir="18900000" algn="ctr" rotWithShape="0">
              <a:schemeClr val="bg2">
                <a:alpha val="50000"/>
              </a:schemeClr>
            </a:outerShdw>
          </a:effectLst>
        </p:spPr>
      </p:pic>
      <p:sp>
        <p:nvSpPr>
          <p:cNvPr id="845833" name="Freeform 9"/>
          <p:cNvSpPr>
            <a:spLocks/>
          </p:cNvSpPr>
          <p:nvPr/>
        </p:nvSpPr>
        <p:spPr bwMode="auto">
          <a:xfrm>
            <a:off x="5065713" y="4221163"/>
            <a:ext cx="2471737" cy="1271587"/>
          </a:xfrm>
          <a:custGeom>
            <a:avLst/>
            <a:gdLst/>
            <a:ahLst/>
            <a:cxnLst>
              <a:cxn ang="0">
                <a:pos x="1322" y="0"/>
              </a:cxn>
              <a:cxn ang="0">
                <a:pos x="1277" y="454"/>
              </a:cxn>
              <a:cxn ang="0">
                <a:pos x="1413" y="726"/>
              </a:cxn>
              <a:cxn ang="0">
                <a:pos x="415" y="771"/>
              </a:cxn>
              <a:cxn ang="0">
                <a:pos x="596" y="544"/>
              </a:cxn>
              <a:cxn ang="0">
                <a:pos x="97" y="408"/>
              </a:cxn>
              <a:cxn ang="0">
                <a:pos x="15" y="232"/>
              </a:cxn>
            </a:cxnLst>
            <a:rect l="0" t="0" r="r" b="b"/>
            <a:pathLst>
              <a:path w="1557" h="801">
                <a:moveTo>
                  <a:pt x="1322" y="0"/>
                </a:moveTo>
                <a:cubicBezTo>
                  <a:pt x="1292" y="166"/>
                  <a:pt x="1262" y="333"/>
                  <a:pt x="1277" y="454"/>
                </a:cubicBezTo>
                <a:cubicBezTo>
                  <a:pt x="1292" y="575"/>
                  <a:pt x="1557" y="673"/>
                  <a:pt x="1413" y="726"/>
                </a:cubicBezTo>
                <a:cubicBezTo>
                  <a:pt x="1269" y="779"/>
                  <a:pt x="551" y="801"/>
                  <a:pt x="415" y="771"/>
                </a:cubicBezTo>
                <a:cubicBezTo>
                  <a:pt x="279" y="741"/>
                  <a:pt x="649" y="604"/>
                  <a:pt x="596" y="544"/>
                </a:cubicBezTo>
                <a:cubicBezTo>
                  <a:pt x="543" y="484"/>
                  <a:pt x="194" y="460"/>
                  <a:pt x="97" y="408"/>
                </a:cubicBezTo>
                <a:cubicBezTo>
                  <a:pt x="0" y="356"/>
                  <a:pt x="32" y="269"/>
                  <a:pt x="15" y="232"/>
                </a:cubicBezTo>
              </a:path>
            </a:pathLst>
          </a:custGeom>
          <a:noFill/>
          <a:ln w="9525" cap="flat" cmpd="sng">
            <a:solidFill>
              <a:schemeClr val="bg1"/>
            </a:solidFill>
            <a:prstDash val="solid"/>
            <a:round/>
            <a:headEnd/>
            <a:tailEnd/>
          </a:ln>
          <a:effectLst/>
        </p:spPr>
        <p:txBody>
          <a:bodyPr/>
          <a:lstStyle/>
          <a:p>
            <a:endParaRPr lang="es-MX"/>
          </a:p>
        </p:txBody>
      </p:sp>
      <p:sp>
        <p:nvSpPr>
          <p:cNvPr id="845834" name="Freeform 10"/>
          <p:cNvSpPr>
            <a:spLocks/>
          </p:cNvSpPr>
          <p:nvPr/>
        </p:nvSpPr>
        <p:spPr bwMode="auto">
          <a:xfrm>
            <a:off x="5364163" y="2552700"/>
            <a:ext cx="900112" cy="2400300"/>
          </a:xfrm>
          <a:custGeom>
            <a:avLst/>
            <a:gdLst/>
            <a:ahLst/>
            <a:cxnLst>
              <a:cxn ang="0">
                <a:pos x="136" y="870"/>
              </a:cxn>
              <a:cxn ang="0">
                <a:pos x="181" y="1414"/>
              </a:cxn>
              <a:cxn ang="0">
                <a:pos x="544" y="1459"/>
              </a:cxn>
              <a:cxn ang="0">
                <a:pos x="317" y="1368"/>
              </a:cxn>
              <a:cxn ang="0">
                <a:pos x="181" y="1142"/>
              </a:cxn>
              <a:cxn ang="0">
                <a:pos x="181" y="189"/>
              </a:cxn>
              <a:cxn ang="0">
                <a:pos x="0" y="8"/>
              </a:cxn>
            </a:cxnLst>
            <a:rect l="0" t="0" r="r" b="b"/>
            <a:pathLst>
              <a:path w="567" h="1512">
                <a:moveTo>
                  <a:pt x="136" y="870"/>
                </a:moveTo>
                <a:cubicBezTo>
                  <a:pt x="124" y="1093"/>
                  <a:pt x="113" y="1316"/>
                  <a:pt x="181" y="1414"/>
                </a:cubicBezTo>
                <a:cubicBezTo>
                  <a:pt x="249" y="1512"/>
                  <a:pt x="521" y="1467"/>
                  <a:pt x="544" y="1459"/>
                </a:cubicBezTo>
                <a:cubicBezTo>
                  <a:pt x="567" y="1451"/>
                  <a:pt x="378" y="1421"/>
                  <a:pt x="317" y="1368"/>
                </a:cubicBezTo>
                <a:cubicBezTo>
                  <a:pt x="256" y="1315"/>
                  <a:pt x="204" y="1338"/>
                  <a:pt x="181" y="1142"/>
                </a:cubicBezTo>
                <a:cubicBezTo>
                  <a:pt x="158" y="946"/>
                  <a:pt x="211" y="378"/>
                  <a:pt x="181" y="189"/>
                </a:cubicBezTo>
                <a:cubicBezTo>
                  <a:pt x="151" y="0"/>
                  <a:pt x="75" y="4"/>
                  <a:pt x="0" y="8"/>
                </a:cubicBezTo>
              </a:path>
            </a:pathLst>
          </a:custGeom>
          <a:noFill/>
          <a:ln w="9525" cap="flat" cmpd="sng">
            <a:solidFill>
              <a:schemeClr val="bg1"/>
            </a:solidFill>
            <a:prstDash val="solid"/>
            <a:round/>
            <a:headEnd/>
            <a:tailEnd/>
          </a:ln>
          <a:effectLst/>
        </p:spPr>
        <p:txBody>
          <a:bodyPr/>
          <a:lstStyle/>
          <a:p>
            <a:endParaRPr lang="es-MX"/>
          </a:p>
        </p:txBody>
      </p:sp>
      <p:sp>
        <p:nvSpPr>
          <p:cNvPr id="845835" name="Text Box 11"/>
          <p:cNvSpPr txBox="1">
            <a:spLocks noChangeArrowheads="1"/>
          </p:cNvSpPr>
          <p:nvPr/>
        </p:nvSpPr>
        <p:spPr bwMode="auto">
          <a:xfrm>
            <a:off x="6659563" y="5557131"/>
            <a:ext cx="1873250" cy="792909"/>
          </a:xfrm>
          <a:prstGeom prst="rect">
            <a:avLst/>
          </a:prstGeom>
          <a:noFill/>
          <a:ln w="9525" algn="ctr">
            <a:noFill/>
            <a:miter lim="800000"/>
            <a:headEnd/>
            <a:tailEnd/>
          </a:ln>
          <a:effectLst/>
        </p:spPr>
        <p:txBody>
          <a:bodyPr>
            <a:spAutoFit/>
          </a:bodyPr>
          <a:lstStyle/>
          <a:p>
            <a:pPr algn="ctr" eaLnBrk="1" hangingPunct="1">
              <a:lnSpc>
                <a:spcPct val="60000"/>
              </a:lnSpc>
              <a:spcBef>
                <a:spcPct val="50000"/>
              </a:spcBef>
            </a:pPr>
            <a:r>
              <a:rPr kumimoji="0" lang="es-ES" sz="1600" dirty="0">
                <a:solidFill>
                  <a:schemeClr val="bg1"/>
                </a:solidFill>
              </a:rPr>
              <a:t>Frecuencia </a:t>
            </a:r>
          </a:p>
          <a:p>
            <a:pPr algn="ctr" eaLnBrk="1" hangingPunct="1">
              <a:lnSpc>
                <a:spcPct val="60000"/>
              </a:lnSpc>
              <a:spcBef>
                <a:spcPct val="50000"/>
              </a:spcBef>
            </a:pPr>
            <a:r>
              <a:rPr kumimoji="0" lang="es-ES" sz="1600" dirty="0">
                <a:solidFill>
                  <a:schemeClr val="bg1"/>
                </a:solidFill>
              </a:rPr>
              <a:t>Bajo</a:t>
            </a:r>
          </a:p>
          <a:p>
            <a:pPr algn="ctr" eaLnBrk="1" hangingPunct="1">
              <a:lnSpc>
                <a:spcPct val="60000"/>
              </a:lnSpc>
              <a:spcBef>
                <a:spcPct val="50000"/>
              </a:spcBef>
            </a:pPr>
            <a:r>
              <a:rPr kumimoji="0" lang="es-ES" sz="1600" dirty="0">
                <a:solidFill>
                  <a:schemeClr val="bg1"/>
                </a:solidFill>
              </a:rPr>
              <a:t>Calibración</a:t>
            </a:r>
          </a:p>
        </p:txBody>
      </p:sp>
      <p:sp>
        <p:nvSpPr>
          <p:cNvPr id="845836" name="Text Box 12"/>
          <p:cNvSpPr txBox="1">
            <a:spLocks noChangeArrowheads="1"/>
          </p:cNvSpPr>
          <p:nvPr/>
        </p:nvSpPr>
        <p:spPr bwMode="auto">
          <a:xfrm>
            <a:off x="5940425" y="1773238"/>
            <a:ext cx="1873250" cy="635943"/>
          </a:xfrm>
          <a:prstGeom prst="rect">
            <a:avLst/>
          </a:prstGeom>
          <a:noFill/>
          <a:ln w="9525" algn="ctr">
            <a:noFill/>
            <a:miter lim="800000"/>
            <a:headEnd/>
            <a:tailEnd/>
          </a:ln>
          <a:effectLst/>
        </p:spPr>
        <p:txBody>
          <a:bodyPr>
            <a:spAutoFit/>
          </a:bodyPr>
          <a:lstStyle/>
          <a:p>
            <a:pPr algn="ctr" eaLnBrk="1" hangingPunct="1">
              <a:lnSpc>
                <a:spcPct val="40000"/>
              </a:lnSpc>
              <a:spcBef>
                <a:spcPct val="50000"/>
              </a:spcBef>
            </a:pPr>
            <a:r>
              <a:rPr kumimoji="0" lang="es-ES" sz="1600">
                <a:solidFill>
                  <a:schemeClr val="bg1"/>
                </a:solidFill>
              </a:rPr>
              <a:t>Interfase</a:t>
            </a:r>
          </a:p>
          <a:p>
            <a:pPr algn="ctr" eaLnBrk="1" hangingPunct="1">
              <a:lnSpc>
                <a:spcPct val="35000"/>
              </a:lnSpc>
              <a:spcBef>
                <a:spcPct val="50000"/>
              </a:spcBef>
            </a:pPr>
            <a:r>
              <a:rPr kumimoji="0" lang="es-ES" sz="1600">
                <a:solidFill>
                  <a:schemeClr val="bg1"/>
                </a:solidFill>
              </a:rPr>
              <a:t>de</a:t>
            </a:r>
          </a:p>
          <a:p>
            <a:pPr algn="ctr" eaLnBrk="1" hangingPunct="1">
              <a:lnSpc>
                <a:spcPct val="35000"/>
              </a:lnSpc>
              <a:spcBef>
                <a:spcPct val="50000"/>
              </a:spcBef>
            </a:pPr>
            <a:r>
              <a:rPr kumimoji="0" lang="es-ES" sz="1600">
                <a:solidFill>
                  <a:schemeClr val="bg1"/>
                </a:solidFill>
              </a:rPr>
              <a:t> Comunicación</a:t>
            </a:r>
          </a:p>
        </p:txBody>
      </p:sp>
      <p:sp>
        <p:nvSpPr>
          <p:cNvPr id="845837" name="Text Box 13"/>
          <p:cNvSpPr txBox="1">
            <a:spLocks noChangeArrowheads="1"/>
          </p:cNvSpPr>
          <p:nvPr/>
        </p:nvSpPr>
        <p:spPr bwMode="auto">
          <a:xfrm>
            <a:off x="468313" y="4962546"/>
            <a:ext cx="1873250" cy="1069975"/>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600" dirty="0">
                <a:solidFill>
                  <a:schemeClr val="bg1"/>
                </a:solidFill>
              </a:rPr>
              <a:t>Frecuencia Patrón para amarrar en frecuencia al frecuencímetro</a:t>
            </a:r>
          </a:p>
        </p:txBody>
      </p:sp>
      <p:sp>
        <p:nvSpPr>
          <p:cNvPr id="845838" name="Oval 14"/>
          <p:cNvSpPr>
            <a:spLocks noChangeArrowheads="1"/>
          </p:cNvSpPr>
          <p:nvPr/>
        </p:nvSpPr>
        <p:spPr bwMode="auto">
          <a:xfrm>
            <a:off x="2627313" y="1412875"/>
            <a:ext cx="3600450" cy="2232025"/>
          </a:xfrm>
          <a:prstGeom prst="ellipse">
            <a:avLst/>
          </a:prstGeom>
          <a:solidFill>
            <a:schemeClr val="accent1">
              <a:alpha val="13000"/>
            </a:schemeClr>
          </a:solidFill>
          <a:ln w="9525" algn="ctr">
            <a:solidFill>
              <a:schemeClr val="tx1"/>
            </a:solidFill>
            <a:round/>
            <a:headEnd/>
            <a:tailEnd/>
          </a:ln>
          <a:effectLst/>
        </p:spPr>
        <p:txBody>
          <a:bodyPr wrap="none" anchor="ctr"/>
          <a:lstStyle/>
          <a:p>
            <a:endParaRPr lang="es-MX"/>
          </a:p>
        </p:txBody>
      </p:sp>
      <p:sp>
        <p:nvSpPr>
          <p:cNvPr id="845839" name="Line 15"/>
          <p:cNvSpPr>
            <a:spLocks noChangeShapeType="1"/>
          </p:cNvSpPr>
          <p:nvPr/>
        </p:nvSpPr>
        <p:spPr bwMode="auto">
          <a:xfrm flipV="1">
            <a:off x="2195513" y="5145110"/>
            <a:ext cx="623863" cy="681035"/>
          </a:xfrm>
          <a:prstGeom prst="line">
            <a:avLst/>
          </a:prstGeom>
          <a:noFill/>
          <a:ln w="9525">
            <a:solidFill>
              <a:schemeClr val="bg1"/>
            </a:solidFill>
            <a:round/>
            <a:headEnd/>
            <a:tailEnd type="triangle" w="med" len="med"/>
          </a:ln>
          <a:effectLst/>
        </p:spPr>
        <p:txBody>
          <a:bodyPr/>
          <a:lstStyle/>
          <a:p>
            <a:endParaRPr lang="es-MX"/>
          </a:p>
        </p:txBody>
      </p:sp>
      <p:sp>
        <p:nvSpPr>
          <p:cNvPr id="845840" name="Line 16"/>
          <p:cNvSpPr>
            <a:spLocks noChangeShapeType="1"/>
          </p:cNvSpPr>
          <p:nvPr/>
        </p:nvSpPr>
        <p:spPr bwMode="auto">
          <a:xfrm flipH="1">
            <a:off x="5724525" y="2492375"/>
            <a:ext cx="863600" cy="1008063"/>
          </a:xfrm>
          <a:prstGeom prst="line">
            <a:avLst/>
          </a:prstGeom>
          <a:noFill/>
          <a:ln w="9525">
            <a:solidFill>
              <a:schemeClr val="bg1"/>
            </a:solidFill>
            <a:round/>
            <a:headEnd/>
            <a:tailEnd type="triangle" w="med" len="med"/>
          </a:ln>
          <a:effectLst/>
        </p:spPr>
        <p:txBody>
          <a:bodyPr/>
          <a:lstStyle/>
          <a:p>
            <a:endParaRPr lang="es-MX"/>
          </a:p>
        </p:txBody>
      </p:sp>
      <p:sp>
        <p:nvSpPr>
          <p:cNvPr id="845841" name="Line 17"/>
          <p:cNvSpPr>
            <a:spLocks noChangeShapeType="1"/>
          </p:cNvSpPr>
          <p:nvPr/>
        </p:nvSpPr>
        <p:spPr bwMode="auto">
          <a:xfrm flipH="1" flipV="1">
            <a:off x="6372225" y="5701594"/>
            <a:ext cx="720725" cy="360362"/>
          </a:xfrm>
          <a:prstGeom prst="line">
            <a:avLst/>
          </a:prstGeom>
          <a:noFill/>
          <a:ln w="9525">
            <a:solidFill>
              <a:schemeClr val="bg1"/>
            </a:solidFill>
            <a:round/>
            <a:headEnd/>
            <a:tailEnd type="triangle" w="med" len="med"/>
          </a:ln>
          <a:effectLst/>
        </p:spPr>
        <p:txBody>
          <a:bodyPr/>
          <a:lstStyle/>
          <a:p>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5830"/>
                                        </p:tgtEl>
                                        <p:attrNameLst>
                                          <p:attrName>style.visibility</p:attrName>
                                        </p:attrNameLst>
                                      </p:cBhvr>
                                      <p:to>
                                        <p:strVal val="visible"/>
                                      </p:to>
                                    </p:set>
                                    <p:anim calcmode="lin" valueType="num">
                                      <p:cBhvr additive="base">
                                        <p:cTn id="7" dur="500" fill="hold"/>
                                        <p:tgtEl>
                                          <p:spTgt spid="845830"/>
                                        </p:tgtEl>
                                        <p:attrNameLst>
                                          <p:attrName>ppt_x</p:attrName>
                                        </p:attrNameLst>
                                      </p:cBhvr>
                                      <p:tavLst>
                                        <p:tav tm="0">
                                          <p:val>
                                            <p:strVal val="0-#ppt_w/2"/>
                                          </p:val>
                                        </p:tav>
                                        <p:tav tm="100000">
                                          <p:val>
                                            <p:strVal val="#ppt_x"/>
                                          </p:val>
                                        </p:tav>
                                      </p:tavLst>
                                    </p:anim>
                                    <p:anim calcmode="lin" valueType="num">
                                      <p:cBhvr additive="base">
                                        <p:cTn id="8" dur="500" fill="hold"/>
                                        <p:tgtEl>
                                          <p:spTgt spid="8458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45832"/>
                                        </p:tgtEl>
                                        <p:attrNameLst>
                                          <p:attrName>style.visibility</p:attrName>
                                        </p:attrNameLst>
                                      </p:cBhvr>
                                      <p:to>
                                        <p:strVal val="visible"/>
                                      </p:to>
                                    </p:set>
                                    <p:anim calcmode="lin" valueType="num">
                                      <p:cBhvr additive="base">
                                        <p:cTn id="13" dur="500" fill="hold"/>
                                        <p:tgtEl>
                                          <p:spTgt spid="845832"/>
                                        </p:tgtEl>
                                        <p:attrNameLst>
                                          <p:attrName>ppt_x</p:attrName>
                                        </p:attrNameLst>
                                      </p:cBhvr>
                                      <p:tavLst>
                                        <p:tav tm="0">
                                          <p:val>
                                            <p:strVal val="0-#ppt_w/2"/>
                                          </p:val>
                                        </p:tav>
                                        <p:tav tm="100000">
                                          <p:val>
                                            <p:strVal val="#ppt_x"/>
                                          </p:val>
                                        </p:tav>
                                      </p:tavLst>
                                    </p:anim>
                                    <p:anim calcmode="lin" valueType="num">
                                      <p:cBhvr additive="base">
                                        <p:cTn id="14" dur="500" fill="hold"/>
                                        <p:tgtEl>
                                          <p:spTgt spid="84583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845833"/>
                                        </p:tgtEl>
                                        <p:attrNameLst>
                                          <p:attrName>style.visibility</p:attrName>
                                        </p:attrNameLst>
                                      </p:cBhvr>
                                      <p:to>
                                        <p:strVal val="visible"/>
                                      </p:to>
                                    </p:set>
                                    <p:animEffect transition="in" filter="wipe(right)">
                                      <p:cBhvr>
                                        <p:cTn id="18" dur="1000"/>
                                        <p:tgtEl>
                                          <p:spTgt spid="845833"/>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845835"/>
                                        </p:tgtEl>
                                        <p:attrNameLst>
                                          <p:attrName>style.visibility</p:attrName>
                                        </p:attrNameLst>
                                      </p:cBhvr>
                                      <p:to>
                                        <p:strVal val="visible"/>
                                      </p:to>
                                    </p:set>
                                    <p:anim calcmode="lin" valueType="num">
                                      <p:cBhvr>
                                        <p:cTn id="22" dur="500" fill="hold"/>
                                        <p:tgtEl>
                                          <p:spTgt spid="845835"/>
                                        </p:tgtEl>
                                        <p:attrNameLst>
                                          <p:attrName>ppt_w</p:attrName>
                                        </p:attrNameLst>
                                      </p:cBhvr>
                                      <p:tavLst>
                                        <p:tav tm="0">
                                          <p:val>
                                            <p:fltVal val="0"/>
                                          </p:val>
                                        </p:tav>
                                        <p:tav tm="100000">
                                          <p:val>
                                            <p:strVal val="#ppt_w"/>
                                          </p:val>
                                        </p:tav>
                                      </p:tavLst>
                                    </p:anim>
                                    <p:anim calcmode="lin" valueType="num">
                                      <p:cBhvr>
                                        <p:cTn id="23" dur="500" fill="hold"/>
                                        <p:tgtEl>
                                          <p:spTgt spid="845835"/>
                                        </p:tgtEl>
                                        <p:attrNameLst>
                                          <p:attrName>ppt_h</p:attrName>
                                        </p:attrNameLst>
                                      </p:cBhvr>
                                      <p:tavLst>
                                        <p:tav tm="0">
                                          <p:val>
                                            <p:fltVal val="0"/>
                                          </p:val>
                                        </p:tav>
                                        <p:tav tm="100000">
                                          <p:val>
                                            <p:strVal val="#ppt_h"/>
                                          </p:val>
                                        </p:tav>
                                      </p:tavLst>
                                    </p:anim>
                                    <p:animEffect transition="in" filter="fade">
                                      <p:cBhvr>
                                        <p:cTn id="24" dur="500"/>
                                        <p:tgtEl>
                                          <p:spTgt spid="845835"/>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845841"/>
                                        </p:tgtEl>
                                        <p:attrNameLst>
                                          <p:attrName>style.visibility</p:attrName>
                                        </p:attrNameLst>
                                      </p:cBhvr>
                                      <p:to>
                                        <p:strVal val="visible"/>
                                      </p:to>
                                    </p:set>
                                    <p:animEffect transition="in" filter="wipe(down)">
                                      <p:cBhvr>
                                        <p:cTn id="28" dur="500"/>
                                        <p:tgtEl>
                                          <p:spTgt spid="84584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845828"/>
                                        </p:tgtEl>
                                        <p:attrNameLst>
                                          <p:attrName>style.visibility</p:attrName>
                                        </p:attrNameLst>
                                      </p:cBhvr>
                                      <p:to>
                                        <p:strVal val="visible"/>
                                      </p:to>
                                    </p:set>
                                    <p:anim calcmode="lin" valueType="num">
                                      <p:cBhvr additive="base">
                                        <p:cTn id="33" dur="500" fill="hold"/>
                                        <p:tgtEl>
                                          <p:spTgt spid="845828"/>
                                        </p:tgtEl>
                                        <p:attrNameLst>
                                          <p:attrName>ppt_x</p:attrName>
                                        </p:attrNameLst>
                                      </p:cBhvr>
                                      <p:tavLst>
                                        <p:tav tm="0">
                                          <p:val>
                                            <p:strVal val="0-#ppt_w/2"/>
                                          </p:val>
                                        </p:tav>
                                        <p:tav tm="100000">
                                          <p:val>
                                            <p:strVal val="#ppt_x"/>
                                          </p:val>
                                        </p:tav>
                                      </p:tavLst>
                                    </p:anim>
                                    <p:anim calcmode="lin" valueType="num">
                                      <p:cBhvr additive="base">
                                        <p:cTn id="34" dur="500" fill="hold"/>
                                        <p:tgtEl>
                                          <p:spTgt spid="845828"/>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45829"/>
                                        </p:tgtEl>
                                        <p:attrNameLst>
                                          <p:attrName>style.visibility</p:attrName>
                                        </p:attrNameLst>
                                      </p:cBhvr>
                                      <p:to>
                                        <p:strVal val="visible"/>
                                      </p:to>
                                    </p:set>
                                    <p:animEffect transition="in" filter="wipe(left)">
                                      <p:cBhvr>
                                        <p:cTn id="38" dur="2000"/>
                                        <p:tgtEl>
                                          <p:spTgt spid="845829"/>
                                        </p:tgtEl>
                                      </p:cBhvr>
                                    </p:animEffect>
                                  </p:childTnLst>
                                </p:cTn>
                              </p:par>
                            </p:childTnLst>
                          </p:cTn>
                        </p:par>
                        <p:par>
                          <p:cTn id="39" fill="hold">
                            <p:stCondLst>
                              <p:cond delay="2500"/>
                            </p:stCondLst>
                            <p:childTnLst>
                              <p:par>
                                <p:cTn id="40" presetID="53" presetClass="entr" presetSubtype="0" fill="hold" grpId="0" nodeType="afterEffect">
                                  <p:stCondLst>
                                    <p:cond delay="0"/>
                                  </p:stCondLst>
                                  <p:childTnLst>
                                    <p:set>
                                      <p:cBhvr>
                                        <p:cTn id="41" dur="1" fill="hold">
                                          <p:stCondLst>
                                            <p:cond delay="0"/>
                                          </p:stCondLst>
                                        </p:cTn>
                                        <p:tgtEl>
                                          <p:spTgt spid="845837"/>
                                        </p:tgtEl>
                                        <p:attrNameLst>
                                          <p:attrName>style.visibility</p:attrName>
                                        </p:attrNameLst>
                                      </p:cBhvr>
                                      <p:to>
                                        <p:strVal val="visible"/>
                                      </p:to>
                                    </p:set>
                                    <p:anim calcmode="lin" valueType="num">
                                      <p:cBhvr>
                                        <p:cTn id="42" dur="500" fill="hold"/>
                                        <p:tgtEl>
                                          <p:spTgt spid="845837"/>
                                        </p:tgtEl>
                                        <p:attrNameLst>
                                          <p:attrName>ppt_w</p:attrName>
                                        </p:attrNameLst>
                                      </p:cBhvr>
                                      <p:tavLst>
                                        <p:tav tm="0">
                                          <p:val>
                                            <p:fltVal val="0"/>
                                          </p:val>
                                        </p:tav>
                                        <p:tav tm="100000">
                                          <p:val>
                                            <p:strVal val="#ppt_w"/>
                                          </p:val>
                                        </p:tav>
                                      </p:tavLst>
                                    </p:anim>
                                    <p:anim calcmode="lin" valueType="num">
                                      <p:cBhvr>
                                        <p:cTn id="43" dur="500" fill="hold"/>
                                        <p:tgtEl>
                                          <p:spTgt spid="845837"/>
                                        </p:tgtEl>
                                        <p:attrNameLst>
                                          <p:attrName>ppt_h</p:attrName>
                                        </p:attrNameLst>
                                      </p:cBhvr>
                                      <p:tavLst>
                                        <p:tav tm="0">
                                          <p:val>
                                            <p:fltVal val="0"/>
                                          </p:val>
                                        </p:tav>
                                        <p:tav tm="100000">
                                          <p:val>
                                            <p:strVal val="#ppt_h"/>
                                          </p:val>
                                        </p:tav>
                                      </p:tavLst>
                                    </p:anim>
                                    <p:animEffect transition="in" filter="fade">
                                      <p:cBhvr>
                                        <p:cTn id="44" dur="500"/>
                                        <p:tgtEl>
                                          <p:spTgt spid="8458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45839"/>
                                        </p:tgtEl>
                                        <p:attrNameLst>
                                          <p:attrName>style.visibility</p:attrName>
                                        </p:attrNameLst>
                                      </p:cBhvr>
                                      <p:to>
                                        <p:strVal val="visible"/>
                                      </p:to>
                                    </p:set>
                                    <p:animEffect transition="in" filter="wipe(left)">
                                      <p:cBhvr>
                                        <p:cTn id="49" dur="500"/>
                                        <p:tgtEl>
                                          <p:spTgt spid="84583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845831"/>
                                        </p:tgtEl>
                                        <p:attrNameLst>
                                          <p:attrName>style.visibility</p:attrName>
                                        </p:attrNameLst>
                                      </p:cBhvr>
                                      <p:to>
                                        <p:strVal val="visible"/>
                                      </p:to>
                                    </p:set>
                                    <p:anim calcmode="lin" valueType="num">
                                      <p:cBhvr additive="base">
                                        <p:cTn id="54" dur="500" fill="hold"/>
                                        <p:tgtEl>
                                          <p:spTgt spid="845831"/>
                                        </p:tgtEl>
                                        <p:attrNameLst>
                                          <p:attrName>ppt_x</p:attrName>
                                        </p:attrNameLst>
                                      </p:cBhvr>
                                      <p:tavLst>
                                        <p:tav tm="0">
                                          <p:val>
                                            <p:strVal val="0-#ppt_w/2"/>
                                          </p:val>
                                        </p:tav>
                                        <p:tav tm="100000">
                                          <p:val>
                                            <p:strVal val="#ppt_x"/>
                                          </p:val>
                                        </p:tav>
                                      </p:tavLst>
                                    </p:anim>
                                    <p:anim calcmode="lin" valueType="num">
                                      <p:cBhvr additive="base">
                                        <p:cTn id="55" dur="500" fill="hold"/>
                                        <p:tgtEl>
                                          <p:spTgt spid="845831"/>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845834"/>
                                        </p:tgtEl>
                                        <p:attrNameLst>
                                          <p:attrName>style.visibility</p:attrName>
                                        </p:attrNameLst>
                                      </p:cBhvr>
                                      <p:to>
                                        <p:strVal val="visible"/>
                                      </p:to>
                                    </p:set>
                                    <p:animEffect transition="in" filter="wipe(up)">
                                      <p:cBhvr>
                                        <p:cTn id="59" dur="500"/>
                                        <p:tgtEl>
                                          <p:spTgt spid="845834"/>
                                        </p:tgtEl>
                                      </p:cBhvr>
                                    </p:animEffect>
                                  </p:childTnLst>
                                </p:cTn>
                              </p:par>
                            </p:childTnLst>
                          </p:cTn>
                        </p:par>
                        <p:par>
                          <p:cTn id="60" fill="hold">
                            <p:stCondLst>
                              <p:cond delay="1000"/>
                            </p:stCondLst>
                            <p:childTnLst>
                              <p:par>
                                <p:cTn id="61" presetID="53" presetClass="entr" presetSubtype="0" fill="hold" grpId="0" nodeType="afterEffect">
                                  <p:stCondLst>
                                    <p:cond delay="0"/>
                                  </p:stCondLst>
                                  <p:childTnLst>
                                    <p:set>
                                      <p:cBhvr>
                                        <p:cTn id="62" dur="1" fill="hold">
                                          <p:stCondLst>
                                            <p:cond delay="0"/>
                                          </p:stCondLst>
                                        </p:cTn>
                                        <p:tgtEl>
                                          <p:spTgt spid="845836"/>
                                        </p:tgtEl>
                                        <p:attrNameLst>
                                          <p:attrName>style.visibility</p:attrName>
                                        </p:attrNameLst>
                                      </p:cBhvr>
                                      <p:to>
                                        <p:strVal val="visible"/>
                                      </p:to>
                                    </p:set>
                                    <p:anim calcmode="lin" valueType="num">
                                      <p:cBhvr>
                                        <p:cTn id="63" dur="500" fill="hold"/>
                                        <p:tgtEl>
                                          <p:spTgt spid="845836"/>
                                        </p:tgtEl>
                                        <p:attrNameLst>
                                          <p:attrName>ppt_w</p:attrName>
                                        </p:attrNameLst>
                                      </p:cBhvr>
                                      <p:tavLst>
                                        <p:tav tm="0">
                                          <p:val>
                                            <p:fltVal val="0"/>
                                          </p:val>
                                        </p:tav>
                                        <p:tav tm="100000">
                                          <p:val>
                                            <p:strVal val="#ppt_w"/>
                                          </p:val>
                                        </p:tav>
                                      </p:tavLst>
                                    </p:anim>
                                    <p:anim calcmode="lin" valueType="num">
                                      <p:cBhvr>
                                        <p:cTn id="64" dur="500" fill="hold"/>
                                        <p:tgtEl>
                                          <p:spTgt spid="845836"/>
                                        </p:tgtEl>
                                        <p:attrNameLst>
                                          <p:attrName>ppt_h</p:attrName>
                                        </p:attrNameLst>
                                      </p:cBhvr>
                                      <p:tavLst>
                                        <p:tav tm="0">
                                          <p:val>
                                            <p:fltVal val="0"/>
                                          </p:val>
                                        </p:tav>
                                        <p:tav tm="100000">
                                          <p:val>
                                            <p:strVal val="#ppt_h"/>
                                          </p:val>
                                        </p:tav>
                                      </p:tavLst>
                                    </p:anim>
                                    <p:animEffect transition="in" filter="fade">
                                      <p:cBhvr>
                                        <p:cTn id="65" dur="500"/>
                                        <p:tgtEl>
                                          <p:spTgt spid="845836"/>
                                        </p:tgtEl>
                                      </p:cBhvr>
                                    </p:animEffect>
                                  </p:childTnLst>
                                </p:cTn>
                              </p:par>
                            </p:childTnLst>
                          </p:cTn>
                        </p:par>
                        <p:par>
                          <p:cTn id="66" fill="hold">
                            <p:stCondLst>
                              <p:cond delay="1500"/>
                            </p:stCondLst>
                            <p:childTnLst>
                              <p:par>
                                <p:cTn id="67" presetID="22" presetClass="entr" presetSubtype="2" fill="hold" grpId="0" nodeType="afterEffect">
                                  <p:stCondLst>
                                    <p:cond delay="0"/>
                                  </p:stCondLst>
                                  <p:childTnLst>
                                    <p:set>
                                      <p:cBhvr>
                                        <p:cTn id="68" dur="1" fill="hold">
                                          <p:stCondLst>
                                            <p:cond delay="0"/>
                                          </p:stCondLst>
                                        </p:cTn>
                                        <p:tgtEl>
                                          <p:spTgt spid="845840"/>
                                        </p:tgtEl>
                                        <p:attrNameLst>
                                          <p:attrName>style.visibility</p:attrName>
                                        </p:attrNameLst>
                                      </p:cBhvr>
                                      <p:to>
                                        <p:strVal val="visible"/>
                                      </p:to>
                                    </p:set>
                                    <p:animEffect transition="in" filter="wipe(right)">
                                      <p:cBhvr>
                                        <p:cTn id="69" dur="500"/>
                                        <p:tgtEl>
                                          <p:spTgt spid="845840"/>
                                        </p:tgtEl>
                                      </p:cBhvr>
                                    </p:animEffect>
                                  </p:childTnLst>
                                </p:cTn>
                              </p:par>
                            </p:childTnLst>
                          </p:cTn>
                        </p:par>
                        <p:par>
                          <p:cTn id="70" fill="hold">
                            <p:stCondLst>
                              <p:cond delay="2000"/>
                            </p:stCondLst>
                            <p:childTnLst>
                              <p:par>
                                <p:cTn id="71" presetID="19" presetClass="entr" presetSubtype="10" fill="hold" grpId="0" nodeType="afterEffect">
                                  <p:stCondLst>
                                    <p:cond delay="500"/>
                                  </p:stCondLst>
                                  <p:childTnLst>
                                    <p:set>
                                      <p:cBhvr>
                                        <p:cTn id="72" dur="1" fill="hold">
                                          <p:stCondLst>
                                            <p:cond delay="0"/>
                                          </p:stCondLst>
                                        </p:cTn>
                                        <p:tgtEl>
                                          <p:spTgt spid="845838"/>
                                        </p:tgtEl>
                                        <p:attrNameLst>
                                          <p:attrName>style.visibility</p:attrName>
                                        </p:attrNameLst>
                                      </p:cBhvr>
                                      <p:to>
                                        <p:strVal val="visible"/>
                                      </p:to>
                                    </p:set>
                                    <p:anim calcmode="lin" valueType="num">
                                      <p:cBhvr>
                                        <p:cTn id="73" dur="5000" fill="hold"/>
                                        <p:tgtEl>
                                          <p:spTgt spid="845838"/>
                                        </p:tgtEl>
                                        <p:attrNameLst>
                                          <p:attrName>ppt_w</p:attrName>
                                        </p:attrNameLst>
                                      </p:cBhvr>
                                      <p:tavLst>
                                        <p:tav tm="0" fmla="#ppt_w*sin(2.5*pi*$)">
                                          <p:val>
                                            <p:fltVal val="0"/>
                                          </p:val>
                                        </p:tav>
                                        <p:tav tm="100000">
                                          <p:val>
                                            <p:fltVal val="1"/>
                                          </p:val>
                                        </p:tav>
                                      </p:tavLst>
                                    </p:anim>
                                    <p:anim calcmode="lin" valueType="num">
                                      <p:cBhvr>
                                        <p:cTn id="74" dur="5000" fill="hold"/>
                                        <p:tgtEl>
                                          <p:spTgt spid="8458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9" grpId="0" animBg="1"/>
      <p:bldP spid="845833" grpId="0" animBg="1"/>
      <p:bldP spid="845834" grpId="0" animBg="1"/>
      <p:bldP spid="845835" grpId="0"/>
      <p:bldP spid="845836" grpId="0"/>
      <p:bldP spid="845837" grpId="0"/>
      <p:bldP spid="845838" grpId="0" animBg="1"/>
      <p:bldP spid="845839" grpId="0" animBg="1"/>
      <p:bldP spid="845840" grpId="0" animBg="1"/>
      <p:bldP spid="8458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8916" name="Picture 20"/>
          <p:cNvPicPr>
            <a:picLocks noGrp="1" noChangeAspect="1" noChangeArrowheads="1"/>
          </p:cNvPicPr>
          <p:nvPr>
            <p:ph sz="half" idx="1"/>
          </p:nvPr>
        </p:nvPicPr>
        <p:blipFill>
          <a:blip r:embed="rId3" cstate="print"/>
          <a:stretch>
            <a:fillRect/>
          </a:stretch>
        </p:blipFill>
        <p:spPr>
          <a:xfrm>
            <a:off x="628595" y="946115"/>
            <a:ext cx="7391291" cy="5367411"/>
          </a:xfrm>
          <a:noFill/>
          <a:ln/>
        </p:spPr>
      </p:pic>
      <p:sp>
        <p:nvSpPr>
          <p:cNvPr id="848898" name="Rectangle 2"/>
          <p:cNvSpPr>
            <a:spLocks noChangeArrowheads="1"/>
          </p:cNvSpPr>
          <p:nvPr/>
        </p:nvSpPr>
        <p:spPr bwMode="auto">
          <a:xfrm>
            <a:off x="555570" y="434934"/>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Mediciones de frecuencia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8916"/>
                                        </p:tgtEl>
                                        <p:attrNameLst>
                                          <p:attrName>style.visibility</p:attrName>
                                        </p:attrNameLst>
                                      </p:cBhvr>
                                      <p:to>
                                        <p:strVal val="visible"/>
                                      </p:to>
                                    </p:set>
                                    <p:animEffect transition="in" filter="wipe(left)">
                                      <p:cBhvr>
                                        <p:cTn id="7" dur="500"/>
                                        <p:tgtEl>
                                          <p:spTgt spid="84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Text Box 2"/>
          <p:cNvSpPr txBox="1">
            <a:spLocks noChangeArrowheads="1"/>
          </p:cNvSpPr>
          <p:nvPr/>
        </p:nvSpPr>
        <p:spPr bwMode="auto">
          <a:xfrm>
            <a:off x="827088" y="3068638"/>
            <a:ext cx="7561262" cy="1066800"/>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Método de medición directa de diferencia de fase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850981" name="Object 37"/>
          <p:cNvGraphicFramePr>
            <a:graphicFrameLocks noChangeAspect="1"/>
          </p:cNvGraphicFramePr>
          <p:nvPr>
            <p:ph sz="half" idx="1"/>
          </p:nvPr>
        </p:nvGraphicFramePr>
        <p:xfrm>
          <a:off x="2063750" y="3636963"/>
          <a:ext cx="825500" cy="215900"/>
        </p:xfrm>
        <a:graphic>
          <a:graphicData uri="http://schemas.openxmlformats.org/presentationml/2006/ole">
            <p:oleObj spid="_x0000_s850981" name="Ecuación" r:id="rId4" imgW="825480" imgH="215640" progId="Equation.3">
              <p:embed/>
            </p:oleObj>
          </a:graphicData>
        </a:graphic>
      </p:graphicFrame>
      <p:sp>
        <p:nvSpPr>
          <p:cNvPr id="850946" name="Rectangle 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Medición de diferencia de fase</a:t>
            </a:r>
          </a:p>
        </p:txBody>
      </p:sp>
      <p:sp>
        <p:nvSpPr>
          <p:cNvPr id="850948" name="Line 4"/>
          <p:cNvSpPr>
            <a:spLocks noChangeShapeType="1"/>
          </p:cNvSpPr>
          <p:nvPr/>
        </p:nvSpPr>
        <p:spPr bwMode="auto">
          <a:xfrm>
            <a:off x="3722688" y="2062163"/>
            <a:ext cx="0" cy="1447800"/>
          </a:xfrm>
          <a:prstGeom prst="line">
            <a:avLst/>
          </a:prstGeom>
          <a:noFill/>
          <a:ln w="9525">
            <a:solidFill>
              <a:schemeClr val="accent2"/>
            </a:solidFill>
            <a:prstDash val="dash"/>
            <a:round/>
            <a:headEnd/>
            <a:tailEnd/>
          </a:ln>
          <a:effectLst/>
        </p:spPr>
        <p:txBody>
          <a:bodyPr/>
          <a:lstStyle/>
          <a:p>
            <a:endParaRPr lang="es-MX"/>
          </a:p>
        </p:txBody>
      </p:sp>
      <p:sp>
        <p:nvSpPr>
          <p:cNvPr id="850949" name="Line 5"/>
          <p:cNvSpPr>
            <a:spLocks noChangeShapeType="1"/>
          </p:cNvSpPr>
          <p:nvPr/>
        </p:nvSpPr>
        <p:spPr bwMode="auto">
          <a:xfrm flipH="1">
            <a:off x="3544888" y="2062163"/>
            <a:ext cx="14287" cy="3621087"/>
          </a:xfrm>
          <a:prstGeom prst="line">
            <a:avLst/>
          </a:prstGeom>
          <a:noFill/>
          <a:ln w="9525">
            <a:solidFill>
              <a:schemeClr val="accent2"/>
            </a:solidFill>
            <a:prstDash val="dash"/>
            <a:round/>
            <a:headEnd/>
            <a:tailEnd/>
          </a:ln>
          <a:effectLst/>
        </p:spPr>
        <p:txBody>
          <a:bodyPr/>
          <a:lstStyle/>
          <a:p>
            <a:endParaRPr lang="es-MX"/>
          </a:p>
        </p:txBody>
      </p:sp>
      <p:sp>
        <p:nvSpPr>
          <p:cNvPr id="850950" name="Line 6"/>
          <p:cNvSpPr>
            <a:spLocks noChangeShapeType="1"/>
          </p:cNvSpPr>
          <p:nvPr/>
        </p:nvSpPr>
        <p:spPr bwMode="auto">
          <a:xfrm>
            <a:off x="2339975" y="3357563"/>
            <a:ext cx="1371600" cy="0"/>
          </a:xfrm>
          <a:prstGeom prst="line">
            <a:avLst/>
          </a:prstGeom>
          <a:noFill/>
          <a:ln w="9525">
            <a:solidFill>
              <a:schemeClr val="bg1"/>
            </a:solidFill>
            <a:round/>
            <a:headEnd type="arrow" w="med" len="med"/>
            <a:tailEnd type="arrow" w="med" len="med"/>
          </a:ln>
          <a:effectLst/>
        </p:spPr>
        <p:txBody>
          <a:bodyPr/>
          <a:lstStyle/>
          <a:p>
            <a:endParaRPr lang="es-MX"/>
          </a:p>
        </p:txBody>
      </p:sp>
      <p:grpSp>
        <p:nvGrpSpPr>
          <p:cNvPr id="850951" name="Group 7"/>
          <p:cNvGrpSpPr>
            <a:grpSpLocks/>
          </p:cNvGrpSpPr>
          <p:nvPr/>
        </p:nvGrpSpPr>
        <p:grpSpPr bwMode="auto">
          <a:xfrm>
            <a:off x="2339975" y="1985963"/>
            <a:ext cx="2413000" cy="1447800"/>
            <a:chOff x="1488" y="1008"/>
            <a:chExt cx="2112" cy="912"/>
          </a:xfrm>
        </p:grpSpPr>
        <p:sp>
          <p:nvSpPr>
            <p:cNvPr id="850952" name="Line 8"/>
            <p:cNvSpPr>
              <a:spLocks noChangeShapeType="1"/>
            </p:cNvSpPr>
            <p:nvPr/>
          </p:nvSpPr>
          <p:spPr bwMode="auto">
            <a:xfrm>
              <a:off x="1488" y="1440"/>
              <a:ext cx="2112" cy="0"/>
            </a:xfrm>
            <a:prstGeom prst="line">
              <a:avLst/>
            </a:prstGeom>
            <a:noFill/>
            <a:ln w="9525">
              <a:solidFill>
                <a:schemeClr val="bg1"/>
              </a:solidFill>
              <a:round/>
              <a:headEnd/>
              <a:tailEnd type="triangle" w="med" len="med"/>
            </a:ln>
            <a:effectLst/>
          </p:spPr>
          <p:txBody>
            <a:bodyPr/>
            <a:lstStyle/>
            <a:p>
              <a:endParaRPr lang="es-MX"/>
            </a:p>
          </p:txBody>
        </p:sp>
        <p:sp>
          <p:nvSpPr>
            <p:cNvPr id="850953" name="Line 9"/>
            <p:cNvSpPr>
              <a:spLocks noChangeShapeType="1"/>
            </p:cNvSpPr>
            <p:nvPr/>
          </p:nvSpPr>
          <p:spPr bwMode="auto">
            <a:xfrm flipV="1">
              <a:off x="1488" y="1008"/>
              <a:ext cx="0" cy="912"/>
            </a:xfrm>
            <a:prstGeom prst="line">
              <a:avLst/>
            </a:prstGeom>
            <a:noFill/>
            <a:ln w="9525">
              <a:solidFill>
                <a:schemeClr val="bg1"/>
              </a:solidFill>
              <a:round/>
              <a:headEnd/>
              <a:tailEnd type="triangle" w="med" len="med"/>
            </a:ln>
            <a:effectLst/>
          </p:spPr>
          <p:txBody>
            <a:bodyPr/>
            <a:lstStyle/>
            <a:p>
              <a:endParaRPr lang="es-MX"/>
            </a:p>
          </p:txBody>
        </p:sp>
      </p:grpSp>
      <p:graphicFrame>
        <p:nvGraphicFramePr>
          <p:cNvPr id="850954" name="Object 10"/>
          <p:cNvGraphicFramePr>
            <a:graphicFrameLocks noChangeAspect="1"/>
          </p:cNvGraphicFramePr>
          <p:nvPr/>
        </p:nvGraphicFramePr>
        <p:xfrm>
          <a:off x="2305050" y="2166938"/>
          <a:ext cx="1447800" cy="1019175"/>
        </p:xfrm>
        <a:graphic>
          <a:graphicData uri="http://schemas.openxmlformats.org/presentationml/2006/ole">
            <p:oleObj spid="_x0000_s850954" name="CorelDRAW" r:id="rId5" imgW="756720" imgH="533160" progId="">
              <p:embed/>
            </p:oleObj>
          </a:graphicData>
        </a:graphic>
      </p:graphicFrame>
      <p:grpSp>
        <p:nvGrpSpPr>
          <p:cNvPr id="850955" name="Group 11"/>
          <p:cNvGrpSpPr>
            <a:grpSpLocks/>
          </p:cNvGrpSpPr>
          <p:nvPr/>
        </p:nvGrpSpPr>
        <p:grpSpPr bwMode="auto">
          <a:xfrm>
            <a:off x="2339975" y="3738563"/>
            <a:ext cx="2270125" cy="1447800"/>
            <a:chOff x="1488" y="2112"/>
            <a:chExt cx="2112" cy="912"/>
          </a:xfrm>
        </p:grpSpPr>
        <p:sp>
          <p:nvSpPr>
            <p:cNvPr id="850956" name="Line 12"/>
            <p:cNvSpPr>
              <a:spLocks noChangeShapeType="1"/>
            </p:cNvSpPr>
            <p:nvPr/>
          </p:nvSpPr>
          <p:spPr bwMode="auto">
            <a:xfrm>
              <a:off x="1488" y="2544"/>
              <a:ext cx="2112" cy="0"/>
            </a:xfrm>
            <a:prstGeom prst="line">
              <a:avLst/>
            </a:prstGeom>
            <a:noFill/>
            <a:ln w="9525">
              <a:solidFill>
                <a:schemeClr val="bg1"/>
              </a:solidFill>
              <a:round/>
              <a:headEnd/>
              <a:tailEnd type="triangle" w="med" len="med"/>
            </a:ln>
            <a:effectLst/>
          </p:spPr>
          <p:txBody>
            <a:bodyPr/>
            <a:lstStyle/>
            <a:p>
              <a:endParaRPr lang="es-MX"/>
            </a:p>
          </p:txBody>
        </p:sp>
        <p:sp>
          <p:nvSpPr>
            <p:cNvPr id="850957" name="Line 13"/>
            <p:cNvSpPr>
              <a:spLocks noChangeShapeType="1"/>
            </p:cNvSpPr>
            <p:nvPr/>
          </p:nvSpPr>
          <p:spPr bwMode="auto">
            <a:xfrm flipV="1">
              <a:off x="1488" y="2112"/>
              <a:ext cx="0" cy="912"/>
            </a:xfrm>
            <a:prstGeom prst="line">
              <a:avLst/>
            </a:prstGeom>
            <a:noFill/>
            <a:ln w="9525">
              <a:solidFill>
                <a:schemeClr val="bg1"/>
              </a:solidFill>
              <a:round/>
              <a:headEnd/>
              <a:tailEnd type="triangle" w="med" len="med"/>
            </a:ln>
            <a:effectLst/>
          </p:spPr>
          <p:txBody>
            <a:bodyPr/>
            <a:lstStyle/>
            <a:p>
              <a:endParaRPr lang="es-MX"/>
            </a:p>
          </p:txBody>
        </p:sp>
      </p:grpSp>
      <p:graphicFrame>
        <p:nvGraphicFramePr>
          <p:cNvPr id="850958" name="Object 14"/>
          <p:cNvGraphicFramePr>
            <a:graphicFrameLocks noChangeAspect="1"/>
          </p:cNvGraphicFramePr>
          <p:nvPr/>
        </p:nvGraphicFramePr>
        <p:xfrm>
          <a:off x="2305050" y="3913188"/>
          <a:ext cx="1295400" cy="1019175"/>
        </p:xfrm>
        <a:graphic>
          <a:graphicData uri="http://schemas.openxmlformats.org/presentationml/2006/ole">
            <p:oleObj spid="_x0000_s850958" name="CorelDRAW" r:id="rId6" imgW="756720" imgH="533160" progId="">
              <p:embed/>
            </p:oleObj>
          </a:graphicData>
        </a:graphic>
      </p:graphicFrame>
      <p:sp>
        <p:nvSpPr>
          <p:cNvPr id="850959" name="Text Box 15"/>
          <p:cNvSpPr txBox="1">
            <a:spLocks noChangeArrowheads="1"/>
          </p:cNvSpPr>
          <p:nvPr/>
        </p:nvSpPr>
        <p:spPr bwMode="auto">
          <a:xfrm>
            <a:off x="933450" y="2062163"/>
            <a:ext cx="1447800" cy="457200"/>
          </a:xfrm>
          <a:prstGeom prst="rect">
            <a:avLst/>
          </a:prstGeom>
          <a:noFill/>
          <a:ln w="9525">
            <a:noFill/>
            <a:miter lim="800000"/>
            <a:headEnd/>
            <a:tailEnd/>
          </a:ln>
          <a:effectLst/>
        </p:spPr>
        <p:txBody>
          <a:bodyPr>
            <a:spAutoFit/>
          </a:bodyPr>
          <a:lstStyle/>
          <a:p>
            <a:pPr eaLnBrk="1" hangingPunct="1">
              <a:spcBef>
                <a:spcPct val="50000"/>
              </a:spcBef>
            </a:pPr>
            <a:r>
              <a:rPr kumimoji="0" lang="es-MX" dirty="0">
                <a:solidFill>
                  <a:schemeClr val="bg1"/>
                </a:solidFill>
              </a:rPr>
              <a:t>Entrada 1</a:t>
            </a:r>
            <a:endParaRPr kumimoji="0" lang="es-ES" dirty="0">
              <a:solidFill>
                <a:schemeClr val="bg1"/>
              </a:solidFill>
            </a:endParaRPr>
          </a:p>
        </p:txBody>
      </p:sp>
      <p:sp>
        <p:nvSpPr>
          <p:cNvPr id="850960" name="Text Box 16"/>
          <p:cNvSpPr txBox="1">
            <a:spLocks noChangeArrowheads="1"/>
          </p:cNvSpPr>
          <p:nvPr/>
        </p:nvSpPr>
        <p:spPr bwMode="auto">
          <a:xfrm>
            <a:off x="933450" y="3967163"/>
            <a:ext cx="1406525" cy="457200"/>
          </a:xfrm>
          <a:prstGeom prst="rect">
            <a:avLst/>
          </a:prstGeom>
          <a:noFill/>
          <a:ln w="9525">
            <a:noFill/>
            <a:miter lim="800000"/>
            <a:headEnd/>
            <a:tailEnd/>
          </a:ln>
          <a:effectLst/>
        </p:spPr>
        <p:txBody>
          <a:bodyPr>
            <a:spAutoFit/>
          </a:bodyPr>
          <a:lstStyle/>
          <a:p>
            <a:pPr eaLnBrk="1" hangingPunct="1">
              <a:spcBef>
                <a:spcPct val="50000"/>
              </a:spcBef>
            </a:pPr>
            <a:r>
              <a:rPr kumimoji="0" lang="es-MX">
                <a:solidFill>
                  <a:schemeClr val="bg1"/>
                </a:solidFill>
              </a:rPr>
              <a:t>Entrada 2</a:t>
            </a:r>
            <a:endParaRPr kumimoji="0" lang="es-ES">
              <a:solidFill>
                <a:schemeClr val="bg1"/>
              </a:solidFill>
            </a:endParaRPr>
          </a:p>
        </p:txBody>
      </p:sp>
      <p:graphicFrame>
        <p:nvGraphicFramePr>
          <p:cNvPr id="850961" name="Object 17"/>
          <p:cNvGraphicFramePr>
            <a:graphicFrameLocks noChangeAspect="1"/>
          </p:cNvGraphicFramePr>
          <p:nvPr/>
        </p:nvGraphicFramePr>
        <p:xfrm>
          <a:off x="1025525" y="2509838"/>
          <a:ext cx="1182688" cy="346075"/>
        </p:xfrm>
        <a:graphic>
          <a:graphicData uri="http://schemas.openxmlformats.org/presentationml/2006/ole">
            <p:oleObj spid="_x0000_s850961" name="Ecuación" r:id="rId7" imgW="736560" imgH="215640" progId="Equation.3">
              <p:embed/>
            </p:oleObj>
          </a:graphicData>
        </a:graphic>
      </p:graphicFrame>
      <p:graphicFrame>
        <p:nvGraphicFramePr>
          <p:cNvPr id="850962" name="Object 18"/>
          <p:cNvGraphicFramePr>
            <a:graphicFrameLocks noChangeAspect="1"/>
          </p:cNvGraphicFramePr>
          <p:nvPr/>
        </p:nvGraphicFramePr>
        <p:xfrm>
          <a:off x="1044575" y="2824163"/>
          <a:ext cx="1122363" cy="325437"/>
        </p:xfrm>
        <a:graphic>
          <a:graphicData uri="http://schemas.openxmlformats.org/presentationml/2006/ole">
            <p:oleObj spid="_x0000_s850962" name="Ecuación" r:id="rId8" imgW="698400" imgH="203040" progId="Equation.3">
              <p:embed/>
            </p:oleObj>
          </a:graphicData>
        </a:graphic>
      </p:graphicFrame>
      <p:graphicFrame>
        <p:nvGraphicFramePr>
          <p:cNvPr id="850963" name="Object 19"/>
          <p:cNvGraphicFramePr>
            <a:graphicFrameLocks noChangeAspect="1"/>
          </p:cNvGraphicFramePr>
          <p:nvPr/>
        </p:nvGraphicFramePr>
        <p:xfrm>
          <a:off x="2873375" y="3357563"/>
          <a:ext cx="223838" cy="265112"/>
        </p:xfrm>
        <a:graphic>
          <a:graphicData uri="http://schemas.openxmlformats.org/presentationml/2006/ole">
            <p:oleObj spid="_x0000_s850963" name="Ecuación" r:id="rId9" imgW="139680" imgH="164880" progId="Equation.3">
              <p:embed/>
            </p:oleObj>
          </a:graphicData>
        </a:graphic>
      </p:graphicFrame>
      <p:sp>
        <p:nvSpPr>
          <p:cNvPr id="850964" name="Line 20"/>
          <p:cNvSpPr>
            <a:spLocks noChangeShapeType="1"/>
          </p:cNvSpPr>
          <p:nvPr/>
        </p:nvSpPr>
        <p:spPr bwMode="auto">
          <a:xfrm>
            <a:off x="2339975" y="5033963"/>
            <a:ext cx="1219200" cy="0"/>
          </a:xfrm>
          <a:prstGeom prst="line">
            <a:avLst/>
          </a:prstGeom>
          <a:noFill/>
          <a:ln w="9525">
            <a:solidFill>
              <a:schemeClr val="bg1"/>
            </a:solidFill>
            <a:round/>
            <a:headEnd type="arrow" w="med" len="med"/>
            <a:tailEnd type="arrow" w="med" len="med"/>
          </a:ln>
          <a:effectLst/>
        </p:spPr>
        <p:txBody>
          <a:bodyPr/>
          <a:lstStyle/>
          <a:p>
            <a:endParaRPr lang="es-MX"/>
          </a:p>
        </p:txBody>
      </p:sp>
      <p:graphicFrame>
        <p:nvGraphicFramePr>
          <p:cNvPr id="850965" name="Object 21"/>
          <p:cNvGraphicFramePr>
            <a:graphicFrameLocks noChangeAspect="1"/>
          </p:cNvGraphicFramePr>
          <p:nvPr/>
        </p:nvGraphicFramePr>
        <p:xfrm>
          <a:off x="2873375" y="5033963"/>
          <a:ext cx="223838" cy="265112"/>
        </p:xfrm>
        <a:graphic>
          <a:graphicData uri="http://schemas.openxmlformats.org/presentationml/2006/ole">
            <p:oleObj spid="_x0000_s850965" name="Ecuación" r:id="rId10" imgW="139680" imgH="164880" progId="Equation.3">
              <p:embed/>
            </p:oleObj>
          </a:graphicData>
        </a:graphic>
      </p:graphicFrame>
      <p:graphicFrame>
        <p:nvGraphicFramePr>
          <p:cNvPr id="850966" name="Object 22"/>
          <p:cNvGraphicFramePr>
            <a:graphicFrameLocks noChangeAspect="1"/>
          </p:cNvGraphicFramePr>
          <p:nvPr/>
        </p:nvGraphicFramePr>
        <p:xfrm>
          <a:off x="1014413" y="4491038"/>
          <a:ext cx="1203325" cy="346075"/>
        </p:xfrm>
        <a:graphic>
          <a:graphicData uri="http://schemas.openxmlformats.org/presentationml/2006/ole">
            <p:oleObj spid="_x0000_s850966" name="Ecuación" r:id="rId11" imgW="749160" imgH="215640" progId="Equation.3">
              <p:embed/>
            </p:oleObj>
          </a:graphicData>
        </a:graphic>
      </p:graphicFrame>
      <p:graphicFrame>
        <p:nvGraphicFramePr>
          <p:cNvPr id="850967" name="Object 23"/>
          <p:cNvGraphicFramePr>
            <a:graphicFrameLocks noChangeAspect="1"/>
          </p:cNvGraphicFramePr>
          <p:nvPr/>
        </p:nvGraphicFramePr>
        <p:xfrm>
          <a:off x="1044575" y="4805363"/>
          <a:ext cx="1122363" cy="325437"/>
        </p:xfrm>
        <a:graphic>
          <a:graphicData uri="http://schemas.openxmlformats.org/presentationml/2006/ole">
            <p:oleObj spid="_x0000_s850967" name="Ecuación" r:id="rId12" imgW="698400" imgH="203040" progId="Equation.3">
              <p:embed/>
            </p:oleObj>
          </a:graphicData>
        </a:graphic>
      </p:graphicFrame>
      <p:sp>
        <p:nvSpPr>
          <p:cNvPr id="850968" name="Line 24"/>
          <p:cNvSpPr>
            <a:spLocks noChangeShapeType="1"/>
          </p:cNvSpPr>
          <p:nvPr/>
        </p:nvSpPr>
        <p:spPr bwMode="auto">
          <a:xfrm>
            <a:off x="3722688" y="3586163"/>
            <a:ext cx="0" cy="2133600"/>
          </a:xfrm>
          <a:prstGeom prst="line">
            <a:avLst/>
          </a:prstGeom>
          <a:noFill/>
          <a:ln w="9525">
            <a:solidFill>
              <a:schemeClr val="accent2"/>
            </a:solidFill>
            <a:prstDash val="dash"/>
            <a:round/>
            <a:headEnd/>
            <a:tailEnd/>
          </a:ln>
          <a:effectLst/>
        </p:spPr>
        <p:txBody>
          <a:bodyPr/>
          <a:lstStyle/>
          <a:p>
            <a:endParaRPr lang="es-MX"/>
          </a:p>
        </p:txBody>
      </p:sp>
      <p:sp>
        <p:nvSpPr>
          <p:cNvPr id="850969" name="Line 25"/>
          <p:cNvSpPr>
            <a:spLocks noChangeShapeType="1"/>
          </p:cNvSpPr>
          <p:nvPr/>
        </p:nvSpPr>
        <p:spPr bwMode="auto">
          <a:xfrm>
            <a:off x="3101975" y="5491163"/>
            <a:ext cx="457200" cy="0"/>
          </a:xfrm>
          <a:prstGeom prst="line">
            <a:avLst/>
          </a:prstGeom>
          <a:noFill/>
          <a:ln w="9525">
            <a:solidFill>
              <a:schemeClr val="bg1"/>
            </a:solidFill>
            <a:round/>
            <a:headEnd/>
            <a:tailEnd type="triangle" w="med" len="med"/>
          </a:ln>
          <a:effectLst/>
        </p:spPr>
        <p:txBody>
          <a:bodyPr/>
          <a:lstStyle/>
          <a:p>
            <a:endParaRPr lang="es-MX"/>
          </a:p>
        </p:txBody>
      </p:sp>
      <p:sp>
        <p:nvSpPr>
          <p:cNvPr id="850970" name="Line 26"/>
          <p:cNvSpPr>
            <a:spLocks noChangeShapeType="1"/>
          </p:cNvSpPr>
          <p:nvPr/>
        </p:nvSpPr>
        <p:spPr bwMode="auto">
          <a:xfrm flipH="1">
            <a:off x="3711575" y="5491163"/>
            <a:ext cx="457200" cy="0"/>
          </a:xfrm>
          <a:prstGeom prst="line">
            <a:avLst/>
          </a:prstGeom>
          <a:noFill/>
          <a:ln w="9525">
            <a:solidFill>
              <a:schemeClr val="bg1"/>
            </a:solidFill>
            <a:round/>
            <a:headEnd/>
            <a:tailEnd type="triangle" w="med" len="med"/>
          </a:ln>
          <a:effectLst/>
        </p:spPr>
        <p:txBody>
          <a:bodyPr/>
          <a:lstStyle/>
          <a:p>
            <a:endParaRPr lang="es-MX"/>
          </a:p>
        </p:txBody>
      </p:sp>
      <p:graphicFrame>
        <p:nvGraphicFramePr>
          <p:cNvPr id="850971" name="Object 27"/>
          <p:cNvGraphicFramePr>
            <a:graphicFrameLocks noChangeAspect="1"/>
          </p:cNvGraphicFramePr>
          <p:nvPr/>
        </p:nvGraphicFramePr>
        <p:xfrm>
          <a:off x="2990850" y="5665788"/>
          <a:ext cx="1323975" cy="346075"/>
        </p:xfrm>
        <a:graphic>
          <a:graphicData uri="http://schemas.openxmlformats.org/presentationml/2006/ole">
            <p:oleObj spid="_x0000_s850971" name="Ecuación" r:id="rId13" imgW="825480" imgH="215640" progId="Equation.3">
              <p:embed/>
            </p:oleObj>
          </a:graphicData>
        </a:graphic>
      </p:graphicFrame>
      <p:grpSp>
        <p:nvGrpSpPr>
          <p:cNvPr id="850972" name="Group 28"/>
          <p:cNvGrpSpPr>
            <a:grpSpLocks/>
          </p:cNvGrpSpPr>
          <p:nvPr/>
        </p:nvGrpSpPr>
        <p:grpSpPr bwMode="auto">
          <a:xfrm>
            <a:off x="5688013" y="2849563"/>
            <a:ext cx="2159000" cy="1481137"/>
            <a:chOff x="3787" y="935"/>
            <a:chExt cx="1360" cy="933"/>
          </a:xfrm>
        </p:grpSpPr>
        <p:sp>
          <p:nvSpPr>
            <p:cNvPr id="850973" name="Line 29"/>
            <p:cNvSpPr>
              <a:spLocks noChangeShapeType="1"/>
            </p:cNvSpPr>
            <p:nvPr/>
          </p:nvSpPr>
          <p:spPr bwMode="auto">
            <a:xfrm flipH="1">
              <a:off x="4014" y="1117"/>
              <a:ext cx="363" cy="0"/>
            </a:xfrm>
            <a:prstGeom prst="line">
              <a:avLst/>
            </a:prstGeom>
            <a:noFill/>
            <a:ln w="12700">
              <a:solidFill>
                <a:srgbClr val="FF3300"/>
              </a:solidFill>
              <a:round/>
              <a:headEnd/>
              <a:tailEnd/>
            </a:ln>
            <a:effectLst/>
          </p:spPr>
          <p:txBody>
            <a:bodyPr/>
            <a:lstStyle/>
            <a:p>
              <a:endParaRPr lang="es-MX"/>
            </a:p>
          </p:txBody>
        </p:sp>
        <p:sp>
          <p:nvSpPr>
            <p:cNvPr id="850974" name="Line 30"/>
            <p:cNvSpPr>
              <a:spLocks noChangeShapeType="1"/>
            </p:cNvSpPr>
            <p:nvPr/>
          </p:nvSpPr>
          <p:spPr bwMode="auto">
            <a:xfrm>
              <a:off x="4558" y="1117"/>
              <a:ext cx="363" cy="0"/>
            </a:xfrm>
            <a:prstGeom prst="line">
              <a:avLst/>
            </a:prstGeom>
            <a:noFill/>
            <a:ln w="12700">
              <a:solidFill>
                <a:srgbClr val="FF3300"/>
              </a:solidFill>
              <a:round/>
              <a:headEnd/>
              <a:tailEnd/>
            </a:ln>
            <a:effectLst/>
          </p:spPr>
          <p:txBody>
            <a:bodyPr/>
            <a:lstStyle/>
            <a:p>
              <a:endParaRPr lang="es-MX"/>
            </a:p>
          </p:txBody>
        </p:sp>
        <p:graphicFrame>
          <p:nvGraphicFramePr>
            <p:cNvPr id="850975" name="Object 31"/>
            <p:cNvGraphicFramePr>
              <a:graphicFrameLocks noChangeAspect="1"/>
            </p:cNvGraphicFramePr>
            <p:nvPr/>
          </p:nvGraphicFramePr>
          <p:xfrm>
            <a:off x="4195" y="1298"/>
            <a:ext cx="907" cy="570"/>
          </p:xfrm>
          <a:graphic>
            <a:graphicData uri="http://schemas.openxmlformats.org/presentationml/2006/ole">
              <p:oleObj spid="_x0000_s850975" name="CorelDRAW" r:id="rId14" imgW="2217600" imgH="1392840" progId="">
                <p:embed/>
              </p:oleObj>
            </a:graphicData>
          </a:graphic>
        </p:graphicFrame>
        <p:sp>
          <p:nvSpPr>
            <p:cNvPr id="850976" name="Line 32"/>
            <p:cNvSpPr>
              <a:spLocks noChangeShapeType="1"/>
            </p:cNvSpPr>
            <p:nvPr/>
          </p:nvSpPr>
          <p:spPr bwMode="auto">
            <a:xfrm>
              <a:off x="4377" y="1117"/>
              <a:ext cx="0" cy="499"/>
            </a:xfrm>
            <a:prstGeom prst="line">
              <a:avLst/>
            </a:prstGeom>
            <a:noFill/>
            <a:ln w="9525">
              <a:solidFill>
                <a:srgbClr val="FF3300"/>
              </a:solidFill>
              <a:round/>
              <a:headEnd/>
              <a:tailEnd type="triangle" w="med" len="med"/>
            </a:ln>
            <a:effectLst/>
          </p:spPr>
          <p:txBody>
            <a:bodyPr/>
            <a:lstStyle/>
            <a:p>
              <a:endParaRPr lang="es-MX"/>
            </a:p>
          </p:txBody>
        </p:sp>
        <p:sp>
          <p:nvSpPr>
            <p:cNvPr id="850977" name="Line 33"/>
            <p:cNvSpPr>
              <a:spLocks noChangeShapeType="1"/>
            </p:cNvSpPr>
            <p:nvPr/>
          </p:nvSpPr>
          <p:spPr bwMode="auto">
            <a:xfrm>
              <a:off x="4558" y="1117"/>
              <a:ext cx="0" cy="499"/>
            </a:xfrm>
            <a:prstGeom prst="line">
              <a:avLst/>
            </a:prstGeom>
            <a:noFill/>
            <a:ln w="9525">
              <a:solidFill>
                <a:srgbClr val="FF3300"/>
              </a:solidFill>
              <a:round/>
              <a:headEnd/>
              <a:tailEnd type="triangle" w="med" len="med"/>
            </a:ln>
            <a:effectLst/>
          </p:spPr>
          <p:txBody>
            <a:bodyPr/>
            <a:lstStyle/>
            <a:p>
              <a:endParaRPr lang="es-MX"/>
            </a:p>
          </p:txBody>
        </p:sp>
        <p:sp>
          <p:nvSpPr>
            <p:cNvPr id="850978" name="Text Box 34"/>
            <p:cNvSpPr txBox="1">
              <a:spLocks noChangeArrowheads="1"/>
            </p:cNvSpPr>
            <p:nvPr/>
          </p:nvSpPr>
          <p:spPr bwMode="auto">
            <a:xfrm>
              <a:off x="3787" y="935"/>
              <a:ext cx="725" cy="192"/>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400" dirty="0">
                  <a:solidFill>
                    <a:schemeClr val="bg1"/>
                  </a:solidFill>
                </a:rPr>
                <a:t>Entrada 1</a:t>
              </a:r>
            </a:p>
          </p:txBody>
        </p:sp>
        <p:sp>
          <p:nvSpPr>
            <p:cNvPr id="850979" name="Text Box 35"/>
            <p:cNvSpPr txBox="1">
              <a:spLocks noChangeArrowheads="1"/>
            </p:cNvSpPr>
            <p:nvPr/>
          </p:nvSpPr>
          <p:spPr bwMode="auto">
            <a:xfrm>
              <a:off x="4422" y="935"/>
              <a:ext cx="725" cy="192"/>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400">
                  <a:solidFill>
                    <a:schemeClr val="bg1"/>
                  </a:solidFill>
                </a:rPr>
                <a:t>Entrada 2</a:t>
              </a:r>
            </a:p>
          </p:txBody>
        </p:sp>
      </p:grpSp>
      <p:sp>
        <p:nvSpPr>
          <p:cNvPr id="850980" name="Line 36"/>
          <p:cNvSpPr>
            <a:spLocks noChangeShapeType="1"/>
          </p:cNvSpPr>
          <p:nvPr/>
        </p:nvSpPr>
        <p:spPr bwMode="auto">
          <a:xfrm>
            <a:off x="7488238" y="4002088"/>
            <a:ext cx="0" cy="1079500"/>
          </a:xfrm>
          <a:prstGeom prst="line">
            <a:avLst/>
          </a:prstGeom>
          <a:noFill/>
          <a:ln w="9525">
            <a:solidFill>
              <a:srgbClr val="FF0000"/>
            </a:solidFill>
            <a:round/>
            <a:headEnd/>
            <a:tailEnd type="triangle" w="med" len="med"/>
          </a:ln>
          <a:effectLst/>
        </p:spPr>
        <p:txBody>
          <a:bodyPr/>
          <a:lstStyle/>
          <a:p>
            <a:endParaRPr lang="es-MX"/>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0951"/>
                                        </p:tgtEl>
                                        <p:attrNameLst>
                                          <p:attrName>style.visibility</p:attrName>
                                        </p:attrNameLst>
                                      </p:cBhvr>
                                      <p:to>
                                        <p:strVal val="visible"/>
                                      </p:to>
                                    </p:set>
                                    <p:animEffect transition="in" filter="wipe(left)">
                                      <p:cBhvr>
                                        <p:cTn id="7" dur="500"/>
                                        <p:tgtEl>
                                          <p:spTgt spid="8509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50954"/>
                                        </p:tgtEl>
                                        <p:attrNameLst>
                                          <p:attrName>style.visibility</p:attrName>
                                        </p:attrNameLst>
                                      </p:cBhvr>
                                      <p:to>
                                        <p:strVal val="visible"/>
                                      </p:to>
                                    </p:set>
                                    <p:animEffect transition="in" filter="wipe(left)">
                                      <p:cBhvr>
                                        <p:cTn id="11" dur="500"/>
                                        <p:tgtEl>
                                          <p:spTgt spid="85095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50959"/>
                                        </p:tgtEl>
                                        <p:attrNameLst>
                                          <p:attrName>style.visibility</p:attrName>
                                        </p:attrNameLst>
                                      </p:cBhvr>
                                      <p:to>
                                        <p:strVal val="visible"/>
                                      </p:to>
                                    </p:set>
                                    <p:animEffect transition="in" filter="wipe(left)">
                                      <p:cBhvr>
                                        <p:cTn id="15" dur="500"/>
                                        <p:tgtEl>
                                          <p:spTgt spid="85095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50961"/>
                                        </p:tgtEl>
                                        <p:attrNameLst>
                                          <p:attrName>style.visibility</p:attrName>
                                        </p:attrNameLst>
                                      </p:cBhvr>
                                      <p:to>
                                        <p:strVal val="visible"/>
                                      </p:to>
                                    </p:set>
                                    <p:animEffect transition="in" filter="wipe(left)">
                                      <p:cBhvr>
                                        <p:cTn id="19" dur="500"/>
                                        <p:tgtEl>
                                          <p:spTgt spid="85096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50948"/>
                                        </p:tgtEl>
                                        <p:attrNameLst>
                                          <p:attrName>style.visibility</p:attrName>
                                        </p:attrNameLst>
                                      </p:cBhvr>
                                      <p:to>
                                        <p:strVal val="visible"/>
                                      </p:to>
                                    </p:set>
                                    <p:animEffect transition="in" filter="wipe(up)">
                                      <p:cBhvr>
                                        <p:cTn id="23" dur="1000"/>
                                        <p:tgtEl>
                                          <p:spTgt spid="850948"/>
                                        </p:tgtEl>
                                      </p:cBhvr>
                                    </p:animEffect>
                                  </p:childTnLst>
                                </p:cTn>
                              </p:par>
                            </p:childTnLst>
                          </p:cTn>
                        </p:par>
                        <p:par>
                          <p:cTn id="24" fill="hold">
                            <p:stCondLst>
                              <p:cond delay="3000"/>
                            </p:stCondLst>
                            <p:childTnLst>
                              <p:par>
                                <p:cTn id="25" presetID="4" presetClass="entr" presetSubtype="32" fill="hold" grpId="0" nodeType="afterEffect">
                                  <p:stCondLst>
                                    <p:cond delay="0"/>
                                  </p:stCondLst>
                                  <p:childTnLst>
                                    <p:set>
                                      <p:cBhvr>
                                        <p:cTn id="26" dur="1" fill="hold">
                                          <p:stCondLst>
                                            <p:cond delay="0"/>
                                          </p:stCondLst>
                                        </p:cTn>
                                        <p:tgtEl>
                                          <p:spTgt spid="850950"/>
                                        </p:tgtEl>
                                        <p:attrNameLst>
                                          <p:attrName>style.visibility</p:attrName>
                                        </p:attrNameLst>
                                      </p:cBhvr>
                                      <p:to>
                                        <p:strVal val="visible"/>
                                      </p:to>
                                    </p:set>
                                    <p:animEffect transition="in" filter="box(out)">
                                      <p:cBhvr>
                                        <p:cTn id="27" dur="1000"/>
                                        <p:tgtEl>
                                          <p:spTgt spid="850950"/>
                                        </p:tgtEl>
                                      </p:cBhvr>
                                    </p:animEffect>
                                  </p:childTnLst>
                                </p:cTn>
                              </p:par>
                            </p:childTnLst>
                          </p:cTn>
                        </p:par>
                        <p:par>
                          <p:cTn id="28" fill="hold">
                            <p:stCondLst>
                              <p:cond delay="4000"/>
                            </p:stCondLst>
                            <p:childTnLst>
                              <p:par>
                                <p:cTn id="29" presetID="4" presetClass="entr" presetSubtype="16" fill="hold" nodeType="afterEffect">
                                  <p:stCondLst>
                                    <p:cond delay="0"/>
                                  </p:stCondLst>
                                  <p:childTnLst>
                                    <p:set>
                                      <p:cBhvr>
                                        <p:cTn id="30" dur="1" fill="hold">
                                          <p:stCondLst>
                                            <p:cond delay="0"/>
                                          </p:stCondLst>
                                        </p:cTn>
                                        <p:tgtEl>
                                          <p:spTgt spid="850963"/>
                                        </p:tgtEl>
                                        <p:attrNameLst>
                                          <p:attrName>style.visibility</p:attrName>
                                        </p:attrNameLst>
                                      </p:cBhvr>
                                      <p:to>
                                        <p:strVal val="visible"/>
                                      </p:to>
                                    </p:set>
                                    <p:animEffect transition="in" filter="box(in)">
                                      <p:cBhvr>
                                        <p:cTn id="31" dur="1000"/>
                                        <p:tgtEl>
                                          <p:spTgt spid="850963"/>
                                        </p:tgtEl>
                                      </p:cBhvr>
                                    </p:animEffect>
                                  </p:childTnLst>
                                </p:cTn>
                              </p:par>
                            </p:childTnLst>
                          </p:cTn>
                        </p:par>
                        <p:par>
                          <p:cTn id="32" fill="hold">
                            <p:stCondLst>
                              <p:cond delay="5000"/>
                            </p:stCondLst>
                            <p:childTnLst>
                              <p:par>
                                <p:cTn id="33" presetID="4" presetClass="entr" presetSubtype="16" fill="hold" nodeType="afterEffect">
                                  <p:stCondLst>
                                    <p:cond delay="0"/>
                                  </p:stCondLst>
                                  <p:childTnLst>
                                    <p:set>
                                      <p:cBhvr>
                                        <p:cTn id="34" dur="1" fill="hold">
                                          <p:stCondLst>
                                            <p:cond delay="0"/>
                                          </p:stCondLst>
                                        </p:cTn>
                                        <p:tgtEl>
                                          <p:spTgt spid="850962"/>
                                        </p:tgtEl>
                                        <p:attrNameLst>
                                          <p:attrName>style.visibility</p:attrName>
                                        </p:attrNameLst>
                                      </p:cBhvr>
                                      <p:to>
                                        <p:strVal val="visible"/>
                                      </p:to>
                                    </p:set>
                                    <p:animEffect transition="in" filter="box(in)">
                                      <p:cBhvr>
                                        <p:cTn id="35" dur="1000"/>
                                        <p:tgtEl>
                                          <p:spTgt spid="85096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850955"/>
                                        </p:tgtEl>
                                        <p:attrNameLst>
                                          <p:attrName>style.visibility</p:attrName>
                                        </p:attrNameLst>
                                      </p:cBhvr>
                                      <p:to>
                                        <p:strVal val="visible"/>
                                      </p:to>
                                    </p:set>
                                    <p:animEffect transition="in" filter="box(in)">
                                      <p:cBhvr>
                                        <p:cTn id="40" dur="500"/>
                                        <p:tgtEl>
                                          <p:spTgt spid="85095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850958"/>
                                        </p:tgtEl>
                                        <p:attrNameLst>
                                          <p:attrName>style.visibility</p:attrName>
                                        </p:attrNameLst>
                                      </p:cBhvr>
                                      <p:to>
                                        <p:strVal val="visible"/>
                                      </p:to>
                                    </p:set>
                                    <p:animEffect transition="in" filter="wipe(left)">
                                      <p:cBhvr>
                                        <p:cTn id="44" dur="500"/>
                                        <p:tgtEl>
                                          <p:spTgt spid="850958"/>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50960"/>
                                        </p:tgtEl>
                                        <p:attrNameLst>
                                          <p:attrName>style.visibility</p:attrName>
                                        </p:attrNameLst>
                                      </p:cBhvr>
                                      <p:to>
                                        <p:strVal val="visible"/>
                                      </p:to>
                                    </p:set>
                                    <p:animEffect transition="in" filter="wipe(left)">
                                      <p:cBhvr>
                                        <p:cTn id="48" dur="1000"/>
                                        <p:tgtEl>
                                          <p:spTgt spid="850960"/>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850966"/>
                                        </p:tgtEl>
                                        <p:attrNameLst>
                                          <p:attrName>style.visibility</p:attrName>
                                        </p:attrNameLst>
                                      </p:cBhvr>
                                      <p:to>
                                        <p:strVal val="visible"/>
                                      </p:to>
                                    </p:set>
                                    <p:animEffect transition="in" filter="wipe(left)">
                                      <p:cBhvr>
                                        <p:cTn id="52" dur="500"/>
                                        <p:tgtEl>
                                          <p:spTgt spid="850966"/>
                                        </p:tgtEl>
                                      </p:cBhvr>
                                    </p:animEffect>
                                  </p:childTnLst>
                                </p:cTn>
                              </p:par>
                            </p:childTnLst>
                          </p:cTn>
                        </p:par>
                        <p:par>
                          <p:cTn id="53" fill="hold">
                            <p:stCondLst>
                              <p:cond delay="2500"/>
                            </p:stCondLst>
                            <p:childTnLst>
                              <p:par>
                                <p:cTn id="54" presetID="18" presetClass="entr" presetSubtype="12" fill="hold" grpId="0" nodeType="afterEffect">
                                  <p:stCondLst>
                                    <p:cond delay="0"/>
                                  </p:stCondLst>
                                  <p:childTnLst>
                                    <p:set>
                                      <p:cBhvr>
                                        <p:cTn id="55" dur="1" fill="hold">
                                          <p:stCondLst>
                                            <p:cond delay="0"/>
                                          </p:stCondLst>
                                        </p:cTn>
                                        <p:tgtEl>
                                          <p:spTgt spid="850949"/>
                                        </p:tgtEl>
                                        <p:attrNameLst>
                                          <p:attrName>style.visibility</p:attrName>
                                        </p:attrNameLst>
                                      </p:cBhvr>
                                      <p:to>
                                        <p:strVal val="visible"/>
                                      </p:to>
                                    </p:set>
                                    <p:animEffect transition="in" filter="strips(downLeft)">
                                      <p:cBhvr>
                                        <p:cTn id="56" dur="1000"/>
                                        <p:tgtEl>
                                          <p:spTgt spid="850949"/>
                                        </p:tgtEl>
                                      </p:cBhvr>
                                    </p:animEffect>
                                  </p:childTnLst>
                                </p:cTn>
                              </p:par>
                            </p:childTnLst>
                          </p:cTn>
                        </p:par>
                        <p:par>
                          <p:cTn id="57" fill="hold">
                            <p:stCondLst>
                              <p:cond delay="3500"/>
                            </p:stCondLst>
                            <p:childTnLst>
                              <p:par>
                                <p:cTn id="58" presetID="4" presetClass="entr" presetSubtype="32" fill="hold" grpId="0" nodeType="afterEffect">
                                  <p:stCondLst>
                                    <p:cond delay="0"/>
                                  </p:stCondLst>
                                  <p:childTnLst>
                                    <p:set>
                                      <p:cBhvr>
                                        <p:cTn id="59" dur="1" fill="hold">
                                          <p:stCondLst>
                                            <p:cond delay="0"/>
                                          </p:stCondLst>
                                        </p:cTn>
                                        <p:tgtEl>
                                          <p:spTgt spid="850964"/>
                                        </p:tgtEl>
                                        <p:attrNameLst>
                                          <p:attrName>style.visibility</p:attrName>
                                        </p:attrNameLst>
                                      </p:cBhvr>
                                      <p:to>
                                        <p:strVal val="visible"/>
                                      </p:to>
                                    </p:set>
                                    <p:animEffect transition="in" filter="box(out)">
                                      <p:cBhvr>
                                        <p:cTn id="60" dur="500"/>
                                        <p:tgtEl>
                                          <p:spTgt spid="850964"/>
                                        </p:tgtEl>
                                      </p:cBhvr>
                                    </p:animEffect>
                                  </p:childTnLst>
                                </p:cTn>
                              </p:par>
                            </p:childTnLst>
                          </p:cTn>
                        </p:par>
                        <p:par>
                          <p:cTn id="61" fill="hold">
                            <p:stCondLst>
                              <p:cond delay="4000"/>
                            </p:stCondLst>
                            <p:childTnLst>
                              <p:par>
                                <p:cTn id="62" presetID="4" presetClass="entr" presetSubtype="16" fill="hold" nodeType="afterEffect">
                                  <p:stCondLst>
                                    <p:cond delay="0"/>
                                  </p:stCondLst>
                                  <p:childTnLst>
                                    <p:set>
                                      <p:cBhvr>
                                        <p:cTn id="63" dur="1" fill="hold">
                                          <p:stCondLst>
                                            <p:cond delay="0"/>
                                          </p:stCondLst>
                                        </p:cTn>
                                        <p:tgtEl>
                                          <p:spTgt spid="850965"/>
                                        </p:tgtEl>
                                        <p:attrNameLst>
                                          <p:attrName>style.visibility</p:attrName>
                                        </p:attrNameLst>
                                      </p:cBhvr>
                                      <p:to>
                                        <p:strVal val="visible"/>
                                      </p:to>
                                    </p:set>
                                    <p:animEffect transition="in" filter="box(in)">
                                      <p:cBhvr>
                                        <p:cTn id="64" dur="500"/>
                                        <p:tgtEl>
                                          <p:spTgt spid="850965"/>
                                        </p:tgtEl>
                                      </p:cBhvr>
                                    </p:animEffect>
                                  </p:childTnLst>
                                </p:cTn>
                              </p:par>
                            </p:childTnLst>
                          </p:cTn>
                        </p:par>
                        <p:par>
                          <p:cTn id="65" fill="hold">
                            <p:stCondLst>
                              <p:cond delay="4500"/>
                            </p:stCondLst>
                            <p:childTnLst>
                              <p:par>
                                <p:cTn id="66" presetID="20" presetClass="entr" presetSubtype="0" fill="hold" nodeType="afterEffect">
                                  <p:stCondLst>
                                    <p:cond delay="0"/>
                                  </p:stCondLst>
                                  <p:childTnLst>
                                    <p:set>
                                      <p:cBhvr>
                                        <p:cTn id="67" dur="1" fill="hold">
                                          <p:stCondLst>
                                            <p:cond delay="0"/>
                                          </p:stCondLst>
                                        </p:cTn>
                                        <p:tgtEl>
                                          <p:spTgt spid="850967"/>
                                        </p:tgtEl>
                                        <p:attrNameLst>
                                          <p:attrName>style.visibility</p:attrName>
                                        </p:attrNameLst>
                                      </p:cBhvr>
                                      <p:to>
                                        <p:strVal val="visible"/>
                                      </p:to>
                                    </p:set>
                                    <p:animEffect transition="in" filter="wedge">
                                      <p:cBhvr>
                                        <p:cTn id="68" dur="500"/>
                                        <p:tgtEl>
                                          <p:spTgt spid="85096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850968"/>
                                        </p:tgtEl>
                                        <p:attrNameLst>
                                          <p:attrName>style.visibility</p:attrName>
                                        </p:attrNameLst>
                                      </p:cBhvr>
                                      <p:to>
                                        <p:strVal val="visible"/>
                                      </p:to>
                                    </p:set>
                                    <p:animEffect transition="in" filter="wipe(up)">
                                      <p:cBhvr>
                                        <p:cTn id="73" dur="500"/>
                                        <p:tgtEl>
                                          <p:spTgt spid="850968"/>
                                        </p:tgtEl>
                                      </p:cBhvr>
                                    </p:animEffect>
                                  </p:childTnLst>
                                </p:cTn>
                              </p:par>
                            </p:childTnLst>
                          </p:cTn>
                        </p:par>
                        <p:par>
                          <p:cTn id="74" fill="hold">
                            <p:stCondLst>
                              <p:cond delay="500"/>
                            </p:stCondLst>
                            <p:childTnLst>
                              <p:par>
                                <p:cTn id="75" presetID="18" presetClass="entr" presetSubtype="6" fill="hold" grpId="0" nodeType="afterEffect">
                                  <p:stCondLst>
                                    <p:cond delay="0"/>
                                  </p:stCondLst>
                                  <p:childTnLst>
                                    <p:set>
                                      <p:cBhvr>
                                        <p:cTn id="76" dur="1" fill="hold">
                                          <p:stCondLst>
                                            <p:cond delay="0"/>
                                          </p:stCondLst>
                                        </p:cTn>
                                        <p:tgtEl>
                                          <p:spTgt spid="850969"/>
                                        </p:tgtEl>
                                        <p:attrNameLst>
                                          <p:attrName>style.visibility</p:attrName>
                                        </p:attrNameLst>
                                      </p:cBhvr>
                                      <p:to>
                                        <p:strVal val="visible"/>
                                      </p:to>
                                    </p:set>
                                    <p:animEffect transition="in" filter="strips(downRight)">
                                      <p:cBhvr>
                                        <p:cTn id="77" dur="3000"/>
                                        <p:tgtEl>
                                          <p:spTgt spid="850969"/>
                                        </p:tgtEl>
                                      </p:cBhvr>
                                    </p:animEffect>
                                  </p:childTnLst>
                                </p:cTn>
                              </p:par>
                              <p:par>
                                <p:cTn id="78" presetID="18" presetClass="entr" presetSubtype="12" fill="hold" grpId="0" nodeType="withEffect">
                                  <p:stCondLst>
                                    <p:cond delay="0"/>
                                  </p:stCondLst>
                                  <p:childTnLst>
                                    <p:set>
                                      <p:cBhvr>
                                        <p:cTn id="79" dur="1" fill="hold">
                                          <p:stCondLst>
                                            <p:cond delay="0"/>
                                          </p:stCondLst>
                                        </p:cTn>
                                        <p:tgtEl>
                                          <p:spTgt spid="850970"/>
                                        </p:tgtEl>
                                        <p:attrNameLst>
                                          <p:attrName>style.visibility</p:attrName>
                                        </p:attrNameLst>
                                      </p:cBhvr>
                                      <p:to>
                                        <p:strVal val="visible"/>
                                      </p:to>
                                    </p:set>
                                    <p:animEffect transition="in" filter="strips(downLeft)">
                                      <p:cBhvr>
                                        <p:cTn id="80" dur="3000"/>
                                        <p:tgtEl>
                                          <p:spTgt spid="850970"/>
                                        </p:tgtEl>
                                      </p:cBhvr>
                                    </p:animEffect>
                                  </p:childTnLst>
                                </p:cTn>
                              </p:par>
                            </p:childTnLst>
                          </p:cTn>
                        </p:par>
                        <p:par>
                          <p:cTn id="81" fill="hold">
                            <p:stCondLst>
                              <p:cond delay="3500"/>
                            </p:stCondLst>
                            <p:childTnLst>
                              <p:par>
                                <p:cTn id="82" presetID="53" presetClass="entr" presetSubtype="0" fill="hold" nodeType="afterEffect">
                                  <p:stCondLst>
                                    <p:cond delay="0"/>
                                  </p:stCondLst>
                                  <p:childTnLst>
                                    <p:set>
                                      <p:cBhvr>
                                        <p:cTn id="83" dur="1" fill="hold">
                                          <p:stCondLst>
                                            <p:cond delay="0"/>
                                          </p:stCondLst>
                                        </p:cTn>
                                        <p:tgtEl>
                                          <p:spTgt spid="850971"/>
                                        </p:tgtEl>
                                        <p:attrNameLst>
                                          <p:attrName>style.visibility</p:attrName>
                                        </p:attrNameLst>
                                      </p:cBhvr>
                                      <p:to>
                                        <p:strVal val="visible"/>
                                      </p:to>
                                    </p:set>
                                    <p:anim calcmode="lin" valueType="num">
                                      <p:cBhvr>
                                        <p:cTn id="84" dur="2000" fill="hold"/>
                                        <p:tgtEl>
                                          <p:spTgt spid="850971"/>
                                        </p:tgtEl>
                                        <p:attrNameLst>
                                          <p:attrName>ppt_w</p:attrName>
                                        </p:attrNameLst>
                                      </p:cBhvr>
                                      <p:tavLst>
                                        <p:tav tm="0">
                                          <p:val>
                                            <p:fltVal val="0"/>
                                          </p:val>
                                        </p:tav>
                                        <p:tav tm="100000">
                                          <p:val>
                                            <p:strVal val="#ppt_w"/>
                                          </p:val>
                                        </p:tav>
                                      </p:tavLst>
                                    </p:anim>
                                    <p:anim calcmode="lin" valueType="num">
                                      <p:cBhvr>
                                        <p:cTn id="85" dur="2000" fill="hold"/>
                                        <p:tgtEl>
                                          <p:spTgt spid="850971"/>
                                        </p:tgtEl>
                                        <p:attrNameLst>
                                          <p:attrName>ppt_h</p:attrName>
                                        </p:attrNameLst>
                                      </p:cBhvr>
                                      <p:tavLst>
                                        <p:tav tm="0">
                                          <p:val>
                                            <p:fltVal val="0"/>
                                          </p:val>
                                        </p:tav>
                                        <p:tav tm="100000">
                                          <p:val>
                                            <p:strVal val="#ppt_h"/>
                                          </p:val>
                                        </p:tav>
                                      </p:tavLst>
                                    </p:anim>
                                    <p:animEffect transition="in" filter="fade">
                                      <p:cBhvr>
                                        <p:cTn id="86" dur="2000"/>
                                        <p:tgtEl>
                                          <p:spTgt spid="850971"/>
                                        </p:tgtEl>
                                      </p:cBhvr>
                                    </p:animEffect>
                                  </p:childTnLst>
                                </p:cTn>
                              </p:par>
                            </p:childTnLst>
                          </p:cTn>
                        </p:par>
                      </p:childTnLst>
                    </p:cTn>
                  </p:par>
                  <p:par>
                    <p:cTn id="87" fill="hold">
                      <p:stCondLst>
                        <p:cond delay="indefinite"/>
                      </p:stCondLst>
                      <p:childTnLst>
                        <p:par>
                          <p:cTn id="88" fill="hold">
                            <p:stCondLst>
                              <p:cond delay="0"/>
                            </p:stCondLst>
                            <p:childTnLst>
                              <p:par>
                                <p:cTn id="89" presetID="30" presetClass="entr" presetSubtype="0" fill="hold" nodeType="clickEffect">
                                  <p:stCondLst>
                                    <p:cond delay="0"/>
                                  </p:stCondLst>
                                  <p:childTnLst>
                                    <p:set>
                                      <p:cBhvr>
                                        <p:cTn id="90" dur="1" fill="hold">
                                          <p:stCondLst>
                                            <p:cond delay="0"/>
                                          </p:stCondLst>
                                        </p:cTn>
                                        <p:tgtEl>
                                          <p:spTgt spid="850972"/>
                                        </p:tgtEl>
                                        <p:attrNameLst>
                                          <p:attrName>style.visibility</p:attrName>
                                        </p:attrNameLst>
                                      </p:cBhvr>
                                      <p:to>
                                        <p:strVal val="visible"/>
                                      </p:to>
                                    </p:set>
                                    <p:animEffect transition="in" filter="fade">
                                      <p:cBhvr>
                                        <p:cTn id="91" dur="800" decel="100000"/>
                                        <p:tgtEl>
                                          <p:spTgt spid="850972"/>
                                        </p:tgtEl>
                                      </p:cBhvr>
                                    </p:animEffect>
                                    <p:anim calcmode="lin" valueType="num">
                                      <p:cBhvr>
                                        <p:cTn id="92" dur="800" decel="100000" fill="hold"/>
                                        <p:tgtEl>
                                          <p:spTgt spid="850972"/>
                                        </p:tgtEl>
                                        <p:attrNameLst>
                                          <p:attrName>style.rotation</p:attrName>
                                        </p:attrNameLst>
                                      </p:cBhvr>
                                      <p:tavLst>
                                        <p:tav tm="0">
                                          <p:val>
                                            <p:fltVal val="-90"/>
                                          </p:val>
                                        </p:tav>
                                        <p:tav tm="100000">
                                          <p:val>
                                            <p:fltVal val="0"/>
                                          </p:val>
                                        </p:tav>
                                      </p:tavLst>
                                    </p:anim>
                                    <p:anim calcmode="lin" valueType="num">
                                      <p:cBhvr>
                                        <p:cTn id="93" dur="800" decel="100000" fill="hold"/>
                                        <p:tgtEl>
                                          <p:spTgt spid="850972"/>
                                        </p:tgtEl>
                                        <p:attrNameLst>
                                          <p:attrName>ppt_x</p:attrName>
                                        </p:attrNameLst>
                                      </p:cBhvr>
                                      <p:tavLst>
                                        <p:tav tm="0">
                                          <p:val>
                                            <p:strVal val="#ppt_x+0.4"/>
                                          </p:val>
                                        </p:tav>
                                        <p:tav tm="100000">
                                          <p:val>
                                            <p:strVal val="#ppt_x-0.05"/>
                                          </p:val>
                                        </p:tav>
                                      </p:tavLst>
                                    </p:anim>
                                    <p:anim calcmode="lin" valueType="num">
                                      <p:cBhvr>
                                        <p:cTn id="94" dur="800" decel="100000" fill="hold"/>
                                        <p:tgtEl>
                                          <p:spTgt spid="850972"/>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850972"/>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850972"/>
                                        </p:tgtEl>
                                        <p:attrNameLst>
                                          <p:attrName>ppt_y</p:attrName>
                                        </p:attrNameLst>
                                      </p:cBhvr>
                                      <p:tavLst>
                                        <p:tav tm="0">
                                          <p:val>
                                            <p:strVal val="#ppt_y+0.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850980"/>
                                        </p:tgtEl>
                                        <p:attrNameLst>
                                          <p:attrName>style.visibility</p:attrName>
                                        </p:attrNameLst>
                                      </p:cBhvr>
                                      <p:to>
                                        <p:strVal val="visible"/>
                                      </p:to>
                                    </p:set>
                                    <p:animEffect transition="in" filter="wipe(up)">
                                      <p:cBhvr>
                                        <p:cTn id="101" dur="500"/>
                                        <p:tgtEl>
                                          <p:spTgt spid="850980"/>
                                        </p:tgtEl>
                                      </p:cBhvr>
                                    </p:animEffect>
                                  </p:childTnLst>
                                </p:cTn>
                              </p:par>
                            </p:childTnLst>
                          </p:cTn>
                        </p:par>
                        <p:par>
                          <p:cTn id="102" fill="hold">
                            <p:stCondLst>
                              <p:cond delay="500"/>
                            </p:stCondLst>
                            <p:childTnLst>
                              <p:par>
                                <p:cTn id="103" presetID="53" presetClass="entr" presetSubtype="0" fill="hold" nodeType="afterEffect">
                                  <p:stCondLst>
                                    <p:cond delay="0"/>
                                  </p:stCondLst>
                                  <p:childTnLst>
                                    <p:set>
                                      <p:cBhvr>
                                        <p:cTn id="104" dur="1" fill="hold">
                                          <p:stCondLst>
                                            <p:cond delay="0"/>
                                          </p:stCondLst>
                                        </p:cTn>
                                        <p:tgtEl>
                                          <p:spTgt spid="850981"/>
                                        </p:tgtEl>
                                        <p:attrNameLst>
                                          <p:attrName>style.visibility</p:attrName>
                                        </p:attrNameLst>
                                      </p:cBhvr>
                                      <p:to>
                                        <p:strVal val="visible"/>
                                      </p:to>
                                    </p:set>
                                    <p:anim calcmode="lin" valueType="num">
                                      <p:cBhvr>
                                        <p:cTn id="105" dur="2000" fill="hold"/>
                                        <p:tgtEl>
                                          <p:spTgt spid="850981"/>
                                        </p:tgtEl>
                                        <p:attrNameLst>
                                          <p:attrName>ppt_w</p:attrName>
                                        </p:attrNameLst>
                                      </p:cBhvr>
                                      <p:tavLst>
                                        <p:tav tm="0">
                                          <p:val>
                                            <p:fltVal val="0"/>
                                          </p:val>
                                        </p:tav>
                                        <p:tav tm="100000">
                                          <p:val>
                                            <p:strVal val="#ppt_w"/>
                                          </p:val>
                                        </p:tav>
                                      </p:tavLst>
                                    </p:anim>
                                    <p:anim calcmode="lin" valueType="num">
                                      <p:cBhvr>
                                        <p:cTn id="106" dur="2000" fill="hold"/>
                                        <p:tgtEl>
                                          <p:spTgt spid="850981"/>
                                        </p:tgtEl>
                                        <p:attrNameLst>
                                          <p:attrName>ppt_h</p:attrName>
                                        </p:attrNameLst>
                                      </p:cBhvr>
                                      <p:tavLst>
                                        <p:tav tm="0">
                                          <p:val>
                                            <p:fltVal val="0"/>
                                          </p:val>
                                        </p:tav>
                                        <p:tav tm="100000">
                                          <p:val>
                                            <p:strVal val="#ppt_h"/>
                                          </p:val>
                                        </p:tav>
                                      </p:tavLst>
                                    </p:anim>
                                    <p:animEffect transition="in" filter="fade">
                                      <p:cBhvr>
                                        <p:cTn id="107" dur="2000"/>
                                        <p:tgtEl>
                                          <p:spTgt spid="850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8" grpId="0" animBg="1"/>
      <p:bldP spid="850949" grpId="0" animBg="1"/>
      <p:bldP spid="850950" grpId="0" animBg="1"/>
      <p:bldP spid="850959" grpId="0" autoUpdateAnimBg="0"/>
      <p:bldP spid="850960" grpId="0" autoUpdateAnimBg="0"/>
      <p:bldP spid="850964" grpId="0" animBg="1"/>
      <p:bldP spid="850968" grpId="0" animBg="1"/>
      <p:bldP spid="850969" grpId="0" animBg="1"/>
      <p:bldP spid="850970" grpId="0" animBg="1"/>
      <p:bldP spid="8509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519057" y="434934"/>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Método de medición directa de diferencia de tiempo</a:t>
            </a:r>
          </a:p>
        </p:txBody>
      </p:sp>
      <p:pic>
        <p:nvPicPr>
          <p:cNvPr id="853031" name="Picture 39"/>
          <p:cNvPicPr>
            <a:picLocks noChangeAspect="1" noChangeArrowheads="1"/>
          </p:cNvPicPr>
          <p:nvPr/>
        </p:nvPicPr>
        <p:blipFill>
          <a:blip r:embed="rId3"/>
          <a:srcRect/>
          <a:stretch>
            <a:fillRect/>
          </a:stretch>
        </p:blipFill>
        <p:spPr bwMode="auto">
          <a:xfrm>
            <a:off x="323850" y="3946525"/>
            <a:ext cx="2447925" cy="835025"/>
          </a:xfrm>
          <a:prstGeom prst="rect">
            <a:avLst/>
          </a:prstGeom>
          <a:noFill/>
          <a:ln w="9525">
            <a:noFill/>
            <a:miter lim="800000"/>
            <a:headEnd/>
            <a:tailEnd/>
          </a:ln>
          <a:effectLst>
            <a:outerShdw dist="107763" dir="18900000" algn="ctr" rotWithShape="0">
              <a:schemeClr val="bg2">
                <a:alpha val="50000"/>
              </a:schemeClr>
            </a:outerShdw>
          </a:effectLst>
        </p:spPr>
      </p:pic>
      <p:sp>
        <p:nvSpPr>
          <p:cNvPr id="853032" name="Freeform 40"/>
          <p:cNvSpPr>
            <a:spLocks/>
          </p:cNvSpPr>
          <p:nvPr/>
        </p:nvSpPr>
        <p:spPr bwMode="auto">
          <a:xfrm>
            <a:off x="2338388" y="3968750"/>
            <a:ext cx="1595437" cy="1184275"/>
          </a:xfrm>
          <a:custGeom>
            <a:avLst/>
            <a:gdLst/>
            <a:ahLst/>
            <a:cxnLst>
              <a:cxn ang="0">
                <a:pos x="47" y="380"/>
              </a:cxn>
              <a:cxn ang="0">
                <a:pos x="67" y="692"/>
              </a:cxn>
              <a:cxn ang="0">
                <a:pos x="451" y="706"/>
              </a:cxn>
              <a:cxn ang="0">
                <a:pos x="375" y="586"/>
              </a:cxn>
              <a:cxn ang="0">
                <a:pos x="581" y="445"/>
              </a:cxn>
              <a:cxn ang="0">
                <a:pos x="635" y="54"/>
              </a:cxn>
              <a:cxn ang="0">
                <a:pos x="1005" y="119"/>
              </a:cxn>
            </a:cxnLst>
            <a:rect l="0" t="0" r="r" b="b"/>
            <a:pathLst>
              <a:path w="1005" h="746">
                <a:moveTo>
                  <a:pt x="47" y="380"/>
                </a:moveTo>
                <a:cubicBezTo>
                  <a:pt x="50" y="432"/>
                  <a:pt x="0" y="638"/>
                  <a:pt x="67" y="692"/>
                </a:cubicBezTo>
                <a:cubicBezTo>
                  <a:pt x="134" y="746"/>
                  <a:pt x="400" y="724"/>
                  <a:pt x="451" y="706"/>
                </a:cubicBezTo>
                <a:cubicBezTo>
                  <a:pt x="502" y="688"/>
                  <a:pt x="353" y="630"/>
                  <a:pt x="375" y="586"/>
                </a:cubicBezTo>
                <a:cubicBezTo>
                  <a:pt x="397" y="542"/>
                  <a:pt x="538" y="534"/>
                  <a:pt x="581" y="445"/>
                </a:cubicBezTo>
                <a:cubicBezTo>
                  <a:pt x="624" y="356"/>
                  <a:pt x="564" y="108"/>
                  <a:pt x="635" y="54"/>
                </a:cubicBezTo>
                <a:cubicBezTo>
                  <a:pt x="706" y="0"/>
                  <a:pt x="928" y="106"/>
                  <a:pt x="1005" y="119"/>
                </a:cubicBezTo>
              </a:path>
            </a:pathLst>
          </a:custGeom>
          <a:noFill/>
          <a:ln w="9525" cap="flat" cmpd="sng">
            <a:solidFill>
              <a:srgbClr val="FF0000"/>
            </a:solidFill>
            <a:prstDash val="solid"/>
            <a:round/>
            <a:headEnd/>
            <a:tailEnd/>
          </a:ln>
          <a:effectLst/>
        </p:spPr>
        <p:txBody>
          <a:bodyPr/>
          <a:lstStyle/>
          <a:p>
            <a:endParaRPr lang="es-MX"/>
          </a:p>
        </p:txBody>
      </p:sp>
      <p:pic>
        <p:nvPicPr>
          <p:cNvPr id="853033" name="Picture 41"/>
          <p:cNvPicPr>
            <a:picLocks noChangeAspect="1" noChangeArrowheads="1"/>
          </p:cNvPicPr>
          <p:nvPr/>
        </p:nvPicPr>
        <p:blipFill>
          <a:blip r:embed="rId4"/>
          <a:srcRect/>
          <a:stretch>
            <a:fillRect/>
          </a:stretch>
        </p:blipFill>
        <p:spPr bwMode="auto">
          <a:xfrm>
            <a:off x="6948488" y="3454400"/>
            <a:ext cx="1584325" cy="1198563"/>
          </a:xfrm>
          <a:prstGeom prst="rect">
            <a:avLst/>
          </a:prstGeom>
          <a:noFill/>
          <a:ln w="9525">
            <a:noFill/>
            <a:miter lim="800000"/>
            <a:headEnd/>
            <a:tailEnd/>
          </a:ln>
          <a:effectLst>
            <a:outerShdw dist="107763" dir="18900000" algn="ctr" rotWithShape="0">
              <a:schemeClr val="bg2">
                <a:alpha val="50000"/>
              </a:schemeClr>
            </a:outerShdw>
          </a:effectLst>
        </p:spPr>
      </p:pic>
      <p:pic>
        <p:nvPicPr>
          <p:cNvPr id="853034" name="Picture 42"/>
          <p:cNvPicPr>
            <a:picLocks noChangeAspect="1" noChangeArrowheads="1"/>
          </p:cNvPicPr>
          <p:nvPr/>
        </p:nvPicPr>
        <p:blipFill>
          <a:blip r:embed="rId5"/>
          <a:srcRect/>
          <a:stretch>
            <a:fillRect/>
          </a:stretch>
        </p:blipFill>
        <p:spPr bwMode="auto">
          <a:xfrm>
            <a:off x="3059113" y="1468438"/>
            <a:ext cx="2717800" cy="1871662"/>
          </a:xfrm>
          <a:prstGeom prst="rect">
            <a:avLst/>
          </a:prstGeom>
          <a:noFill/>
          <a:ln w="9525">
            <a:noFill/>
            <a:miter lim="800000"/>
            <a:headEnd/>
            <a:tailEnd/>
          </a:ln>
          <a:effectLst/>
        </p:spPr>
      </p:pic>
      <p:sp>
        <p:nvSpPr>
          <p:cNvPr id="853036" name="Freeform 44"/>
          <p:cNvSpPr>
            <a:spLocks/>
          </p:cNvSpPr>
          <p:nvPr/>
        </p:nvSpPr>
        <p:spPr bwMode="auto">
          <a:xfrm>
            <a:off x="5065713" y="4221163"/>
            <a:ext cx="2471737" cy="1271587"/>
          </a:xfrm>
          <a:custGeom>
            <a:avLst/>
            <a:gdLst/>
            <a:ahLst/>
            <a:cxnLst>
              <a:cxn ang="0">
                <a:pos x="1322" y="0"/>
              </a:cxn>
              <a:cxn ang="0">
                <a:pos x="1277" y="454"/>
              </a:cxn>
              <a:cxn ang="0">
                <a:pos x="1413" y="726"/>
              </a:cxn>
              <a:cxn ang="0">
                <a:pos x="415" y="771"/>
              </a:cxn>
              <a:cxn ang="0">
                <a:pos x="596" y="544"/>
              </a:cxn>
              <a:cxn ang="0">
                <a:pos x="97" y="408"/>
              </a:cxn>
              <a:cxn ang="0">
                <a:pos x="15" y="232"/>
              </a:cxn>
            </a:cxnLst>
            <a:rect l="0" t="0" r="r" b="b"/>
            <a:pathLst>
              <a:path w="1557" h="801">
                <a:moveTo>
                  <a:pt x="1322" y="0"/>
                </a:moveTo>
                <a:cubicBezTo>
                  <a:pt x="1292" y="166"/>
                  <a:pt x="1262" y="333"/>
                  <a:pt x="1277" y="454"/>
                </a:cubicBezTo>
                <a:cubicBezTo>
                  <a:pt x="1292" y="575"/>
                  <a:pt x="1557" y="673"/>
                  <a:pt x="1413" y="726"/>
                </a:cubicBezTo>
                <a:cubicBezTo>
                  <a:pt x="1269" y="779"/>
                  <a:pt x="551" y="801"/>
                  <a:pt x="415" y="771"/>
                </a:cubicBezTo>
                <a:cubicBezTo>
                  <a:pt x="279" y="741"/>
                  <a:pt x="649" y="604"/>
                  <a:pt x="596" y="544"/>
                </a:cubicBezTo>
                <a:cubicBezTo>
                  <a:pt x="543" y="484"/>
                  <a:pt x="194" y="460"/>
                  <a:pt x="97" y="408"/>
                </a:cubicBezTo>
                <a:cubicBezTo>
                  <a:pt x="0" y="356"/>
                  <a:pt x="32" y="269"/>
                  <a:pt x="15" y="232"/>
                </a:cubicBezTo>
              </a:path>
            </a:pathLst>
          </a:custGeom>
          <a:noFill/>
          <a:ln w="9525" cap="flat" cmpd="sng">
            <a:solidFill>
              <a:schemeClr val="bg1"/>
            </a:solidFill>
            <a:prstDash val="solid"/>
            <a:round/>
            <a:headEnd/>
            <a:tailEnd/>
          </a:ln>
          <a:effectLst/>
        </p:spPr>
        <p:txBody>
          <a:bodyPr/>
          <a:lstStyle/>
          <a:p>
            <a:endParaRPr lang="es-MX"/>
          </a:p>
        </p:txBody>
      </p:sp>
      <p:sp>
        <p:nvSpPr>
          <p:cNvPr id="853037" name="Freeform 45"/>
          <p:cNvSpPr>
            <a:spLocks/>
          </p:cNvSpPr>
          <p:nvPr/>
        </p:nvSpPr>
        <p:spPr bwMode="auto">
          <a:xfrm>
            <a:off x="5364163" y="2552700"/>
            <a:ext cx="900112" cy="2400300"/>
          </a:xfrm>
          <a:custGeom>
            <a:avLst/>
            <a:gdLst/>
            <a:ahLst/>
            <a:cxnLst>
              <a:cxn ang="0">
                <a:pos x="136" y="870"/>
              </a:cxn>
              <a:cxn ang="0">
                <a:pos x="181" y="1414"/>
              </a:cxn>
              <a:cxn ang="0">
                <a:pos x="544" y="1459"/>
              </a:cxn>
              <a:cxn ang="0">
                <a:pos x="317" y="1368"/>
              </a:cxn>
              <a:cxn ang="0">
                <a:pos x="181" y="1142"/>
              </a:cxn>
              <a:cxn ang="0">
                <a:pos x="181" y="189"/>
              </a:cxn>
              <a:cxn ang="0">
                <a:pos x="0" y="8"/>
              </a:cxn>
            </a:cxnLst>
            <a:rect l="0" t="0" r="r" b="b"/>
            <a:pathLst>
              <a:path w="567" h="1512">
                <a:moveTo>
                  <a:pt x="136" y="870"/>
                </a:moveTo>
                <a:cubicBezTo>
                  <a:pt x="124" y="1093"/>
                  <a:pt x="113" y="1316"/>
                  <a:pt x="181" y="1414"/>
                </a:cubicBezTo>
                <a:cubicBezTo>
                  <a:pt x="249" y="1512"/>
                  <a:pt x="521" y="1467"/>
                  <a:pt x="544" y="1459"/>
                </a:cubicBezTo>
                <a:cubicBezTo>
                  <a:pt x="567" y="1451"/>
                  <a:pt x="378" y="1421"/>
                  <a:pt x="317" y="1368"/>
                </a:cubicBezTo>
                <a:cubicBezTo>
                  <a:pt x="256" y="1315"/>
                  <a:pt x="204" y="1338"/>
                  <a:pt x="181" y="1142"/>
                </a:cubicBezTo>
                <a:cubicBezTo>
                  <a:pt x="158" y="946"/>
                  <a:pt x="211" y="378"/>
                  <a:pt x="181" y="189"/>
                </a:cubicBezTo>
                <a:cubicBezTo>
                  <a:pt x="151" y="0"/>
                  <a:pt x="75" y="4"/>
                  <a:pt x="0" y="8"/>
                </a:cubicBezTo>
              </a:path>
            </a:pathLst>
          </a:custGeom>
          <a:noFill/>
          <a:ln w="9525" cap="flat" cmpd="sng">
            <a:solidFill>
              <a:schemeClr val="bg1"/>
            </a:solidFill>
            <a:prstDash val="solid"/>
            <a:round/>
            <a:headEnd/>
            <a:tailEnd/>
          </a:ln>
          <a:effectLst/>
        </p:spPr>
        <p:txBody>
          <a:bodyPr/>
          <a:lstStyle/>
          <a:p>
            <a:endParaRPr lang="es-MX"/>
          </a:p>
        </p:txBody>
      </p:sp>
      <p:sp>
        <p:nvSpPr>
          <p:cNvPr id="853038" name="Text Box 46"/>
          <p:cNvSpPr txBox="1">
            <a:spLocks noChangeArrowheads="1"/>
          </p:cNvSpPr>
          <p:nvPr/>
        </p:nvSpPr>
        <p:spPr bwMode="auto">
          <a:xfrm>
            <a:off x="6732588" y="5445125"/>
            <a:ext cx="1873250" cy="792909"/>
          </a:xfrm>
          <a:prstGeom prst="rect">
            <a:avLst/>
          </a:prstGeom>
          <a:noFill/>
          <a:ln w="9525" algn="ctr">
            <a:noFill/>
            <a:miter lim="800000"/>
            <a:headEnd/>
            <a:tailEnd/>
          </a:ln>
          <a:effectLst/>
        </p:spPr>
        <p:txBody>
          <a:bodyPr>
            <a:spAutoFit/>
          </a:bodyPr>
          <a:lstStyle/>
          <a:p>
            <a:pPr algn="ctr" eaLnBrk="1" hangingPunct="1">
              <a:lnSpc>
                <a:spcPct val="60000"/>
              </a:lnSpc>
              <a:spcBef>
                <a:spcPct val="50000"/>
              </a:spcBef>
            </a:pPr>
            <a:r>
              <a:rPr kumimoji="0" lang="es-ES" sz="1600">
                <a:solidFill>
                  <a:schemeClr val="bg1"/>
                </a:solidFill>
              </a:rPr>
              <a:t>Frecuencia </a:t>
            </a:r>
          </a:p>
          <a:p>
            <a:pPr algn="ctr" eaLnBrk="1" hangingPunct="1">
              <a:lnSpc>
                <a:spcPct val="60000"/>
              </a:lnSpc>
              <a:spcBef>
                <a:spcPct val="50000"/>
              </a:spcBef>
            </a:pPr>
            <a:r>
              <a:rPr kumimoji="0" lang="es-ES" sz="1600">
                <a:solidFill>
                  <a:schemeClr val="bg1"/>
                </a:solidFill>
              </a:rPr>
              <a:t>Bajo</a:t>
            </a:r>
          </a:p>
          <a:p>
            <a:pPr algn="ctr" eaLnBrk="1" hangingPunct="1">
              <a:lnSpc>
                <a:spcPct val="60000"/>
              </a:lnSpc>
              <a:spcBef>
                <a:spcPct val="50000"/>
              </a:spcBef>
            </a:pPr>
            <a:r>
              <a:rPr kumimoji="0" lang="es-ES" sz="1600">
                <a:solidFill>
                  <a:schemeClr val="bg1"/>
                </a:solidFill>
              </a:rPr>
              <a:t>Calibración</a:t>
            </a:r>
          </a:p>
        </p:txBody>
      </p:sp>
      <p:sp>
        <p:nvSpPr>
          <p:cNvPr id="853039" name="Text Box 47"/>
          <p:cNvSpPr txBox="1">
            <a:spLocks noChangeArrowheads="1"/>
          </p:cNvSpPr>
          <p:nvPr/>
        </p:nvSpPr>
        <p:spPr bwMode="auto">
          <a:xfrm>
            <a:off x="5940425" y="1773238"/>
            <a:ext cx="1873250" cy="635943"/>
          </a:xfrm>
          <a:prstGeom prst="rect">
            <a:avLst/>
          </a:prstGeom>
          <a:noFill/>
          <a:ln w="9525" algn="ctr">
            <a:noFill/>
            <a:miter lim="800000"/>
            <a:headEnd/>
            <a:tailEnd/>
          </a:ln>
          <a:effectLst/>
        </p:spPr>
        <p:txBody>
          <a:bodyPr>
            <a:spAutoFit/>
          </a:bodyPr>
          <a:lstStyle/>
          <a:p>
            <a:pPr algn="ctr" eaLnBrk="1" hangingPunct="1">
              <a:lnSpc>
                <a:spcPct val="40000"/>
              </a:lnSpc>
              <a:spcBef>
                <a:spcPct val="50000"/>
              </a:spcBef>
            </a:pPr>
            <a:r>
              <a:rPr kumimoji="0" lang="es-ES" sz="1600">
                <a:solidFill>
                  <a:schemeClr val="bg1"/>
                </a:solidFill>
              </a:rPr>
              <a:t>Interfase</a:t>
            </a:r>
          </a:p>
          <a:p>
            <a:pPr algn="ctr" eaLnBrk="1" hangingPunct="1">
              <a:lnSpc>
                <a:spcPct val="35000"/>
              </a:lnSpc>
              <a:spcBef>
                <a:spcPct val="50000"/>
              </a:spcBef>
            </a:pPr>
            <a:r>
              <a:rPr kumimoji="0" lang="es-ES" sz="1600">
                <a:solidFill>
                  <a:schemeClr val="bg1"/>
                </a:solidFill>
              </a:rPr>
              <a:t>de</a:t>
            </a:r>
          </a:p>
          <a:p>
            <a:pPr algn="ctr" eaLnBrk="1" hangingPunct="1">
              <a:lnSpc>
                <a:spcPct val="35000"/>
              </a:lnSpc>
              <a:spcBef>
                <a:spcPct val="50000"/>
              </a:spcBef>
            </a:pPr>
            <a:r>
              <a:rPr kumimoji="0" lang="es-ES" sz="1600">
                <a:solidFill>
                  <a:schemeClr val="bg1"/>
                </a:solidFill>
              </a:rPr>
              <a:t> Comunicación</a:t>
            </a:r>
          </a:p>
        </p:txBody>
      </p:sp>
      <p:sp>
        <p:nvSpPr>
          <p:cNvPr id="853040" name="Text Box 48"/>
          <p:cNvSpPr txBox="1">
            <a:spLocks noChangeArrowheads="1"/>
          </p:cNvSpPr>
          <p:nvPr/>
        </p:nvSpPr>
        <p:spPr bwMode="auto">
          <a:xfrm>
            <a:off x="755650" y="2420938"/>
            <a:ext cx="1873250" cy="1069975"/>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600" dirty="0">
                <a:solidFill>
                  <a:schemeClr val="bg1"/>
                </a:solidFill>
              </a:rPr>
              <a:t>Frecuencia Patrón para amarrar en frecuencia al contador</a:t>
            </a:r>
          </a:p>
        </p:txBody>
      </p:sp>
      <p:sp>
        <p:nvSpPr>
          <p:cNvPr id="853041" name="Oval 49"/>
          <p:cNvSpPr>
            <a:spLocks noChangeArrowheads="1"/>
          </p:cNvSpPr>
          <p:nvPr/>
        </p:nvSpPr>
        <p:spPr bwMode="auto">
          <a:xfrm>
            <a:off x="2627313" y="1341438"/>
            <a:ext cx="3600450" cy="2374900"/>
          </a:xfrm>
          <a:prstGeom prst="ellipse">
            <a:avLst/>
          </a:prstGeom>
          <a:solidFill>
            <a:schemeClr val="accent1">
              <a:alpha val="13000"/>
            </a:schemeClr>
          </a:solidFill>
          <a:ln w="9525" algn="ctr">
            <a:solidFill>
              <a:schemeClr val="bg1"/>
            </a:solidFill>
            <a:round/>
            <a:headEnd/>
            <a:tailEnd/>
          </a:ln>
          <a:effectLst/>
        </p:spPr>
        <p:txBody>
          <a:bodyPr wrap="none" anchor="ctr"/>
          <a:lstStyle/>
          <a:p>
            <a:endParaRPr lang="es-MX"/>
          </a:p>
        </p:txBody>
      </p:sp>
      <p:sp>
        <p:nvSpPr>
          <p:cNvPr id="853042" name="Freeform 50"/>
          <p:cNvSpPr>
            <a:spLocks/>
          </p:cNvSpPr>
          <p:nvPr/>
        </p:nvSpPr>
        <p:spPr bwMode="auto">
          <a:xfrm>
            <a:off x="2352675" y="4572000"/>
            <a:ext cx="2460625" cy="933450"/>
          </a:xfrm>
          <a:custGeom>
            <a:avLst/>
            <a:gdLst/>
            <a:ahLst/>
            <a:cxnLst>
              <a:cxn ang="0">
                <a:pos x="37" y="6"/>
              </a:cxn>
              <a:cxn ang="0">
                <a:pos x="128" y="505"/>
              </a:cxn>
              <a:cxn ang="0">
                <a:pos x="808" y="505"/>
              </a:cxn>
              <a:cxn ang="0">
                <a:pos x="536" y="323"/>
              </a:cxn>
              <a:cxn ang="0">
                <a:pos x="808" y="187"/>
              </a:cxn>
              <a:cxn ang="0">
                <a:pos x="1409" y="250"/>
              </a:cxn>
              <a:cxn ang="0">
                <a:pos x="1550" y="0"/>
              </a:cxn>
            </a:cxnLst>
            <a:rect l="0" t="0" r="r" b="b"/>
            <a:pathLst>
              <a:path w="1550" h="588">
                <a:moveTo>
                  <a:pt x="37" y="6"/>
                </a:moveTo>
                <a:cubicBezTo>
                  <a:pt x="18" y="214"/>
                  <a:pt x="0" y="422"/>
                  <a:pt x="128" y="505"/>
                </a:cubicBezTo>
                <a:cubicBezTo>
                  <a:pt x="256" y="588"/>
                  <a:pt x="740" y="535"/>
                  <a:pt x="808" y="505"/>
                </a:cubicBezTo>
                <a:cubicBezTo>
                  <a:pt x="876" y="475"/>
                  <a:pt x="536" y="376"/>
                  <a:pt x="536" y="323"/>
                </a:cubicBezTo>
                <a:cubicBezTo>
                  <a:pt x="536" y="270"/>
                  <a:pt x="663" y="199"/>
                  <a:pt x="808" y="187"/>
                </a:cubicBezTo>
                <a:cubicBezTo>
                  <a:pt x="953" y="175"/>
                  <a:pt x="1285" y="281"/>
                  <a:pt x="1409" y="250"/>
                </a:cubicBezTo>
                <a:cubicBezTo>
                  <a:pt x="1533" y="219"/>
                  <a:pt x="1521" y="52"/>
                  <a:pt x="1550" y="0"/>
                </a:cubicBezTo>
              </a:path>
            </a:pathLst>
          </a:custGeom>
          <a:noFill/>
          <a:ln w="9525" cap="flat" cmpd="sng">
            <a:solidFill>
              <a:srgbClr val="FF0000"/>
            </a:solidFill>
            <a:prstDash val="solid"/>
            <a:round/>
            <a:headEnd/>
            <a:tailEnd/>
          </a:ln>
          <a:effectLst/>
        </p:spPr>
        <p:txBody>
          <a:bodyPr/>
          <a:lstStyle/>
          <a:p>
            <a:endParaRPr lang="es-MX"/>
          </a:p>
        </p:txBody>
      </p:sp>
      <p:sp>
        <p:nvSpPr>
          <p:cNvPr id="853043" name="Line 51"/>
          <p:cNvSpPr>
            <a:spLocks noChangeShapeType="1"/>
          </p:cNvSpPr>
          <p:nvPr/>
        </p:nvSpPr>
        <p:spPr bwMode="auto">
          <a:xfrm>
            <a:off x="2411413" y="3141663"/>
            <a:ext cx="865187" cy="935037"/>
          </a:xfrm>
          <a:prstGeom prst="line">
            <a:avLst/>
          </a:prstGeom>
          <a:noFill/>
          <a:ln w="9525">
            <a:solidFill>
              <a:schemeClr val="bg1"/>
            </a:solidFill>
            <a:round/>
            <a:headEnd/>
            <a:tailEnd type="triangle" w="med" len="med"/>
          </a:ln>
          <a:effectLst/>
        </p:spPr>
        <p:txBody>
          <a:bodyPr/>
          <a:lstStyle/>
          <a:p>
            <a:endParaRPr lang="es-MX"/>
          </a:p>
        </p:txBody>
      </p:sp>
      <p:sp>
        <p:nvSpPr>
          <p:cNvPr id="853044" name="Line 52"/>
          <p:cNvSpPr>
            <a:spLocks noChangeShapeType="1"/>
          </p:cNvSpPr>
          <p:nvPr/>
        </p:nvSpPr>
        <p:spPr bwMode="auto">
          <a:xfrm flipH="1">
            <a:off x="5724525" y="2492375"/>
            <a:ext cx="863600" cy="1008063"/>
          </a:xfrm>
          <a:prstGeom prst="line">
            <a:avLst/>
          </a:prstGeom>
          <a:noFill/>
          <a:ln w="9525">
            <a:solidFill>
              <a:schemeClr val="bg1"/>
            </a:solidFill>
            <a:round/>
            <a:headEnd/>
            <a:tailEnd type="triangle" w="med" len="med"/>
          </a:ln>
          <a:effectLst/>
        </p:spPr>
        <p:txBody>
          <a:bodyPr/>
          <a:lstStyle/>
          <a:p>
            <a:endParaRPr lang="es-MX"/>
          </a:p>
        </p:txBody>
      </p:sp>
      <p:sp>
        <p:nvSpPr>
          <p:cNvPr id="853045" name="Line 53"/>
          <p:cNvSpPr>
            <a:spLocks noChangeShapeType="1"/>
          </p:cNvSpPr>
          <p:nvPr/>
        </p:nvSpPr>
        <p:spPr bwMode="auto">
          <a:xfrm flipH="1" flipV="1">
            <a:off x="6659563" y="5516563"/>
            <a:ext cx="360362" cy="360362"/>
          </a:xfrm>
          <a:prstGeom prst="line">
            <a:avLst/>
          </a:prstGeom>
          <a:noFill/>
          <a:ln w="9525">
            <a:solidFill>
              <a:schemeClr val="bg1"/>
            </a:solidFill>
            <a:round/>
            <a:headEnd/>
            <a:tailEnd type="triangle" w="med" len="med"/>
          </a:ln>
          <a:effectLst/>
        </p:spPr>
        <p:txBody>
          <a:bodyPr/>
          <a:lstStyle/>
          <a:p>
            <a:endParaRPr lang="es-MX"/>
          </a:p>
        </p:txBody>
      </p:sp>
      <p:sp>
        <p:nvSpPr>
          <p:cNvPr id="853046" name="Text Box 54"/>
          <p:cNvSpPr txBox="1">
            <a:spLocks noChangeArrowheads="1"/>
          </p:cNvSpPr>
          <p:nvPr/>
        </p:nvSpPr>
        <p:spPr bwMode="auto">
          <a:xfrm>
            <a:off x="660378" y="5473727"/>
            <a:ext cx="1873250" cy="581025"/>
          </a:xfrm>
          <a:prstGeom prst="rect">
            <a:avLst/>
          </a:prstGeom>
          <a:noFill/>
          <a:ln w="9525" algn="ctr">
            <a:noFill/>
            <a:miter lim="800000"/>
            <a:headEnd/>
            <a:tailEnd/>
          </a:ln>
          <a:effectLst/>
        </p:spPr>
        <p:txBody>
          <a:bodyPr>
            <a:spAutoFit/>
          </a:bodyPr>
          <a:lstStyle/>
          <a:p>
            <a:pPr algn="ctr" eaLnBrk="1" hangingPunct="1">
              <a:spcBef>
                <a:spcPct val="50000"/>
              </a:spcBef>
            </a:pPr>
            <a:r>
              <a:rPr kumimoji="0" lang="es-ES" sz="1600" dirty="0">
                <a:solidFill>
                  <a:schemeClr val="bg1"/>
                </a:solidFill>
              </a:rPr>
              <a:t>Frecuencia Patrón para la calibración</a:t>
            </a:r>
          </a:p>
        </p:txBody>
      </p:sp>
      <p:sp>
        <p:nvSpPr>
          <p:cNvPr id="853047" name="Line 55"/>
          <p:cNvSpPr>
            <a:spLocks noChangeShapeType="1"/>
          </p:cNvSpPr>
          <p:nvPr/>
        </p:nvSpPr>
        <p:spPr bwMode="auto">
          <a:xfrm flipV="1">
            <a:off x="2460604" y="5473727"/>
            <a:ext cx="468312" cy="360361"/>
          </a:xfrm>
          <a:prstGeom prst="line">
            <a:avLst/>
          </a:prstGeom>
          <a:noFill/>
          <a:ln w="9525">
            <a:solidFill>
              <a:schemeClr val="bg1"/>
            </a:solidFill>
            <a:round/>
            <a:headEnd/>
            <a:tailEnd type="triangle" w="med" len="med"/>
          </a:ln>
          <a:effectLst/>
        </p:spPr>
        <p:txBody>
          <a:bodyPr/>
          <a:lstStyle/>
          <a:p>
            <a:endParaRPr lang="es-MX"/>
          </a:p>
        </p:txBody>
      </p:sp>
      <p:sp>
        <p:nvSpPr>
          <p:cNvPr id="853049" name="Text Box 57"/>
          <p:cNvSpPr txBox="1">
            <a:spLocks noChangeArrowheads="1"/>
          </p:cNvSpPr>
          <p:nvPr/>
        </p:nvSpPr>
        <p:spPr bwMode="auto">
          <a:xfrm>
            <a:off x="3527425" y="3968750"/>
            <a:ext cx="2016125" cy="825500"/>
          </a:xfrm>
          <a:prstGeom prst="rect">
            <a:avLst/>
          </a:prstGeom>
          <a:solidFill>
            <a:srgbClr val="666699"/>
          </a:solidFill>
          <a:ln w="12700" cap="sq">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666699"/>
            </a:extrusionClr>
          </a:sp3d>
        </p:spPr>
        <p:txBody>
          <a:bodyPr>
            <a:spAutoFit/>
            <a:flatTx/>
          </a:bodyPr>
          <a:lstStyle/>
          <a:p>
            <a:pPr algn="ctr"/>
            <a:r>
              <a:rPr lang="es-ES" sz="1600">
                <a:solidFill>
                  <a:schemeClr val="bg1"/>
                </a:solidFill>
              </a:rPr>
              <a:t>Contador de </a:t>
            </a:r>
          </a:p>
          <a:p>
            <a:pPr algn="ctr"/>
            <a:r>
              <a:rPr lang="es-ES" sz="1600">
                <a:solidFill>
                  <a:schemeClr val="bg1"/>
                </a:solidFill>
              </a:rPr>
              <a:t>Intervalos</a:t>
            </a:r>
          </a:p>
          <a:p>
            <a:pPr algn="ctr"/>
            <a:r>
              <a:rPr lang="es-ES" sz="1600">
                <a:solidFill>
                  <a:schemeClr val="bg1"/>
                </a:solidFill>
              </a:rPr>
              <a:t> de Tiempo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53033"/>
                                        </p:tgtEl>
                                        <p:attrNameLst>
                                          <p:attrName>style.visibility</p:attrName>
                                        </p:attrNameLst>
                                      </p:cBhvr>
                                      <p:to>
                                        <p:strVal val="visible"/>
                                      </p:to>
                                    </p:set>
                                    <p:anim calcmode="lin" valueType="num">
                                      <p:cBhvr additive="base">
                                        <p:cTn id="7" dur="500" fill="hold"/>
                                        <p:tgtEl>
                                          <p:spTgt spid="853033"/>
                                        </p:tgtEl>
                                        <p:attrNameLst>
                                          <p:attrName>ppt_x</p:attrName>
                                        </p:attrNameLst>
                                      </p:cBhvr>
                                      <p:tavLst>
                                        <p:tav tm="0">
                                          <p:val>
                                            <p:strVal val="0-#ppt_w/2"/>
                                          </p:val>
                                        </p:tav>
                                        <p:tav tm="100000">
                                          <p:val>
                                            <p:strVal val="#ppt_x"/>
                                          </p:val>
                                        </p:tav>
                                      </p:tavLst>
                                    </p:anim>
                                    <p:anim calcmode="lin" valueType="num">
                                      <p:cBhvr additive="base">
                                        <p:cTn id="8" dur="500" fill="hold"/>
                                        <p:tgtEl>
                                          <p:spTgt spid="8530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53036"/>
                                        </p:tgtEl>
                                        <p:attrNameLst>
                                          <p:attrName>style.visibility</p:attrName>
                                        </p:attrNameLst>
                                      </p:cBhvr>
                                      <p:to>
                                        <p:strVal val="visible"/>
                                      </p:to>
                                    </p:set>
                                    <p:animEffect transition="in" filter="wipe(right)">
                                      <p:cBhvr>
                                        <p:cTn id="12" dur="1000"/>
                                        <p:tgtEl>
                                          <p:spTgt spid="853036"/>
                                        </p:tgtEl>
                                      </p:cBhvr>
                                    </p:animEffect>
                                  </p:childTnLst>
                                </p:cTn>
                              </p:par>
                            </p:childTnLst>
                          </p:cTn>
                        </p:par>
                        <p:par>
                          <p:cTn id="13" fill="hold">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853038"/>
                                        </p:tgtEl>
                                        <p:attrNameLst>
                                          <p:attrName>style.visibility</p:attrName>
                                        </p:attrNameLst>
                                      </p:cBhvr>
                                      <p:to>
                                        <p:strVal val="visible"/>
                                      </p:to>
                                    </p:set>
                                    <p:anim calcmode="lin" valueType="num">
                                      <p:cBhvr>
                                        <p:cTn id="16" dur="500" fill="hold"/>
                                        <p:tgtEl>
                                          <p:spTgt spid="853038"/>
                                        </p:tgtEl>
                                        <p:attrNameLst>
                                          <p:attrName>ppt_w</p:attrName>
                                        </p:attrNameLst>
                                      </p:cBhvr>
                                      <p:tavLst>
                                        <p:tav tm="0">
                                          <p:val>
                                            <p:fltVal val="0"/>
                                          </p:val>
                                        </p:tav>
                                        <p:tav tm="100000">
                                          <p:val>
                                            <p:strVal val="#ppt_w"/>
                                          </p:val>
                                        </p:tav>
                                      </p:tavLst>
                                    </p:anim>
                                    <p:anim calcmode="lin" valueType="num">
                                      <p:cBhvr>
                                        <p:cTn id="17" dur="500" fill="hold"/>
                                        <p:tgtEl>
                                          <p:spTgt spid="853038"/>
                                        </p:tgtEl>
                                        <p:attrNameLst>
                                          <p:attrName>ppt_h</p:attrName>
                                        </p:attrNameLst>
                                      </p:cBhvr>
                                      <p:tavLst>
                                        <p:tav tm="0">
                                          <p:val>
                                            <p:fltVal val="0"/>
                                          </p:val>
                                        </p:tav>
                                        <p:tav tm="100000">
                                          <p:val>
                                            <p:strVal val="#ppt_h"/>
                                          </p:val>
                                        </p:tav>
                                      </p:tavLst>
                                    </p:anim>
                                    <p:animEffect transition="in" filter="fade">
                                      <p:cBhvr>
                                        <p:cTn id="18" dur="500"/>
                                        <p:tgtEl>
                                          <p:spTgt spid="853038"/>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853045"/>
                                        </p:tgtEl>
                                        <p:attrNameLst>
                                          <p:attrName>style.visibility</p:attrName>
                                        </p:attrNameLst>
                                      </p:cBhvr>
                                      <p:to>
                                        <p:strVal val="visible"/>
                                      </p:to>
                                    </p:set>
                                    <p:animEffect transition="in" filter="wipe(down)">
                                      <p:cBhvr>
                                        <p:cTn id="22" dur="500"/>
                                        <p:tgtEl>
                                          <p:spTgt spid="85304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53031"/>
                                        </p:tgtEl>
                                        <p:attrNameLst>
                                          <p:attrName>style.visibility</p:attrName>
                                        </p:attrNameLst>
                                      </p:cBhvr>
                                      <p:to>
                                        <p:strVal val="visible"/>
                                      </p:to>
                                    </p:set>
                                    <p:anim calcmode="lin" valueType="num">
                                      <p:cBhvr additive="base">
                                        <p:cTn id="27" dur="500" fill="hold"/>
                                        <p:tgtEl>
                                          <p:spTgt spid="853031"/>
                                        </p:tgtEl>
                                        <p:attrNameLst>
                                          <p:attrName>ppt_x</p:attrName>
                                        </p:attrNameLst>
                                      </p:cBhvr>
                                      <p:tavLst>
                                        <p:tav tm="0">
                                          <p:val>
                                            <p:strVal val="0-#ppt_w/2"/>
                                          </p:val>
                                        </p:tav>
                                        <p:tav tm="100000">
                                          <p:val>
                                            <p:strVal val="#ppt_x"/>
                                          </p:val>
                                        </p:tav>
                                      </p:tavLst>
                                    </p:anim>
                                    <p:anim calcmode="lin" valueType="num">
                                      <p:cBhvr additive="base">
                                        <p:cTn id="28" dur="500" fill="hold"/>
                                        <p:tgtEl>
                                          <p:spTgt spid="85303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853032"/>
                                        </p:tgtEl>
                                        <p:attrNameLst>
                                          <p:attrName>style.visibility</p:attrName>
                                        </p:attrNameLst>
                                      </p:cBhvr>
                                      <p:to>
                                        <p:strVal val="visible"/>
                                      </p:to>
                                    </p:set>
                                    <p:animEffect transition="in" filter="wipe(left)">
                                      <p:cBhvr>
                                        <p:cTn id="32" dur="2000"/>
                                        <p:tgtEl>
                                          <p:spTgt spid="853032"/>
                                        </p:tgtEl>
                                      </p:cBhvr>
                                    </p:animEffect>
                                  </p:childTnLst>
                                </p:cTn>
                              </p:par>
                            </p:childTnLst>
                          </p:cTn>
                        </p:par>
                        <p:par>
                          <p:cTn id="33" fill="hold">
                            <p:stCondLst>
                              <p:cond delay="2500"/>
                            </p:stCondLst>
                            <p:childTnLst>
                              <p:par>
                                <p:cTn id="34" presetID="53" presetClass="entr" presetSubtype="0" fill="hold" grpId="0" nodeType="afterEffect">
                                  <p:stCondLst>
                                    <p:cond delay="0"/>
                                  </p:stCondLst>
                                  <p:childTnLst>
                                    <p:set>
                                      <p:cBhvr>
                                        <p:cTn id="35" dur="1" fill="hold">
                                          <p:stCondLst>
                                            <p:cond delay="0"/>
                                          </p:stCondLst>
                                        </p:cTn>
                                        <p:tgtEl>
                                          <p:spTgt spid="853040"/>
                                        </p:tgtEl>
                                        <p:attrNameLst>
                                          <p:attrName>style.visibility</p:attrName>
                                        </p:attrNameLst>
                                      </p:cBhvr>
                                      <p:to>
                                        <p:strVal val="visible"/>
                                      </p:to>
                                    </p:set>
                                    <p:anim calcmode="lin" valueType="num">
                                      <p:cBhvr>
                                        <p:cTn id="36" dur="500" fill="hold"/>
                                        <p:tgtEl>
                                          <p:spTgt spid="853040"/>
                                        </p:tgtEl>
                                        <p:attrNameLst>
                                          <p:attrName>ppt_w</p:attrName>
                                        </p:attrNameLst>
                                      </p:cBhvr>
                                      <p:tavLst>
                                        <p:tav tm="0">
                                          <p:val>
                                            <p:fltVal val="0"/>
                                          </p:val>
                                        </p:tav>
                                        <p:tav tm="100000">
                                          <p:val>
                                            <p:strVal val="#ppt_w"/>
                                          </p:val>
                                        </p:tav>
                                      </p:tavLst>
                                    </p:anim>
                                    <p:anim calcmode="lin" valueType="num">
                                      <p:cBhvr>
                                        <p:cTn id="37" dur="500" fill="hold"/>
                                        <p:tgtEl>
                                          <p:spTgt spid="853040"/>
                                        </p:tgtEl>
                                        <p:attrNameLst>
                                          <p:attrName>ppt_h</p:attrName>
                                        </p:attrNameLst>
                                      </p:cBhvr>
                                      <p:tavLst>
                                        <p:tav tm="0">
                                          <p:val>
                                            <p:fltVal val="0"/>
                                          </p:val>
                                        </p:tav>
                                        <p:tav tm="100000">
                                          <p:val>
                                            <p:strVal val="#ppt_h"/>
                                          </p:val>
                                        </p:tav>
                                      </p:tavLst>
                                    </p:anim>
                                    <p:animEffect transition="in" filter="fade">
                                      <p:cBhvr>
                                        <p:cTn id="38" dur="500"/>
                                        <p:tgtEl>
                                          <p:spTgt spid="85304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53043"/>
                                        </p:tgtEl>
                                        <p:attrNameLst>
                                          <p:attrName>style.visibility</p:attrName>
                                        </p:attrNameLst>
                                      </p:cBhvr>
                                      <p:to>
                                        <p:strVal val="visible"/>
                                      </p:to>
                                    </p:set>
                                    <p:animEffect transition="in" filter="wipe(left)">
                                      <p:cBhvr>
                                        <p:cTn id="43" dur="500"/>
                                        <p:tgtEl>
                                          <p:spTgt spid="85304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853042"/>
                                        </p:tgtEl>
                                        <p:attrNameLst>
                                          <p:attrName>style.visibility</p:attrName>
                                        </p:attrNameLst>
                                      </p:cBhvr>
                                      <p:to>
                                        <p:strVal val="visible"/>
                                      </p:to>
                                    </p:set>
                                    <p:animEffect transition="in" filter="wipe(left)">
                                      <p:cBhvr>
                                        <p:cTn id="47" dur="2000"/>
                                        <p:tgtEl>
                                          <p:spTgt spid="853042"/>
                                        </p:tgtEl>
                                      </p:cBhvr>
                                    </p:animEffect>
                                  </p:childTnLst>
                                </p:cTn>
                              </p:par>
                            </p:childTnLst>
                          </p:cTn>
                        </p:par>
                        <p:par>
                          <p:cTn id="48" fill="hold">
                            <p:stCondLst>
                              <p:cond delay="2500"/>
                            </p:stCondLst>
                            <p:childTnLst>
                              <p:par>
                                <p:cTn id="49" presetID="53" presetClass="entr" presetSubtype="0" fill="hold" grpId="0" nodeType="afterEffect">
                                  <p:stCondLst>
                                    <p:cond delay="0"/>
                                  </p:stCondLst>
                                  <p:childTnLst>
                                    <p:set>
                                      <p:cBhvr>
                                        <p:cTn id="50" dur="1" fill="hold">
                                          <p:stCondLst>
                                            <p:cond delay="0"/>
                                          </p:stCondLst>
                                        </p:cTn>
                                        <p:tgtEl>
                                          <p:spTgt spid="853046"/>
                                        </p:tgtEl>
                                        <p:attrNameLst>
                                          <p:attrName>style.visibility</p:attrName>
                                        </p:attrNameLst>
                                      </p:cBhvr>
                                      <p:to>
                                        <p:strVal val="visible"/>
                                      </p:to>
                                    </p:set>
                                    <p:anim calcmode="lin" valueType="num">
                                      <p:cBhvr>
                                        <p:cTn id="51" dur="500" fill="hold"/>
                                        <p:tgtEl>
                                          <p:spTgt spid="853046"/>
                                        </p:tgtEl>
                                        <p:attrNameLst>
                                          <p:attrName>ppt_w</p:attrName>
                                        </p:attrNameLst>
                                      </p:cBhvr>
                                      <p:tavLst>
                                        <p:tav tm="0">
                                          <p:val>
                                            <p:fltVal val="0"/>
                                          </p:val>
                                        </p:tav>
                                        <p:tav tm="100000">
                                          <p:val>
                                            <p:strVal val="#ppt_w"/>
                                          </p:val>
                                        </p:tav>
                                      </p:tavLst>
                                    </p:anim>
                                    <p:anim calcmode="lin" valueType="num">
                                      <p:cBhvr>
                                        <p:cTn id="52" dur="500" fill="hold"/>
                                        <p:tgtEl>
                                          <p:spTgt spid="853046"/>
                                        </p:tgtEl>
                                        <p:attrNameLst>
                                          <p:attrName>ppt_h</p:attrName>
                                        </p:attrNameLst>
                                      </p:cBhvr>
                                      <p:tavLst>
                                        <p:tav tm="0">
                                          <p:val>
                                            <p:fltVal val="0"/>
                                          </p:val>
                                        </p:tav>
                                        <p:tav tm="100000">
                                          <p:val>
                                            <p:strVal val="#ppt_h"/>
                                          </p:val>
                                        </p:tav>
                                      </p:tavLst>
                                    </p:anim>
                                    <p:animEffect transition="in" filter="fade">
                                      <p:cBhvr>
                                        <p:cTn id="53" dur="500"/>
                                        <p:tgtEl>
                                          <p:spTgt spid="853046"/>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853047"/>
                                        </p:tgtEl>
                                        <p:attrNameLst>
                                          <p:attrName>style.visibility</p:attrName>
                                        </p:attrNameLst>
                                      </p:cBhvr>
                                      <p:to>
                                        <p:strVal val="visible"/>
                                      </p:to>
                                    </p:set>
                                    <p:animEffect transition="in" filter="wipe(left)">
                                      <p:cBhvr>
                                        <p:cTn id="57" dur="500"/>
                                        <p:tgtEl>
                                          <p:spTgt spid="85304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853034"/>
                                        </p:tgtEl>
                                        <p:attrNameLst>
                                          <p:attrName>style.visibility</p:attrName>
                                        </p:attrNameLst>
                                      </p:cBhvr>
                                      <p:to>
                                        <p:strVal val="visible"/>
                                      </p:to>
                                    </p:set>
                                    <p:anim calcmode="lin" valueType="num">
                                      <p:cBhvr additive="base">
                                        <p:cTn id="62" dur="500" fill="hold"/>
                                        <p:tgtEl>
                                          <p:spTgt spid="853034"/>
                                        </p:tgtEl>
                                        <p:attrNameLst>
                                          <p:attrName>ppt_x</p:attrName>
                                        </p:attrNameLst>
                                      </p:cBhvr>
                                      <p:tavLst>
                                        <p:tav tm="0">
                                          <p:val>
                                            <p:strVal val="0-#ppt_w/2"/>
                                          </p:val>
                                        </p:tav>
                                        <p:tav tm="100000">
                                          <p:val>
                                            <p:strVal val="#ppt_x"/>
                                          </p:val>
                                        </p:tav>
                                      </p:tavLst>
                                    </p:anim>
                                    <p:anim calcmode="lin" valueType="num">
                                      <p:cBhvr additive="base">
                                        <p:cTn id="63" dur="500" fill="hold"/>
                                        <p:tgtEl>
                                          <p:spTgt spid="853034"/>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853037"/>
                                        </p:tgtEl>
                                        <p:attrNameLst>
                                          <p:attrName>style.visibility</p:attrName>
                                        </p:attrNameLst>
                                      </p:cBhvr>
                                      <p:to>
                                        <p:strVal val="visible"/>
                                      </p:to>
                                    </p:set>
                                    <p:animEffect transition="in" filter="wipe(up)">
                                      <p:cBhvr>
                                        <p:cTn id="67" dur="500"/>
                                        <p:tgtEl>
                                          <p:spTgt spid="853037"/>
                                        </p:tgtEl>
                                      </p:cBhvr>
                                    </p:animEffect>
                                  </p:childTnLst>
                                </p:cTn>
                              </p:par>
                            </p:childTnLst>
                          </p:cTn>
                        </p:par>
                        <p:par>
                          <p:cTn id="68" fill="hold">
                            <p:stCondLst>
                              <p:cond delay="1000"/>
                            </p:stCondLst>
                            <p:childTnLst>
                              <p:par>
                                <p:cTn id="69" presetID="53" presetClass="entr" presetSubtype="0" fill="hold" grpId="0" nodeType="afterEffect">
                                  <p:stCondLst>
                                    <p:cond delay="0"/>
                                  </p:stCondLst>
                                  <p:childTnLst>
                                    <p:set>
                                      <p:cBhvr>
                                        <p:cTn id="70" dur="1" fill="hold">
                                          <p:stCondLst>
                                            <p:cond delay="0"/>
                                          </p:stCondLst>
                                        </p:cTn>
                                        <p:tgtEl>
                                          <p:spTgt spid="853039"/>
                                        </p:tgtEl>
                                        <p:attrNameLst>
                                          <p:attrName>style.visibility</p:attrName>
                                        </p:attrNameLst>
                                      </p:cBhvr>
                                      <p:to>
                                        <p:strVal val="visible"/>
                                      </p:to>
                                    </p:set>
                                    <p:anim calcmode="lin" valueType="num">
                                      <p:cBhvr>
                                        <p:cTn id="71" dur="500" fill="hold"/>
                                        <p:tgtEl>
                                          <p:spTgt spid="853039"/>
                                        </p:tgtEl>
                                        <p:attrNameLst>
                                          <p:attrName>ppt_w</p:attrName>
                                        </p:attrNameLst>
                                      </p:cBhvr>
                                      <p:tavLst>
                                        <p:tav tm="0">
                                          <p:val>
                                            <p:fltVal val="0"/>
                                          </p:val>
                                        </p:tav>
                                        <p:tav tm="100000">
                                          <p:val>
                                            <p:strVal val="#ppt_w"/>
                                          </p:val>
                                        </p:tav>
                                      </p:tavLst>
                                    </p:anim>
                                    <p:anim calcmode="lin" valueType="num">
                                      <p:cBhvr>
                                        <p:cTn id="72" dur="500" fill="hold"/>
                                        <p:tgtEl>
                                          <p:spTgt spid="853039"/>
                                        </p:tgtEl>
                                        <p:attrNameLst>
                                          <p:attrName>ppt_h</p:attrName>
                                        </p:attrNameLst>
                                      </p:cBhvr>
                                      <p:tavLst>
                                        <p:tav tm="0">
                                          <p:val>
                                            <p:fltVal val="0"/>
                                          </p:val>
                                        </p:tav>
                                        <p:tav tm="100000">
                                          <p:val>
                                            <p:strVal val="#ppt_h"/>
                                          </p:val>
                                        </p:tav>
                                      </p:tavLst>
                                    </p:anim>
                                    <p:animEffect transition="in" filter="fade">
                                      <p:cBhvr>
                                        <p:cTn id="73" dur="500"/>
                                        <p:tgtEl>
                                          <p:spTgt spid="853039"/>
                                        </p:tgtEl>
                                      </p:cBhvr>
                                    </p:animEffect>
                                  </p:childTnLst>
                                </p:cTn>
                              </p:par>
                            </p:childTnLst>
                          </p:cTn>
                        </p:par>
                        <p:par>
                          <p:cTn id="74" fill="hold">
                            <p:stCondLst>
                              <p:cond delay="1500"/>
                            </p:stCondLst>
                            <p:childTnLst>
                              <p:par>
                                <p:cTn id="75" presetID="22" presetClass="entr" presetSubtype="2" fill="hold" grpId="0" nodeType="afterEffect">
                                  <p:stCondLst>
                                    <p:cond delay="0"/>
                                  </p:stCondLst>
                                  <p:childTnLst>
                                    <p:set>
                                      <p:cBhvr>
                                        <p:cTn id="76" dur="1" fill="hold">
                                          <p:stCondLst>
                                            <p:cond delay="0"/>
                                          </p:stCondLst>
                                        </p:cTn>
                                        <p:tgtEl>
                                          <p:spTgt spid="853044"/>
                                        </p:tgtEl>
                                        <p:attrNameLst>
                                          <p:attrName>style.visibility</p:attrName>
                                        </p:attrNameLst>
                                      </p:cBhvr>
                                      <p:to>
                                        <p:strVal val="visible"/>
                                      </p:to>
                                    </p:set>
                                    <p:animEffect transition="in" filter="wipe(right)">
                                      <p:cBhvr>
                                        <p:cTn id="77" dur="500"/>
                                        <p:tgtEl>
                                          <p:spTgt spid="853044"/>
                                        </p:tgtEl>
                                      </p:cBhvr>
                                    </p:animEffect>
                                  </p:childTnLst>
                                </p:cTn>
                              </p:par>
                            </p:childTnLst>
                          </p:cTn>
                        </p:par>
                        <p:par>
                          <p:cTn id="78" fill="hold">
                            <p:stCondLst>
                              <p:cond delay="2000"/>
                            </p:stCondLst>
                            <p:childTnLst>
                              <p:par>
                                <p:cTn id="79" presetID="19" presetClass="entr" presetSubtype="10" fill="hold" grpId="0" nodeType="afterEffect">
                                  <p:stCondLst>
                                    <p:cond delay="500"/>
                                  </p:stCondLst>
                                  <p:childTnLst>
                                    <p:set>
                                      <p:cBhvr>
                                        <p:cTn id="80" dur="1" fill="hold">
                                          <p:stCondLst>
                                            <p:cond delay="0"/>
                                          </p:stCondLst>
                                        </p:cTn>
                                        <p:tgtEl>
                                          <p:spTgt spid="853041"/>
                                        </p:tgtEl>
                                        <p:attrNameLst>
                                          <p:attrName>style.visibility</p:attrName>
                                        </p:attrNameLst>
                                      </p:cBhvr>
                                      <p:to>
                                        <p:strVal val="visible"/>
                                      </p:to>
                                    </p:set>
                                    <p:anim calcmode="lin" valueType="num">
                                      <p:cBhvr>
                                        <p:cTn id="81" dur="5000" fill="hold"/>
                                        <p:tgtEl>
                                          <p:spTgt spid="853041"/>
                                        </p:tgtEl>
                                        <p:attrNameLst>
                                          <p:attrName>ppt_w</p:attrName>
                                        </p:attrNameLst>
                                      </p:cBhvr>
                                      <p:tavLst>
                                        <p:tav tm="0" fmla="#ppt_w*sin(2.5*pi*$)">
                                          <p:val>
                                            <p:fltVal val="0"/>
                                          </p:val>
                                        </p:tav>
                                        <p:tav tm="100000">
                                          <p:val>
                                            <p:fltVal val="1"/>
                                          </p:val>
                                        </p:tav>
                                      </p:tavLst>
                                    </p:anim>
                                    <p:anim calcmode="lin" valueType="num">
                                      <p:cBhvr>
                                        <p:cTn id="82" dur="5000" fill="hold"/>
                                        <p:tgtEl>
                                          <p:spTgt spid="8530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032" grpId="0" animBg="1"/>
      <p:bldP spid="853036" grpId="0" animBg="1"/>
      <p:bldP spid="853037" grpId="0" animBg="1"/>
      <p:bldP spid="853038" grpId="0"/>
      <p:bldP spid="853039" grpId="0"/>
      <p:bldP spid="853040" grpId="0"/>
      <p:bldP spid="853041" grpId="0" animBg="1"/>
      <p:bldP spid="853042" grpId="0" animBg="1"/>
      <p:bldP spid="853043" grpId="0" animBg="1"/>
      <p:bldP spid="853044" grpId="0" animBg="1"/>
      <p:bldP spid="853045" grpId="0" animBg="1"/>
      <p:bldP spid="853046" grpId="0"/>
      <p:bldP spid="8530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5044" name="Picture 4"/>
          <p:cNvPicPr>
            <a:picLocks noGrp="1" noChangeAspect="1" noChangeArrowheads="1"/>
          </p:cNvPicPr>
          <p:nvPr>
            <p:ph/>
          </p:nvPr>
        </p:nvPicPr>
        <p:blipFill>
          <a:blip r:embed="rId3" cstate="print"/>
          <a:srcRect/>
          <a:stretch>
            <a:fillRect/>
          </a:stretch>
        </p:blipFill>
        <p:spPr>
          <a:xfrm>
            <a:off x="1476375" y="1341438"/>
            <a:ext cx="6380163" cy="4864100"/>
          </a:xfrm>
          <a:noFill/>
          <a:ln/>
        </p:spPr>
      </p:pic>
      <p:sp>
        <p:nvSpPr>
          <p:cNvPr id="855042" name="Rectangle 2"/>
          <p:cNvSpPr>
            <a:spLocks noChangeArrowheads="1"/>
          </p:cNvSpPr>
          <p:nvPr/>
        </p:nvSpPr>
        <p:spPr bwMode="auto">
          <a:xfrm>
            <a:off x="555570" y="580986"/>
            <a:ext cx="84248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Mediciones de diferencia de fase</a:t>
            </a: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24557</TotalTime>
  <Words>3264</Words>
  <Application>Microsoft Office PowerPoint</Application>
  <PresentationFormat>Letter Paper (8.5x11 in)</PresentationFormat>
  <Paragraphs>289</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Concurrencia</vt:lpstr>
      <vt:lpstr>Ecuación</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Centro Nacional de Metrología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Generación y Medición de Frecuencia</dc:title>
  <dc:creator>Francisco Jiménez Tapia</dc:creator>
  <cp:lastModifiedBy>Lombardi, Michael</cp:lastModifiedBy>
  <cp:revision>375</cp:revision>
  <cp:lastPrinted>1999-07-15T21:38:51Z</cp:lastPrinted>
  <dcterms:created xsi:type="dcterms:W3CDTF">1999-06-27T15:42:23Z</dcterms:created>
  <dcterms:modified xsi:type="dcterms:W3CDTF">2010-03-05T16:47:44Z</dcterms:modified>
</cp:coreProperties>
</file>