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57" r:id="rId6"/>
    <p:sldId id="258" r:id="rId7"/>
    <p:sldId id="261" r:id="rId8"/>
    <p:sldId id="262" r:id="rId9"/>
    <p:sldId id="263" r:id="rId10"/>
    <p:sldId id="259" r:id="rId11"/>
    <p:sldId id="260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chemeClr val="bg1">
                <a:lumMod val="9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CCD6-E6D8-4E67-B826-1289B4E84C21}" type="datetimeFigureOut">
              <a:rPr lang="es-ES" smtClean="0"/>
              <a:pPr/>
              <a:t>22/02/2010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874B-BECC-454C-871A-B09D6E57F80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etrologia@intn.gov.py" TargetMode="External"/><Relationship Id="rId2" Type="http://schemas.openxmlformats.org/officeDocument/2006/relationships/hyperlink" Target="mailto:Victor.hugo.masi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n.gov.py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4071942"/>
            <a:ext cx="6400800" cy="1752600"/>
          </a:xfrm>
        </p:spPr>
        <p:txBody>
          <a:bodyPr/>
          <a:lstStyle/>
          <a:p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SIM   T &amp; F  WORKGROUP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LIMA – PERU 2010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500174"/>
            <a:ext cx="3786214" cy="288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142976" y="1357299"/>
            <a:ext cx="72152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b="1" dirty="0" smtClean="0"/>
          </a:p>
          <a:p>
            <a:pPr algn="ctr"/>
            <a:r>
              <a:rPr lang="es-ES" sz="2400" b="1" dirty="0" smtClean="0"/>
              <a:t>PLANES </a:t>
            </a:r>
            <a:r>
              <a:rPr lang="es-ES" sz="2400" b="1" dirty="0"/>
              <a:t>2010 </a:t>
            </a:r>
            <a:endParaRPr lang="es-ES" sz="2400" b="1" dirty="0" smtClean="0"/>
          </a:p>
          <a:p>
            <a:endParaRPr lang="es-ES" sz="2000" dirty="0"/>
          </a:p>
          <a:p>
            <a:r>
              <a:rPr lang="es-ES" sz="2000" b="1" dirty="0" smtClean="0"/>
              <a:t>EQUIPAMIENTOS:</a:t>
            </a:r>
            <a:endParaRPr lang="es-ES" sz="2000" b="1" dirty="0"/>
          </a:p>
          <a:p>
            <a:r>
              <a:rPr lang="es-ES" sz="2000" dirty="0"/>
              <a:t>Adquisición de equipos para el </a:t>
            </a:r>
            <a:r>
              <a:rPr lang="es-ES" sz="2000" dirty="0" smtClean="0"/>
              <a:t>laboratorio: </a:t>
            </a:r>
            <a:r>
              <a:rPr lang="es-ES" sz="2000" dirty="0"/>
              <a:t>osciloscopio, multímetro, cronómetro patrón</a:t>
            </a:r>
            <a:r>
              <a:rPr lang="es-ES" sz="2000" dirty="0" smtClean="0"/>
              <a:t>.</a:t>
            </a:r>
          </a:p>
          <a:p>
            <a:endParaRPr lang="es-ES" sz="2000" b="1" dirty="0" smtClean="0"/>
          </a:p>
          <a:p>
            <a:r>
              <a:rPr lang="es-ES" sz="2000" b="1" dirty="0" smtClean="0"/>
              <a:t>SERVICIOS:</a:t>
            </a:r>
          </a:p>
          <a:p>
            <a:r>
              <a:rPr lang="es-ES" sz="2000" dirty="0" smtClean="0"/>
              <a:t>Desarrollo de procedimientos y documentación para procesos de calibración, objetivo inicial brindar el servicio de calibración de cronómetros.</a:t>
            </a:r>
          </a:p>
          <a:p>
            <a:endParaRPr lang="es-ES" sz="2000" dirty="0" smtClean="0"/>
          </a:p>
          <a:p>
            <a:r>
              <a:rPr lang="es-ES" sz="2000" b="1" dirty="0"/>
              <a:t>CAPACITACION</a:t>
            </a:r>
            <a:r>
              <a:rPr lang="es-ES" sz="2000" b="1" dirty="0" smtClean="0"/>
              <a:t>:</a:t>
            </a:r>
            <a:endParaRPr lang="es-ES" sz="2000" dirty="0"/>
          </a:p>
          <a:p>
            <a:r>
              <a:rPr lang="es-ES" sz="2000" dirty="0"/>
              <a:t>Se verá la posibilidad de  capacitación del personal para el mantenimiento de los patrones y servicios de calibración, en laboratorios de países integrantes del SIM.</a:t>
            </a:r>
          </a:p>
          <a:p>
            <a:endParaRPr lang="es-ES" sz="2000" dirty="0" smtClean="0"/>
          </a:p>
          <a:p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14348" y="2786058"/>
            <a:ext cx="4786346" cy="1752600"/>
          </a:xfrm>
        </p:spPr>
        <p:txBody>
          <a:bodyPr>
            <a:normAutofit fontScale="77500" lnSpcReduction="20000"/>
          </a:bodyPr>
          <a:lstStyle/>
          <a:p>
            <a:r>
              <a:rPr lang="es-ES" sz="4600" dirty="0" smtClean="0">
                <a:solidFill>
                  <a:schemeClr val="tx1"/>
                </a:solidFill>
              </a:rPr>
              <a:t>GRACIAS</a:t>
            </a:r>
          </a:p>
          <a:p>
            <a:endParaRPr lang="es-ES" sz="4400" dirty="0" smtClean="0">
              <a:solidFill>
                <a:schemeClr val="tx1"/>
              </a:solidFill>
            </a:endParaRPr>
          </a:p>
          <a:p>
            <a:r>
              <a:rPr lang="es-ES" sz="1900" dirty="0" smtClean="0">
                <a:solidFill>
                  <a:schemeClr val="tx1"/>
                </a:solidFill>
              </a:rPr>
              <a:t>Víctor H. Masi Jara – INTN – </a:t>
            </a:r>
            <a:r>
              <a:rPr lang="es-ES" sz="1900" dirty="0" err="1" smtClean="0">
                <a:solidFill>
                  <a:schemeClr val="tx1"/>
                </a:solidFill>
              </a:rPr>
              <a:t>Py</a:t>
            </a:r>
            <a:endParaRPr lang="es-ES" sz="1900" dirty="0" smtClean="0">
              <a:solidFill>
                <a:schemeClr val="tx1"/>
              </a:solidFill>
            </a:endParaRPr>
          </a:p>
          <a:p>
            <a:r>
              <a:rPr lang="es-ES" sz="1900" dirty="0" smtClean="0">
                <a:solidFill>
                  <a:schemeClr val="tx1"/>
                </a:solidFill>
                <a:hlinkClick r:id="rId2"/>
              </a:rPr>
              <a:t>Victor.hugo.masi@gmail.com</a:t>
            </a:r>
            <a:endParaRPr lang="es-ES" sz="1900" dirty="0" smtClean="0">
              <a:solidFill>
                <a:schemeClr val="tx1"/>
              </a:solidFill>
            </a:endParaRPr>
          </a:p>
          <a:p>
            <a:r>
              <a:rPr lang="es-ES" sz="1900" dirty="0" smtClean="0">
                <a:solidFill>
                  <a:schemeClr val="tx1"/>
                </a:solidFill>
                <a:hlinkClick r:id="rId3"/>
              </a:rPr>
              <a:t>metrologia@intn.gov.py</a:t>
            </a:r>
            <a:endParaRPr lang="es-ES" sz="1900" dirty="0" smtClean="0">
              <a:solidFill>
                <a:schemeClr val="tx1"/>
              </a:solidFill>
            </a:endParaRPr>
          </a:p>
          <a:p>
            <a:endParaRPr lang="es-ES" sz="1900" dirty="0" smtClean="0">
              <a:solidFill>
                <a:schemeClr val="tx1"/>
              </a:solidFill>
            </a:endParaRPr>
          </a:p>
          <a:p>
            <a:endParaRPr lang="es-ES" sz="4400" dirty="0" smtClean="0">
              <a:solidFill>
                <a:schemeClr val="tx1"/>
              </a:solidFill>
            </a:endParaRPr>
          </a:p>
          <a:p>
            <a:endParaRPr lang="es-ES" sz="4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500174"/>
            <a:ext cx="2000264" cy="463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53000">
              <a:srgbClr val="D4DEFF"/>
            </a:gs>
            <a:gs pos="83000">
              <a:srgbClr val="D4DEFF"/>
            </a:gs>
            <a:gs pos="100000">
              <a:schemeClr val="bg1">
                <a:lumMod val="9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28728" y="4143380"/>
            <a:ext cx="6400800" cy="1752600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Laboratorio de Tiempo y frecuencia</a:t>
            </a:r>
          </a:p>
          <a:p>
            <a:r>
              <a:rPr lang="es-ES" sz="2800" dirty="0" smtClean="0">
                <a:solidFill>
                  <a:schemeClr val="tx1"/>
                </a:solidFill>
              </a:rPr>
              <a:t>Informe de actividades</a:t>
            </a:r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571868" y="2143116"/>
            <a:ext cx="2029722" cy="1857388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9" name="8 Proceso alternativo"/>
          <p:cNvSpPr/>
          <p:nvPr/>
        </p:nvSpPr>
        <p:spPr>
          <a:xfrm>
            <a:off x="3214678" y="1643050"/>
            <a:ext cx="3000396" cy="714380"/>
          </a:xfrm>
          <a:prstGeom prst="flowChartAlternateProcess">
            <a:avLst/>
          </a:prstGeom>
          <a:solidFill>
            <a:schemeClr val="bg1">
              <a:lumMod val="9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1"/>
                </a:solidFill>
              </a:rPr>
              <a:t>INTN</a:t>
            </a:r>
            <a:endParaRPr lang="es-ES" sz="3600" dirty="0">
              <a:solidFill>
                <a:schemeClr val="tx1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4393405" y="2678901"/>
            <a:ext cx="6437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12 Proceso alternativo"/>
          <p:cNvSpPr/>
          <p:nvPr/>
        </p:nvSpPr>
        <p:spPr>
          <a:xfrm>
            <a:off x="3214678" y="3000372"/>
            <a:ext cx="3000396" cy="714380"/>
          </a:xfrm>
          <a:prstGeom prst="flowChartAlternateProcess">
            <a:avLst/>
          </a:prstGeom>
          <a:solidFill>
            <a:schemeClr val="bg1">
              <a:lumMod val="9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tx1"/>
                </a:solidFill>
              </a:rPr>
              <a:t>Organismo Nacional de Metrología</a:t>
            </a:r>
            <a:endParaRPr lang="es-ES" sz="2400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>
            <a:stCxn id="13" idx="2"/>
          </p:cNvCxnSpPr>
          <p:nvPr/>
        </p:nvCxnSpPr>
        <p:spPr>
          <a:xfrm rot="5400000">
            <a:off x="4464843" y="3964785"/>
            <a:ext cx="5000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4214818"/>
            <a:ext cx="2643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10800000">
            <a:off x="2214546" y="4214818"/>
            <a:ext cx="25003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23 Proceso alternativo"/>
          <p:cNvSpPr/>
          <p:nvPr/>
        </p:nvSpPr>
        <p:spPr>
          <a:xfrm>
            <a:off x="714348" y="4643446"/>
            <a:ext cx="2714644" cy="500066"/>
          </a:xfrm>
          <a:prstGeom prst="flowChartAlternateProcess">
            <a:avLst/>
          </a:prstGeom>
          <a:solidFill>
            <a:schemeClr val="bg1">
              <a:lumMod val="9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Metrología Legal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25" name="24 Proceso alternativo"/>
          <p:cNvSpPr/>
          <p:nvPr/>
        </p:nvSpPr>
        <p:spPr>
          <a:xfrm>
            <a:off x="6072198" y="4643446"/>
            <a:ext cx="2714644" cy="500066"/>
          </a:xfrm>
          <a:prstGeom prst="flowChartAlternateProcess">
            <a:avLst/>
          </a:prstGeom>
          <a:solidFill>
            <a:schemeClr val="bg1">
              <a:lumMod val="95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</a:rPr>
              <a:t>Metrología científica e industrial</a:t>
            </a:r>
            <a:endParaRPr lang="es-ES" sz="2000" dirty="0">
              <a:solidFill>
                <a:schemeClr val="tx1"/>
              </a:solidFill>
            </a:endParaRPr>
          </a:p>
        </p:txBody>
      </p:sp>
      <p:cxnSp>
        <p:nvCxnSpPr>
          <p:cNvPr id="27" name="26 Conector recto de flecha"/>
          <p:cNvCxnSpPr/>
          <p:nvPr/>
        </p:nvCxnSpPr>
        <p:spPr>
          <a:xfrm rot="5400000">
            <a:off x="2000232" y="4429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7144562" y="44283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85852" y="1500174"/>
            <a:ext cx="6400800" cy="542932"/>
          </a:xfrm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Metrología Científica e Industrial</a:t>
            </a:r>
          </a:p>
          <a:p>
            <a:endParaRPr lang="es-ES" sz="28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00240"/>
            <a:ext cx="4023919" cy="3021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1714480" y="5143512"/>
            <a:ext cx="61436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Edificio inaugurado oficialmente en diciembre del 2009</a:t>
            </a:r>
          </a:p>
          <a:p>
            <a:pPr algn="ctr"/>
            <a:endParaRPr lang="es-ES" dirty="0" smtClean="0"/>
          </a:p>
          <a:p>
            <a:r>
              <a:rPr lang="es-ES" dirty="0" smtClean="0"/>
              <a:t>Laboratorios de : Fuerza y Presión, Volumen y Densidad, Termometría,  Energía eléctrica, Dimensional y Tiempo y frecuencia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857256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INFORME DE ACTIVIDADES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2976" y="3000372"/>
            <a:ext cx="7143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PERSONAL DEL LABORATORIO</a:t>
            </a:r>
            <a:r>
              <a:rPr lang="es-ES" sz="2000" b="1" dirty="0" smtClean="0"/>
              <a:t>:</a:t>
            </a:r>
          </a:p>
          <a:p>
            <a:endParaRPr lang="es-ES" sz="2000" dirty="0"/>
          </a:p>
          <a:p>
            <a:r>
              <a:rPr lang="es-ES" sz="2000" dirty="0"/>
              <a:t>En el mes de </a:t>
            </a:r>
            <a:r>
              <a:rPr lang="es-ES" sz="2000" dirty="0" smtClean="0"/>
              <a:t>noviembre </a:t>
            </a:r>
            <a:r>
              <a:rPr lang="es-ES" sz="2000" dirty="0"/>
              <a:t>del 2009 por medio de un  concurso público por oposición se realiza la contratación de un personal </a:t>
            </a:r>
            <a:r>
              <a:rPr lang="es-ES" sz="2000" dirty="0" smtClean="0"/>
              <a:t>para encargarse en forma exclusiva del </a:t>
            </a:r>
            <a:r>
              <a:rPr lang="es-ES" sz="2000" dirty="0"/>
              <a:t>desarrollo y mantenimiento del laboratorio de Tiempo y Frecuencia del INTN.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857256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INFORME DE ACTIVIDADES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85786" y="2786058"/>
            <a:ext cx="778674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HORA OFICIAL DE LA REPUBLICA DEL PARAGUAY</a:t>
            </a:r>
            <a:r>
              <a:rPr lang="es-ES" sz="2000" b="1" dirty="0" smtClean="0"/>
              <a:t>:</a:t>
            </a:r>
          </a:p>
          <a:p>
            <a:endParaRPr lang="es-ES" sz="2000" dirty="0"/>
          </a:p>
          <a:p>
            <a:r>
              <a:rPr lang="es-ES" sz="2000" dirty="0"/>
              <a:t>Las gestiones  del INTN a través del Ministerio de Industria y Comercio del Paraguay permitieron que en fecha 16 de Diciembre del 2009 el Presidente de la República del Paraguay </a:t>
            </a:r>
            <a:r>
              <a:rPr lang="es-ES" sz="2000" dirty="0" smtClean="0"/>
              <a:t>a </a:t>
            </a:r>
            <a:r>
              <a:rPr lang="es-ES" sz="2000" dirty="0"/>
              <a:t>través del Decreto Presidencial nº 3638 establezca como hora oficial de la República del Paraguay la hora proporcionada por el Patrón Nacional de escala de tiempo mantenido por el INTN.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1571612"/>
            <a:ext cx="6400800" cy="857256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INFORME DE ACTIVIDADES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85786" y="2643182"/>
            <a:ext cx="77867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HORA OFICIAL DE LA REPUBLICA DEL PARAGUAY</a:t>
            </a:r>
            <a:r>
              <a:rPr lang="es-ES" sz="2000" b="1" dirty="0" smtClean="0"/>
              <a:t>:</a:t>
            </a:r>
          </a:p>
          <a:p>
            <a:endParaRPr lang="es-ES" sz="2000" dirty="0"/>
          </a:p>
          <a:p>
            <a:r>
              <a:rPr lang="es-ES" sz="2000" dirty="0"/>
              <a:t>En </a:t>
            </a:r>
            <a:r>
              <a:rPr lang="es-ES" sz="2000" dirty="0" smtClean="0"/>
              <a:t>dicho </a:t>
            </a:r>
            <a:r>
              <a:rPr lang="es-ES" sz="2000" dirty="0"/>
              <a:t>decreto queda establecida la hora oficial del Paraguay con respecto al UTC de la siguiente manera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r>
              <a:rPr lang="es-ES" sz="2000" dirty="0" smtClean="0"/>
              <a:t>Hora </a:t>
            </a:r>
            <a:r>
              <a:rPr lang="es-ES" sz="2000" dirty="0"/>
              <a:t>Oficial de la República del Paraguay = UTC (INTN) – </a:t>
            </a:r>
            <a:r>
              <a:rPr lang="es-ES" sz="2000" dirty="0" smtClean="0"/>
              <a:t>N</a:t>
            </a:r>
          </a:p>
          <a:p>
            <a:endParaRPr lang="es-ES" sz="2000" dirty="0"/>
          </a:p>
          <a:p>
            <a:r>
              <a:rPr lang="es-ES" sz="2000" dirty="0"/>
              <a:t>Donde N es igual a 4 horas para el horario de invierno y 3 horas para el horario de verano.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1500174"/>
            <a:ext cx="80010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2000" dirty="0" smtClean="0"/>
              <a:t>		</a:t>
            </a:r>
            <a:r>
              <a:rPr lang="es-ES" sz="2000" b="1" dirty="0" smtClean="0"/>
              <a:t>EQUIPAMIENTOS:</a:t>
            </a:r>
          </a:p>
          <a:p>
            <a:endParaRPr lang="es-ES" sz="2000" dirty="0"/>
          </a:p>
          <a:p>
            <a:r>
              <a:rPr lang="es-ES" sz="2000" dirty="0"/>
              <a:t>Adquisición de un equipo servidor de Tiempo NTP </a:t>
            </a:r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/>
              <a:t>Características</a:t>
            </a:r>
            <a:r>
              <a:rPr lang="es-ES" sz="2000" dirty="0" smtClean="0"/>
              <a:t>:</a:t>
            </a:r>
          </a:p>
          <a:p>
            <a:endParaRPr lang="es-ES" sz="2000" dirty="0"/>
          </a:p>
          <a:p>
            <a:pPr lvl="0"/>
            <a:r>
              <a:rPr lang="es-ES" sz="2000" dirty="0"/>
              <a:t>Receptor GPS de banda L1 con 8 canales.</a:t>
            </a:r>
          </a:p>
          <a:p>
            <a:pPr lvl="0"/>
            <a:r>
              <a:rPr lang="es-ES" sz="2000" dirty="0"/>
              <a:t>Oscilador interno de Rubidio (estabilidad de 1x10</a:t>
            </a:r>
            <a:r>
              <a:rPr lang="es-ES" sz="2000" baseline="30000" dirty="0"/>
              <a:t>-9</a:t>
            </a:r>
            <a:r>
              <a:rPr lang="es-ES" sz="2000" dirty="0"/>
              <a:t>).</a:t>
            </a:r>
          </a:p>
          <a:p>
            <a:pPr lvl="0"/>
            <a:r>
              <a:rPr lang="es-ES" sz="2000" dirty="0"/>
              <a:t>Sincronización de hasta 200,000 clientes de red.</a:t>
            </a:r>
          </a:p>
          <a:p>
            <a:pPr lvl="0"/>
            <a:r>
              <a:rPr lang="pt-BR" sz="2000" dirty="0"/>
              <a:t>Protocolos soportados: SNTP, NTP v2. </a:t>
            </a:r>
            <a:r>
              <a:rPr lang="es-ES" sz="2000" dirty="0"/>
              <a:t>V.3 v.4, </a:t>
            </a:r>
            <a:r>
              <a:rPr lang="es-ES_tradnl" sz="2000" dirty="0"/>
              <a:t>servidor</a:t>
            </a:r>
            <a:r>
              <a:rPr lang="es-ES" sz="2000" dirty="0"/>
              <a:t> de TIME y DAYTIME </a:t>
            </a:r>
            <a:endParaRPr lang="es-ES" sz="2000" dirty="0" smtClean="0"/>
          </a:p>
          <a:p>
            <a:pPr lvl="0"/>
            <a:endParaRPr lang="es-ES" sz="2000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857496"/>
            <a:ext cx="6114628" cy="871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214446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INSTITUTO NACIONAL DE TECNOLOGIA NORMALIZACION Y METROLOGIA  - PARAGUAY</a:t>
            </a:r>
            <a:endParaRPr lang="es-ES" sz="2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714348" y="1714488"/>
            <a:ext cx="8001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	</a:t>
            </a:r>
            <a:r>
              <a:rPr lang="es-ES" sz="2000" dirty="0" smtClean="0"/>
              <a:t>		</a:t>
            </a:r>
            <a:r>
              <a:rPr lang="es-ES" sz="2000" b="1" dirty="0" smtClean="0"/>
              <a:t>EQUIPAMIENTOS:</a:t>
            </a:r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/>
              <a:t>Adquisición de un equipo servidor de Tiempo NTP </a:t>
            </a:r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r>
              <a:rPr lang="es-ES" sz="2000" dirty="0" smtClean="0"/>
              <a:t>La adquisición del servidor NTP permitirá la diseminación de la hora oficial de manera inicial a través de la página web del INTN (</a:t>
            </a:r>
            <a:r>
              <a:rPr lang="es-ES" sz="2000" u="sng" dirty="0" smtClean="0">
                <a:hlinkClick r:id="rId2"/>
              </a:rPr>
              <a:t>www.intn.gov.py</a:t>
            </a:r>
            <a:r>
              <a:rPr lang="es-ES" sz="2000" dirty="0" smtClean="0"/>
              <a:t>) se están realizando las gestiones para brindar el servicio de sincronización al público en general.</a:t>
            </a:r>
          </a:p>
          <a:p>
            <a:pPr lvl="0"/>
            <a:endParaRPr lang="es-ES" sz="2000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425</Words>
  <Application>Microsoft Office PowerPoint</Application>
  <PresentationFormat>Presentación en pantalla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  <vt:lpstr>INSTITUTO NACIONAL DE TECNOLOGIA NORMALIZACION Y METROLOGIA  - PARAGUAY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NACIONAL DE TECNOLOGIA NORMALIZACION Y METROLOGIA  - PARAGUAY</dc:title>
  <dc:creator>Nombre de usuario</dc:creator>
  <cp:lastModifiedBy>User</cp:lastModifiedBy>
  <cp:revision>26</cp:revision>
  <dcterms:created xsi:type="dcterms:W3CDTF">2010-02-12T09:02:15Z</dcterms:created>
  <dcterms:modified xsi:type="dcterms:W3CDTF">2010-02-22T13:10:09Z</dcterms:modified>
</cp:coreProperties>
</file>