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  <p:sldMasterId id="2147483654" r:id="rId2"/>
  </p:sldMasterIdLst>
  <p:notesMasterIdLst>
    <p:notesMasterId r:id="rId16"/>
  </p:notesMasterIdLst>
  <p:handoutMasterIdLst>
    <p:handoutMasterId r:id="rId17"/>
  </p:handoutMasterIdLst>
  <p:sldIdLst>
    <p:sldId id="259" r:id="rId3"/>
    <p:sldId id="275" r:id="rId4"/>
    <p:sldId id="276" r:id="rId5"/>
    <p:sldId id="277" r:id="rId6"/>
    <p:sldId id="278" r:id="rId7"/>
    <p:sldId id="298" r:id="rId8"/>
    <p:sldId id="306" r:id="rId9"/>
    <p:sldId id="307" r:id="rId10"/>
    <p:sldId id="291" r:id="rId11"/>
    <p:sldId id="304" r:id="rId12"/>
    <p:sldId id="303" r:id="rId13"/>
    <p:sldId id="272" r:id="rId14"/>
    <p:sldId id="308" r:id="rId15"/>
  </p:sldIdLst>
  <p:sldSz cx="9144000" cy="6858000" type="letter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7F7"/>
    <a:srgbClr val="FFFF00"/>
    <a:srgbClr val="000000"/>
    <a:srgbClr val="82FFFF"/>
    <a:srgbClr val="EEEEEE"/>
    <a:srgbClr val="CCCCCC"/>
    <a:srgbClr val="F9F9F9"/>
    <a:srgbClr val="FBFB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8" autoAdjust="0"/>
    <p:restoredTop sz="94625" autoAdjust="0"/>
  </p:normalViewPr>
  <p:slideViewPr>
    <p:cSldViewPr snapToGrid="0">
      <p:cViewPr>
        <p:scale>
          <a:sx n="100" d="100"/>
          <a:sy n="100" d="100"/>
        </p:scale>
        <p:origin x="-702" y="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 b="1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 b="1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latin typeface="Times" pitchFamily="18" charset="0"/>
              </a:defRPr>
            </a:lvl1pPr>
          </a:lstStyle>
          <a:p>
            <a:fld id="{B4979D07-E433-4464-9857-8C7EC529CF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" pitchFamily="18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4" rIns="91429" bIns="45714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pitchFamily="18" charset="0"/>
              </a:defRPr>
            </a:lvl1pPr>
          </a:lstStyle>
          <a:p>
            <a:fld id="{CA29557C-8F13-417B-9A1E-58999B38B2F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877EAE-49CD-41E2-B7BC-301CD2574F3F}" type="slidenum">
              <a:rPr lang="en-US"/>
              <a:pPr/>
              <a:t>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A060E-8A74-4C27-825C-B7319C5F7059}" type="slidenum">
              <a:rPr lang="en-US"/>
              <a:pPr/>
              <a:t>12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6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336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4336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14336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4336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336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336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336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337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337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337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337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337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337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/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14337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337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14337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51267F5-778D-420F-9559-ECDE7FF2F3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337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338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DCE09A-FBEE-4013-A553-EA81054286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71CE1BF-7193-453D-8935-93B3243A920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0437917-2568-48BB-916C-5336DDE505D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8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</p:spPr>
      </p:pic>
      <p:sp>
        <p:nvSpPr>
          <p:cNvPr id="167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7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167941" name="Rectangle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0C99AA-8F8D-4AD2-963B-1419D02748A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794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7943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FACC1-1A98-42DC-93FE-9332744191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FA5EE6-64F3-4CD0-A5AB-3B72654304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5741C6-2305-45B9-9414-E8A7C554E3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71B8F-5CF8-4642-AF3C-67C9612EE8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45E45-4035-4340-92B9-47B9AF80D4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2C647-15F6-44A4-9A1A-84B4752EB6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086C7A-7B1D-4CB3-9324-5F54D216F0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DA7B9-DCF5-4876-9C94-102B413C00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14395-B237-4E9E-B6C3-068A06D2B3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534B4-FB15-4E0E-A98C-52E8EB80DF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938D9-8187-41E8-B059-626BDB1A81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304BC8-4FE4-4D1E-88F7-372AAF743E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8FAEBC-F455-453D-9CE0-3FA147DE9D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6AF666-0F86-43D5-9029-428702FF6E3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4CED38-A0DC-4357-88EE-CDF8834264F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D5DC55-AE0F-4E5D-867E-166D5A1C3AC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4A23A79-2118-4A2F-BBCA-A273A91B3D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841C36-078D-407E-A7D4-8B0704065A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81DEB3E6-592C-46CD-97E5-AACFC8DD4AD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234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4234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Times New Roman" pitchFamily="18" charset="0"/>
              </a:endParaRPr>
            </a:p>
          </p:txBody>
        </p:sp>
        <p:sp>
          <p:nvSpPr>
            <p:cNvPr id="14234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>
                <a:latin typeface="Times New Roman" pitchFamily="18" charset="0"/>
              </a:endParaRPr>
            </a:p>
          </p:txBody>
        </p:sp>
        <p:sp>
          <p:nvSpPr>
            <p:cNvPr id="14234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4234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4234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4234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1800">
                <a:solidFill>
                  <a:schemeClr val="hlink"/>
                </a:solidFill>
                <a:latin typeface="Arial" charset="0"/>
              </a:endParaRPr>
            </a:p>
          </p:txBody>
        </p:sp>
        <p:sp>
          <p:nvSpPr>
            <p:cNvPr id="14234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>
                <a:latin typeface="Times New Roman" pitchFamily="18" charset="0"/>
              </a:endParaRPr>
            </a:p>
          </p:txBody>
        </p:sp>
        <p:sp>
          <p:nvSpPr>
            <p:cNvPr id="14234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  <p:sp>
          <p:nvSpPr>
            <p:cNvPr id="14234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/>
              <a:endParaRPr lang="en-US" sz="1800">
                <a:solidFill>
                  <a:schemeClr val="accent2"/>
                </a:solidFill>
                <a:latin typeface="Arial" charset="0"/>
              </a:endParaRPr>
            </a:p>
          </p:txBody>
        </p:sp>
      </p:grpSp>
      <p:sp>
        <p:nvSpPr>
          <p:cNvPr id="14235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2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235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76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6914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66915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800">
                <a:latin typeface="Arial" charset="0"/>
              </a:endParaRPr>
            </a:p>
          </p:txBody>
        </p:sp>
        <p:pic>
          <p:nvPicPr>
            <p:cNvPr id="166916" name="Picture 4" descr="slidemaster_med3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</p:spPr>
        </p:pic>
      </p:grpSp>
      <p:sp>
        <p:nvSpPr>
          <p:cNvPr id="16691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691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691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6692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1669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defRPr>
            </a:lvl1pPr>
          </a:lstStyle>
          <a:p>
            <a:fld id="{73CCD6EE-5623-4D40-A50D-3E6C444048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slow"/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BSJ National Time Realization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>
          <a:xfrm>
            <a:off x="2327275" y="1492250"/>
            <a:ext cx="6400800" cy="2057400"/>
          </a:xfrm>
        </p:spPr>
        <p:txBody>
          <a:bodyPr/>
          <a:lstStyle/>
          <a:p>
            <a:pPr algn="ctr"/>
            <a:r>
              <a:rPr lang="en-US" sz="3200" dirty="0"/>
              <a:t>Proposed system </a:t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BSJ</a:t>
            </a:r>
            <a:br>
              <a:rPr lang="en-US" sz="3200" dirty="0"/>
            </a:br>
            <a:r>
              <a:rPr lang="en-US" sz="3200" dirty="0"/>
              <a:t>Time and Frequency Lab</a:t>
            </a: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3352800" y="1143000"/>
            <a:ext cx="24765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>
                <a:solidFill>
                  <a:schemeClr val="bg1"/>
                </a:solidFill>
                <a:latin typeface="Times New Roman" pitchFamily="18" charset="0"/>
              </a:rPr>
              <a:t>BIPM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Times New Roman" pitchFamily="18" charset="0"/>
              </a:rPr>
              <a:t>(Bureau International des Poids et Mesures)</a:t>
            </a:r>
          </a:p>
        </p:txBody>
      </p:sp>
      <p:sp>
        <p:nvSpPr>
          <p:cNvPr id="185349" name="Rectangle 5"/>
          <p:cNvSpPr>
            <a:spLocks noChangeArrowheads="1"/>
          </p:cNvSpPr>
          <p:nvPr/>
        </p:nvSpPr>
        <p:spPr bwMode="auto">
          <a:xfrm>
            <a:off x="2514600" y="3429000"/>
            <a:ext cx="16383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>
                <a:solidFill>
                  <a:schemeClr val="folHlink"/>
                </a:solidFill>
                <a:latin typeface="Times New Roman" pitchFamily="18" charset="0"/>
              </a:rPr>
              <a:t>ITS</a:t>
            </a:r>
          </a:p>
          <a:p>
            <a:pPr eaLnBrk="0" hangingPunct="0"/>
            <a:r>
              <a:rPr lang="en-US" sz="900">
                <a:solidFill>
                  <a:schemeClr val="folHlink"/>
                </a:solidFill>
                <a:latin typeface="Times New Roman" pitchFamily="18" charset="0"/>
              </a:rPr>
              <a:t>(Internet Time Service)</a:t>
            </a:r>
          </a:p>
        </p:txBody>
      </p:sp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247650" y="3457575"/>
            <a:ext cx="19431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 dirty="0">
                <a:solidFill>
                  <a:schemeClr val="bg1"/>
                </a:solidFill>
                <a:latin typeface="Times New Roman" pitchFamily="18" charset="0"/>
              </a:rPr>
              <a:t>ACTS</a:t>
            </a:r>
          </a:p>
          <a:p>
            <a:pPr eaLnBrk="0" hangingPunct="0"/>
            <a:r>
              <a:rPr lang="en-US" sz="900" dirty="0">
                <a:solidFill>
                  <a:schemeClr val="bg1"/>
                </a:solidFill>
                <a:latin typeface="Times New Roman" pitchFamily="18" charset="0"/>
              </a:rPr>
              <a:t>(Automated Computer Time Service)</a:t>
            </a:r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4572000" y="3429000"/>
            <a:ext cx="12573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>
                <a:solidFill>
                  <a:schemeClr val="folHlink"/>
                </a:solidFill>
                <a:latin typeface="Times New Roman" pitchFamily="18" charset="0"/>
              </a:rPr>
              <a:t>VTS</a:t>
            </a:r>
          </a:p>
          <a:p>
            <a:pPr eaLnBrk="0" hangingPunct="0"/>
            <a:r>
              <a:rPr lang="en-US" sz="900">
                <a:solidFill>
                  <a:schemeClr val="folHlink"/>
                </a:solidFill>
                <a:latin typeface="Times New Roman" pitchFamily="18" charset="0"/>
              </a:rPr>
              <a:t>(Voice Time Service)</a:t>
            </a:r>
          </a:p>
        </p:txBody>
      </p:sp>
      <p:sp>
        <p:nvSpPr>
          <p:cNvPr id="185352" name="Rectangle 8"/>
          <p:cNvSpPr>
            <a:spLocks noChangeArrowheads="1"/>
          </p:cNvSpPr>
          <p:nvPr/>
        </p:nvSpPr>
        <p:spPr bwMode="auto">
          <a:xfrm>
            <a:off x="4648200" y="4419600"/>
            <a:ext cx="10287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>
                <a:solidFill>
                  <a:schemeClr val="folHlink"/>
                </a:solidFill>
                <a:latin typeface="Times New Roman" pitchFamily="18" charset="0"/>
              </a:rPr>
              <a:t>GENERAL</a:t>
            </a:r>
          </a:p>
          <a:p>
            <a:pPr eaLnBrk="0" hangingPunct="0"/>
            <a:r>
              <a:rPr lang="en-US" sz="1100" b="1">
                <a:solidFill>
                  <a:schemeClr val="folHlink"/>
                </a:solidFill>
                <a:latin typeface="Times New Roman" pitchFamily="18" charset="0"/>
              </a:rPr>
              <a:t>PUBLIC</a:t>
            </a:r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2819400" y="4419600"/>
            <a:ext cx="10668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>
                <a:solidFill>
                  <a:schemeClr val="folHlink"/>
                </a:solidFill>
                <a:latin typeface="Times New Roman" pitchFamily="18" charset="0"/>
              </a:rPr>
              <a:t>Financial Institutions</a:t>
            </a:r>
          </a:p>
        </p:txBody>
      </p:sp>
      <p:sp>
        <p:nvSpPr>
          <p:cNvPr id="185354" name="Rectangle 10"/>
          <p:cNvSpPr>
            <a:spLocks noChangeArrowheads="1"/>
          </p:cNvSpPr>
          <p:nvPr/>
        </p:nvSpPr>
        <p:spPr bwMode="auto">
          <a:xfrm>
            <a:off x="6057900" y="1714500"/>
            <a:ext cx="25146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>
                <a:solidFill>
                  <a:schemeClr val="folHlink"/>
                </a:solidFill>
                <a:latin typeface="Times New Roman" pitchFamily="18" charset="0"/>
              </a:rPr>
              <a:t>GPS</a:t>
            </a:r>
          </a:p>
          <a:p>
            <a:pPr eaLnBrk="0" hangingPunct="0"/>
            <a:r>
              <a:rPr lang="en-US" sz="900">
                <a:solidFill>
                  <a:schemeClr val="folHlink"/>
                </a:solidFill>
                <a:latin typeface="Times New Roman" pitchFamily="18" charset="0"/>
              </a:rPr>
              <a:t>(Global Positioning System)</a:t>
            </a:r>
          </a:p>
        </p:txBody>
      </p:sp>
      <p:sp>
        <p:nvSpPr>
          <p:cNvPr id="185355" name="Rectangle 11"/>
          <p:cNvSpPr>
            <a:spLocks noChangeArrowheads="1"/>
          </p:cNvSpPr>
          <p:nvPr/>
        </p:nvSpPr>
        <p:spPr bwMode="auto">
          <a:xfrm>
            <a:off x="6743700" y="4000500"/>
            <a:ext cx="13716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>
                <a:solidFill>
                  <a:schemeClr val="folHlink"/>
                </a:solidFill>
                <a:latin typeface="Times New Roman" pitchFamily="18" charset="0"/>
              </a:rPr>
              <a:t>USNO</a:t>
            </a:r>
          </a:p>
          <a:p>
            <a:pPr eaLnBrk="0" hangingPunct="0"/>
            <a:r>
              <a:rPr lang="en-US" sz="900">
                <a:solidFill>
                  <a:schemeClr val="folHlink"/>
                </a:solidFill>
                <a:latin typeface="Times New Roman" pitchFamily="18" charset="0"/>
              </a:rPr>
              <a:t>(U.S. Naval Observatory)</a:t>
            </a:r>
          </a:p>
        </p:txBody>
      </p:sp>
      <p:sp>
        <p:nvSpPr>
          <p:cNvPr id="185356" name="Rectangle 12"/>
          <p:cNvSpPr>
            <a:spLocks noChangeArrowheads="1"/>
          </p:cNvSpPr>
          <p:nvPr/>
        </p:nvSpPr>
        <p:spPr bwMode="auto">
          <a:xfrm>
            <a:off x="7658100" y="3086100"/>
            <a:ext cx="800100" cy="342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>
                <a:solidFill>
                  <a:schemeClr val="folHlink"/>
                </a:solidFill>
                <a:latin typeface="Times New Roman" pitchFamily="18" charset="0"/>
              </a:rPr>
              <a:t>CENAM</a:t>
            </a:r>
          </a:p>
        </p:txBody>
      </p:sp>
      <p:sp>
        <p:nvSpPr>
          <p:cNvPr id="185357" name="Rectangle 13"/>
          <p:cNvSpPr>
            <a:spLocks noChangeArrowheads="1"/>
          </p:cNvSpPr>
          <p:nvPr/>
        </p:nvSpPr>
        <p:spPr bwMode="auto">
          <a:xfrm>
            <a:off x="8115300" y="2628900"/>
            <a:ext cx="571500" cy="342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>
                <a:solidFill>
                  <a:schemeClr val="folHlink"/>
                </a:solidFill>
                <a:latin typeface="Times New Roman" pitchFamily="18" charset="0"/>
              </a:rPr>
              <a:t>NPL</a:t>
            </a:r>
          </a:p>
        </p:txBody>
      </p:sp>
      <p:sp>
        <p:nvSpPr>
          <p:cNvPr id="185358" name="Rectangle 14"/>
          <p:cNvSpPr>
            <a:spLocks noChangeArrowheads="1"/>
          </p:cNvSpPr>
          <p:nvPr/>
        </p:nvSpPr>
        <p:spPr bwMode="auto">
          <a:xfrm>
            <a:off x="7200900" y="3543300"/>
            <a:ext cx="685800" cy="3429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>
                <a:solidFill>
                  <a:schemeClr val="folHlink"/>
                </a:solidFill>
                <a:latin typeface="Times New Roman" pitchFamily="18" charset="0"/>
              </a:rPr>
              <a:t>NIST</a:t>
            </a:r>
          </a:p>
        </p:txBody>
      </p:sp>
      <p:sp>
        <p:nvSpPr>
          <p:cNvPr id="185359" name="Line 15"/>
          <p:cNvSpPr>
            <a:spLocks noChangeShapeType="1"/>
          </p:cNvSpPr>
          <p:nvPr/>
        </p:nvSpPr>
        <p:spPr bwMode="auto">
          <a:xfrm>
            <a:off x="5715000" y="2514600"/>
            <a:ext cx="45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0" name="Line 16"/>
          <p:cNvSpPr>
            <a:spLocks noChangeShapeType="1"/>
          </p:cNvSpPr>
          <p:nvPr/>
        </p:nvSpPr>
        <p:spPr bwMode="auto">
          <a:xfrm>
            <a:off x="6172200" y="2171700"/>
            <a:ext cx="0" cy="3429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1" name="Line 17"/>
          <p:cNvSpPr>
            <a:spLocks noChangeShapeType="1"/>
          </p:cNvSpPr>
          <p:nvPr/>
        </p:nvSpPr>
        <p:spPr bwMode="auto">
          <a:xfrm flipV="1">
            <a:off x="7772400" y="2171700"/>
            <a:ext cx="0" cy="914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2" name="Line 18"/>
          <p:cNvSpPr>
            <a:spLocks noChangeShapeType="1"/>
          </p:cNvSpPr>
          <p:nvPr/>
        </p:nvSpPr>
        <p:spPr bwMode="auto">
          <a:xfrm flipV="1">
            <a:off x="7315200" y="2171700"/>
            <a:ext cx="0" cy="1371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3" name="Line 19"/>
          <p:cNvSpPr>
            <a:spLocks noChangeShapeType="1"/>
          </p:cNvSpPr>
          <p:nvPr/>
        </p:nvSpPr>
        <p:spPr bwMode="auto">
          <a:xfrm flipV="1">
            <a:off x="8229600" y="21717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4" name="Line 20"/>
          <p:cNvSpPr>
            <a:spLocks noChangeShapeType="1"/>
          </p:cNvSpPr>
          <p:nvPr/>
        </p:nvSpPr>
        <p:spPr bwMode="auto">
          <a:xfrm>
            <a:off x="4572000" y="1600200"/>
            <a:ext cx="0" cy="685800"/>
          </a:xfrm>
          <a:prstGeom prst="line">
            <a:avLst/>
          </a:prstGeom>
          <a:noFill/>
          <a:ln w="28575">
            <a:solidFill>
              <a:schemeClr val="tx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5" name="Line 21"/>
          <p:cNvSpPr>
            <a:spLocks noChangeShapeType="1"/>
          </p:cNvSpPr>
          <p:nvPr/>
        </p:nvSpPr>
        <p:spPr bwMode="auto">
          <a:xfrm>
            <a:off x="5829300" y="1371600"/>
            <a:ext cx="3009900" cy="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6" name="Line 22"/>
          <p:cNvSpPr>
            <a:spLocks noChangeShapeType="1"/>
          </p:cNvSpPr>
          <p:nvPr/>
        </p:nvSpPr>
        <p:spPr bwMode="auto">
          <a:xfrm>
            <a:off x="8839200" y="1371600"/>
            <a:ext cx="0" cy="297180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7" name="Line 23"/>
          <p:cNvSpPr>
            <a:spLocks noChangeShapeType="1"/>
          </p:cNvSpPr>
          <p:nvPr/>
        </p:nvSpPr>
        <p:spPr bwMode="auto">
          <a:xfrm flipH="1">
            <a:off x="7886700" y="3771900"/>
            <a:ext cx="952500" cy="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8" name="Line 24"/>
          <p:cNvSpPr>
            <a:spLocks noChangeShapeType="1"/>
          </p:cNvSpPr>
          <p:nvPr/>
        </p:nvSpPr>
        <p:spPr bwMode="auto">
          <a:xfrm flipH="1" flipV="1">
            <a:off x="8458200" y="3314700"/>
            <a:ext cx="381000" cy="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69" name="Line 25"/>
          <p:cNvSpPr>
            <a:spLocks noChangeShapeType="1"/>
          </p:cNvSpPr>
          <p:nvPr/>
        </p:nvSpPr>
        <p:spPr bwMode="auto">
          <a:xfrm flipH="1" flipV="1">
            <a:off x="8686800" y="2857500"/>
            <a:ext cx="152400" cy="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70" name="Line 26"/>
          <p:cNvSpPr>
            <a:spLocks noChangeShapeType="1"/>
          </p:cNvSpPr>
          <p:nvPr/>
        </p:nvSpPr>
        <p:spPr bwMode="auto">
          <a:xfrm>
            <a:off x="8115300" y="4343400"/>
            <a:ext cx="723900" cy="0"/>
          </a:xfrm>
          <a:prstGeom prst="line">
            <a:avLst/>
          </a:prstGeom>
          <a:noFill/>
          <a:ln w="6350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71" name="Line 27"/>
          <p:cNvSpPr>
            <a:spLocks noChangeShapeType="1"/>
          </p:cNvSpPr>
          <p:nvPr/>
        </p:nvSpPr>
        <p:spPr bwMode="auto">
          <a:xfrm>
            <a:off x="6858000" y="2171700"/>
            <a:ext cx="0" cy="1828800"/>
          </a:xfrm>
          <a:prstGeom prst="line">
            <a:avLst/>
          </a:prstGeom>
          <a:noFill/>
          <a:ln w="76200" cmpd="tri">
            <a:solidFill>
              <a:schemeClr val="folHlink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72" name="Rectangle 28"/>
          <p:cNvSpPr>
            <a:spLocks noChangeArrowheads="1"/>
          </p:cNvSpPr>
          <p:nvPr/>
        </p:nvSpPr>
        <p:spPr bwMode="auto">
          <a:xfrm>
            <a:off x="6172200" y="5029200"/>
            <a:ext cx="1143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>
                <a:solidFill>
                  <a:schemeClr val="folHlink"/>
                </a:solidFill>
                <a:latin typeface="Times New Roman" pitchFamily="18" charset="0"/>
              </a:rPr>
              <a:t>PUBLIC TIME DISPLAYS</a:t>
            </a:r>
          </a:p>
        </p:txBody>
      </p:sp>
      <p:sp>
        <p:nvSpPr>
          <p:cNvPr id="185373" name="Rectangle 29"/>
          <p:cNvSpPr>
            <a:spLocks noChangeArrowheads="1"/>
          </p:cNvSpPr>
          <p:nvPr/>
        </p:nvSpPr>
        <p:spPr bwMode="auto">
          <a:xfrm>
            <a:off x="7772400" y="5029200"/>
            <a:ext cx="1143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>
                <a:solidFill>
                  <a:schemeClr val="folHlink"/>
                </a:solidFill>
                <a:latin typeface="Times New Roman" pitchFamily="18" charset="0"/>
              </a:rPr>
              <a:t>Halfway Tree Clock</a:t>
            </a:r>
          </a:p>
        </p:txBody>
      </p:sp>
      <p:sp>
        <p:nvSpPr>
          <p:cNvPr id="185374" name="Rectangle 30"/>
          <p:cNvSpPr>
            <a:spLocks noChangeArrowheads="1"/>
          </p:cNvSpPr>
          <p:nvPr/>
        </p:nvSpPr>
        <p:spPr bwMode="auto">
          <a:xfrm>
            <a:off x="6172200" y="5943600"/>
            <a:ext cx="1143000" cy="4572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>
                <a:solidFill>
                  <a:schemeClr val="folHlink"/>
                </a:solidFill>
                <a:latin typeface="Times New Roman" pitchFamily="18" charset="0"/>
              </a:rPr>
              <a:t>Digital Clocks</a:t>
            </a:r>
          </a:p>
        </p:txBody>
      </p:sp>
      <p:sp>
        <p:nvSpPr>
          <p:cNvPr id="185375" name="Line 31"/>
          <p:cNvSpPr>
            <a:spLocks noChangeShapeType="1"/>
          </p:cNvSpPr>
          <p:nvPr/>
        </p:nvSpPr>
        <p:spPr bwMode="auto">
          <a:xfrm>
            <a:off x="6400800" y="5486400"/>
            <a:ext cx="0" cy="457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76" name="Line 32"/>
          <p:cNvSpPr>
            <a:spLocks noChangeShapeType="1"/>
          </p:cNvSpPr>
          <p:nvPr/>
        </p:nvSpPr>
        <p:spPr bwMode="auto">
          <a:xfrm>
            <a:off x="7315200" y="5257800"/>
            <a:ext cx="4572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77" name="Line 33"/>
          <p:cNvSpPr>
            <a:spLocks noChangeShapeType="1"/>
          </p:cNvSpPr>
          <p:nvPr/>
        </p:nvSpPr>
        <p:spPr bwMode="auto">
          <a:xfrm>
            <a:off x="6400800" y="2171700"/>
            <a:ext cx="0" cy="28575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78" name="Line 34"/>
          <p:cNvSpPr>
            <a:spLocks noChangeShapeType="1"/>
          </p:cNvSpPr>
          <p:nvPr/>
        </p:nvSpPr>
        <p:spPr bwMode="auto">
          <a:xfrm>
            <a:off x="4343400" y="3048000"/>
            <a:ext cx="0" cy="220980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79" name="Line 35"/>
          <p:cNvSpPr>
            <a:spLocks noChangeShapeType="1"/>
          </p:cNvSpPr>
          <p:nvPr/>
        </p:nvSpPr>
        <p:spPr bwMode="auto">
          <a:xfrm>
            <a:off x="4343400" y="5257800"/>
            <a:ext cx="18288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5380" name="Line 36"/>
          <p:cNvSpPr>
            <a:spLocks noChangeShapeType="1"/>
          </p:cNvSpPr>
          <p:nvPr/>
        </p:nvSpPr>
        <p:spPr bwMode="auto">
          <a:xfrm>
            <a:off x="3352800" y="3886200"/>
            <a:ext cx="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1" name="Line 37"/>
          <p:cNvSpPr>
            <a:spLocks noChangeShapeType="1"/>
          </p:cNvSpPr>
          <p:nvPr/>
        </p:nvSpPr>
        <p:spPr bwMode="auto">
          <a:xfrm flipV="1">
            <a:off x="3352800" y="30480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2" name="Line 38"/>
          <p:cNvSpPr>
            <a:spLocks noChangeShapeType="1"/>
          </p:cNvSpPr>
          <p:nvPr/>
        </p:nvSpPr>
        <p:spPr bwMode="auto">
          <a:xfrm>
            <a:off x="4572000" y="2743200"/>
            <a:ext cx="0" cy="3048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3" name="Line 39"/>
          <p:cNvSpPr>
            <a:spLocks noChangeShapeType="1"/>
          </p:cNvSpPr>
          <p:nvPr/>
        </p:nvSpPr>
        <p:spPr bwMode="auto">
          <a:xfrm>
            <a:off x="5181600" y="3048000"/>
            <a:ext cx="0" cy="3810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4" name="Line 40"/>
          <p:cNvSpPr>
            <a:spLocks noChangeShapeType="1"/>
          </p:cNvSpPr>
          <p:nvPr/>
        </p:nvSpPr>
        <p:spPr bwMode="auto">
          <a:xfrm>
            <a:off x="4572000" y="3048000"/>
            <a:ext cx="6096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5" name="Line 41"/>
          <p:cNvSpPr>
            <a:spLocks noChangeShapeType="1"/>
          </p:cNvSpPr>
          <p:nvPr/>
        </p:nvSpPr>
        <p:spPr bwMode="auto">
          <a:xfrm flipH="1">
            <a:off x="1219200" y="3048000"/>
            <a:ext cx="3352800" cy="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6" name="Line 42"/>
          <p:cNvSpPr>
            <a:spLocks noChangeShapeType="1"/>
          </p:cNvSpPr>
          <p:nvPr/>
        </p:nvSpPr>
        <p:spPr bwMode="auto">
          <a:xfrm flipV="1">
            <a:off x="1219200" y="3048000"/>
            <a:ext cx="0" cy="3810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7" name="Line 43"/>
          <p:cNvSpPr>
            <a:spLocks noChangeShapeType="1"/>
          </p:cNvSpPr>
          <p:nvPr/>
        </p:nvSpPr>
        <p:spPr bwMode="auto">
          <a:xfrm>
            <a:off x="5181600" y="3886200"/>
            <a:ext cx="0" cy="5334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388" name="Text Box 44"/>
          <p:cNvSpPr txBox="1">
            <a:spLocks noChangeArrowheads="1"/>
          </p:cNvSpPr>
          <p:nvPr/>
        </p:nvSpPr>
        <p:spPr bwMode="auto">
          <a:xfrm>
            <a:off x="457200" y="381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latin typeface="Times New Roman" pitchFamily="18" charset="0"/>
              </a:rPr>
              <a:t>BSJ Automated Computer Time Service Traceability chain</a:t>
            </a:r>
          </a:p>
        </p:txBody>
      </p:sp>
      <p:sp>
        <p:nvSpPr>
          <p:cNvPr id="185389" name="Rectangle 45"/>
          <p:cNvSpPr>
            <a:spLocks noChangeArrowheads="1"/>
          </p:cNvSpPr>
          <p:nvPr/>
        </p:nvSpPr>
        <p:spPr bwMode="auto">
          <a:xfrm>
            <a:off x="3505200" y="2286000"/>
            <a:ext cx="22098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200" b="1">
                <a:solidFill>
                  <a:schemeClr val="bg1"/>
                </a:solidFill>
                <a:latin typeface="Times New Roman" pitchFamily="18" charset="0"/>
              </a:rPr>
              <a:t>BSJ</a:t>
            </a:r>
          </a:p>
          <a:p>
            <a:pPr eaLnBrk="0" hangingPunct="0"/>
            <a:r>
              <a:rPr lang="en-US" sz="900">
                <a:solidFill>
                  <a:schemeClr val="bg1"/>
                </a:solidFill>
                <a:latin typeface="Times New Roman" pitchFamily="18" charset="0"/>
              </a:rPr>
              <a:t>(Primary Frequency Reference Standard)</a:t>
            </a:r>
          </a:p>
        </p:txBody>
      </p:sp>
      <p:sp>
        <p:nvSpPr>
          <p:cNvPr id="185390" name="Rectangle 46"/>
          <p:cNvSpPr>
            <a:spLocks noChangeArrowheads="1"/>
          </p:cNvSpPr>
          <p:nvPr/>
        </p:nvSpPr>
        <p:spPr bwMode="auto">
          <a:xfrm>
            <a:off x="685800" y="4419600"/>
            <a:ext cx="1066800" cy="457200"/>
          </a:xfrm>
          <a:prstGeom prst="rect">
            <a:avLst/>
          </a:prstGeom>
          <a:solidFill>
            <a:schemeClr val="accent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100" b="1">
                <a:solidFill>
                  <a:schemeClr val="bg1"/>
                </a:solidFill>
                <a:latin typeface="Times New Roman" pitchFamily="18" charset="0"/>
              </a:rPr>
              <a:t>Financial Institutions</a:t>
            </a:r>
          </a:p>
        </p:txBody>
      </p:sp>
      <p:sp>
        <p:nvSpPr>
          <p:cNvPr id="185391" name="Line 47"/>
          <p:cNvSpPr>
            <a:spLocks noChangeShapeType="1"/>
          </p:cNvSpPr>
          <p:nvPr/>
        </p:nvSpPr>
        <p:spPr bwMode="auto">
          <a:xfrm>
            <a:off x="1219200" y="3886200"/>
            <a:ext cx="0" cy="5334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17538"/>
          </a:xfrm>
          <a:solidFill>
            <a:schemeClr val="folHlink"/>
          </a:solidFill>
        </p:spPr>
        <p:txBody>
          <a:bodyPr/>
          <a:lstStyle/>
          <a:p>
            <a:r>
              <a:rPr lang="en-US" sz="3200"/>
              <a:t>Bureau of Standards Jamaica Application</a:t>
            </a:r>
          </a:p>
        </p:txBody>
      </p:sp>
      <p:sp>
        <p:nvSpPr>
          <p:cNvPr id="124935" name="AutoShape 7"/>
          <p:cNvSpPr>
            <a:spLocks noChangeArrowheads="1"/>
          </p:cNvSpPr>
          <p:nvPr/>
        </p:nvSpPr>
        <p:spPr bwMode="auto">
          <a:xfrm>
            <a:off x="2068513" y="3200400"/>
            <a:ext cx="539750" cy="420688"/>
          </a:xfrm>
          <a:prstGeom prst="rightArrow">
            <a:avLst>
              <a:gd name="adj1" fmla="val 50000"/>
              <a:gd name="adj2" fmla="val 3207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124936" name="AutoShape 8"/>
          <p:cNvSpPr>
            <a:spLocks noChangeArrowheads="1"/>
          </p:cNvSpPr>
          <p:nvPr/>
        </p:nvSpPr>
        <p:spPr bwMode="auto">
          <a:xfrm>
            <a:off x="2049463" y="2568575"/>
            <a:ext cx="539750" cy="420688"/>
          </a:xfrm>
          <a:prstGeom prst="rightArrow">
            <a:avLst>
              <a:gd name="adj1" fmla="val 50000"/>
              <a:gd name="adj2" fmla="val 3207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124938" name="AutoShape 10"/>
          <p:cNvSpPr>
            <a:spLocks noChangeArrowheads="1"/>
          </p:cNvSpPr>
          <p:nvPr/>
        </p:nvSpPr>
        <p:spPr bwMode="auto">
          <a:xfrm>
            <a:off x="2095500" y="4337050"/>
            <a:ext cx="539750" cy="420688"/>
          </a:xfrm>
          <a:prstGeom prst="rightArrow">
            <a:avLst>
              <a:gd name="adj1" fmla="val 50000"/>
              <a:gd name="adj2" fmla="val 3207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124939" name="AutoShape 11"/>
          <p:cNvSpPr>
            <a:spLocks noChangeArrowheads="1"/>
          </p:cNvSpPr>
          <p:nvPr/>
        </p:nvSpPr>
        <p:spPr bwMode="auto">
          <a:xfrm>
            <a:off x="2087563" y="4994275"/>
            <a:ext cx="539750" cy="420688"/>
          </a:xfrm>
          <a:prstGeom prst="rightArrow">
            <a:avLst>
              <a:gd name="adj1" fmla="val 50000"/>
              <a:gd name="adj2" fmla="val 32075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 anchor="ctr"/>
          <a:lstStyle/>
          <a:p>
            <a:endParaRPr lang="en-US"/>
          </a:p>
        </p:txBody>
      </p:sp>
      <p:sp>
        <p:nvSpPr>
          <p:cNvPr id="124940" name="Text Box 12"/>
          <p:cNvSpPr txBox="1">
            <a:spLocks noChangeArrowheads="1"/>
          </p:cNvSpPr>
          <p:nvPr/>
        </p:nvSpPr>
        <p:spPr bwMode="auto">
          <a:xfrm>
            <a:off x="2684463" y="3243263"/>
            <a:ext cx="61356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600" dirty="0">
                <a:solidFill>
                  <a:schemeClr val="accent1"/>
                </a:solidFill>
                <a:latin typeface="Arial" charset="0"/>
              </a:rPr>
              <a:t>1 MHz,5MHz,10MHz,IRIG-B,1PPS signals for calibration services </a:t>
            </a:r>
          </a:p>
        </p:txBody>
      </p:sp>
      <p:sp>
        <p:nvSpPr>
          <p:cNvPr id="124942" name="Text Box 14"/>
          <p:cNvSpPr txBox="1">
            <a:spLocks noChangeArrowheads="1"/>
          </p:cNvSpPr>
          <p:nvPr/>
        </p:nvSpPr>
        <p:spPr bwMode="auto">
          <a:xfrm>
            <a:off x="2719388" y="4430713"/>
            <a:ext cx="49053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600">
                <a:solidFill>
                  <a:schemeClr val="accent1"/>
                </a:solidFill>
                <a:latin typeface="Arial" charset="0"/>
              </a:rPr>
              <a:t>Internet Service Time using the optional NTP server </a:t>
            </a:r>
          </a:p>
        </p:txBody>
      </p:sp>
      <p:sp>
        <p:nvSpPr>
          <p:cNvPr id="124943" name="Text Box 15"/>
          <p:cNvSpPr txBox="1">
            <a:spLocks noChangeArrowheads="1"/>
          </p:cNvSpPr>
          <p:nvPr/>
        </p:nvSpPr>
        <p:spPr bwMode="auto">
          <a:xfrm>
            <a:off x="2720975" y="5013325"/>
            <a:ext cx="2712580" cy="33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600" dirty="0">
                <a:solidFill>
                  <a:schemeClr val="accent1"/>
                </a:solidFill>
                <a:latin typeface="Arial" charset="0"/>
              </a:rPr>
              <a:t>Frequency signals and </a:t>
            </a:r>
            <a:r>
              <a:rPr lang="en-US" sz="1600" dirty="0" smtClean="0">
                <a:solidFill>
                  <a:schemeClr val="accent1"/>
                </a:solidFill>
                <a:latin typeface="Arial" charset="0"/>
              </a:rPr>
              <a:t>NTP</a:t>
            </a:r>
            <a:endParaRPr lang="en-US" sz="1600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124944" name="Text Box 16"/>
          <p:cNvSpPr txBox="1">
            <a:spLocks noChangeArrowheads="1"/>
          </p:cNvSpPr>
          <p:nvPr/>
        </p:nvSpPr>
        <p:spPr bwMode="auto">
          <a:xfrm>
            <a:off x="2724150" y="2419350"/>
            <a:ext cx="5943600" cy="63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9" tIns="45714" rIns="91429" bIns="45714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1600">
                <a:solidFill>
                  <a:schemeClr val="accent1"/>
                </a:solidFill>
                <a:latin typeface="Arial" charset="0"/>
              </a:rPr>
              <a:t>Accurate and redundant Time Scale System for precise </a:t>
            </a:r>
          </a:p>
          <a:p>
            <a:pPr algn="l">
              <a:spcBef>
                <a:spcPct val="20000"/>
              </a:spcBef>
            </a:pPr>
            <a:r>
              <a:rPr lang="en-US" sz="1600">
                <a:solidFill>
                  <a:schemeClr val="accent1"/>
                </a:solidFill>
                <a:latin typeface="Arial" charset="0"/>
              </a:rPr>
              <a:t>National Time generation and automatic BIPM report generation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you…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41350"/>
          </a:xfrm>
          <a:solidFill>
            <a:schemeClr val="folHlink"/>
          </a:solidFill>
        </p:spPr>
        <p:txBody>
          <a:bodyPr/>
          <a:lstStyle/>
          <a:p>
            <a:r>
              <a:rPr lang="en-US" sz="3200"/>
              <a:t>Background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4338" y="1550988"/>
            <a:ext cx="8229600" cy="3886200"/>
          </a:xfrm>
        </p:spPr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Bureau of </a:t>
            </a:r>
            <a:r>
              <a:rPr lang="en-US" sz="2400" dirty="0" smtClean="0"/>
              <a:t>Standards, Jamaica </a:t>
            </a:r>
            <a:r>
              <a:rPr lang="en-US" sz="2400" dirty="0"/>
              <a:t>embarked on a Time and Frequency Program</a:t>
            </a:r>
          </a:p>
          <a:p>
            <a:r>
              <a:rPr lang="en-US" sz="2400" dirty="0"/>
              <a:t>Its aim was to establish a national Time Scale i.e. (our own local time) with traceability to UTC</a:t>
            </a:r>
          </a:p>
          <a:p>
            <a:r>
              <a:rPr lang="en-US" sz="2400" dirty="0"/>
              <a:t>Contribute to BIPM hence the calculation of UTC</a:t>
            </a:r>
          </a:p>
          <a:p>
            <a:r>
              <a:rPr lang="en-US" sz="2400" dirty="0"/>
              <a:t>The Bureau began procuring equipments to realize this project.</a:t>
            </a:r>
          </a:p>
          <a:p>
            <a:r>
              <a:rPr lang="en-US" sz="2400" dirty="0"/>
              <a:t>Bureau also embarked on Town Clock project</a:t>
            </a:r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22288"/>
          </a:xfrm>
          <a:solidFill>
            <a:schemeClr val="folHlink"/>
          </a:solidFill>
        </p:spPr>
        <p:txBody>
          <a:bodyPr/>
          <a:lstStyle/>
          <a:p>
            <a:r>
              <a:rPr lang="en-US" sz="3200"/>
              <a:t>Objectives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71588"/>
            <a:ext cx="8229600" cy="49403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sz="2000" dirty="0"/>
              <a:t>To make time a legal metrology quantity and thereby be able to create and disseminate local time to users of Time and Frequency, this will include;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600" dirty="0"/>
              <a:t>Drafting of regulations to make time a legal metrology quantity.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600" dirty="0"/>
              <a:t>An amendment to the Weights and Measurements Act to create legal time.</a:t>
            </a:r>
          </a:p>
          <a:p>
            <a:pPr marL="609600" indent="-609600">
              <a:lnSpc>
                <a:spcPct val="80000"/>
              </a:lnSpc>
            </a:pPr>
            <a:r>
              <a:rPr lang="en-US" sz="2000" dirty="0"/>
              <a:t>To establish a calibration lab capable of disseminating time and frequency measurement traceable to the SI. This will entails;</a:t>
            </a:r>
          </a:p>
          <a:p>
            <a:pPr marL="1371600" lvl="2" indent="-457200">
              <a:lnSpc>
                <a:spcPct val="80000"/>
              </a:lnSpc>
            </a:pPr>
            <a:r>
              <a:rPr lang="en-US" sz="1600" dirty="0"/>
              <a:t>Establishing the local time scale and traceability to the SI through BIPM</a:t>
            </a:r>
          </a:p>
          <a:p>
            <a:pPr marL="1752600" lvl="3" indent="-381000">
              <a:lnSpc>
                <a:spcPct val="80000"/>
              </a:lnSpc>
            </a:pPr>
            <a:endParaRPr lang="en-US" sz="1600" dirty="0"/>
          </a:p>
          <a:p>
            <a:pPr marL="609600" indent="-609600">
              <a:lnSpc>
                <a:spcPct val="80000"/>
              </a:lnSpc>
            </a:pPr>
            <a:r>
              <a:rPr lang="en-US" sz="2000" dirty="0"/>
              <a:t>As a SIM member, BSJ Jamaica was invited to participate in SIM Time and Frequency working group.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/>
              <a:t>…cont</a:t>
            </a:r>
          </a:p>
          <a:p>
            <a:pPr marL="609600" indent="-609600">
              <a:lnSpc>
                <a:spcPct val="80000"/>
              </a:lnSpc>
            </a:pPr>
            <a:endParaRPr lang="en-US" sz="1800" dirty="0"/>
          </a:p>
          <a:p>
            <a:pPr marL="609600" indent="-609600">
              <a:lnSpc>
                <a:spcPct val="80000"/>
              </a:lnSpc>
            </a:pPr>
            <a:endParaRPr lang="en-US" sz="1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en-US" sz="1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1988"/>
          </a:xfrm>
          <a:solidFill>
            <a:schemeClr val="folHlink"/>
          </a:solidFill>
        </p:spPr>
        <p:txBody>
          <a:bodyPr/>
          <a:lstStyle/>
          <a:p>
            <a:r>
              <a:rPr lang="en-US" sz="3200"/>
              <a:t>Objectives</a:t>
            </a:r>
            <a:r>
              <a:rPr lang="en-US" sz="2800"/>
              <a:t> 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00175"/>
            <a:ext cx="8229600" cy="4467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…cont</a:t>
            </a:r>
          </a:p>
          <a:p>
            <a:r>
              <a:rPr lang="en-US" sz="2400" dirty="0"/>
              <a:t>To establish time and frequency services from which revenue can be earned.</a:t>
            </a:r>
          </a:p>
          <a:p>
            <a:pPr lvl="3"/>
            <a:r>
              <a:rPr lang="en-US" dirty="0"/>
              <a:t>Establishment of a Network Time Service</a:t>
            </a:r>
          </a:p>
          <a:p>
            <a:pPr lvl="3"/>
            <a:r>
              <a:rPr lang="en-US" dirty="0"/>
              <a:t>Establishment of a voice time Service </a:t>
            </a:r>
          </a:p>
          <a:p>
            <a:pPr lvl="3"/>
            <a:r>
              <a:rPr lang="en-US" dirty="0" smtClean="0"/>
              <a:t>Calibration </a:t>
            </a:r>
            <a:r>
              <a:rPr lang="en-US" dirty="0"/>
              <a:t>Service (Time and Frequency based devices e.g. Stopwatches, </a:t>
            </a:r>
            <a:r>
              <a:rPr lang="en-US" dirty="0" smtClean="0"/>
              <a:t>timers</a:t>
            </a:r>
            <a:r>
              <a:rPr lang="en-US" dirty="0"/>
              <a:t>, counters, </a:t>
            </a:r>
            <a:r>
              <a:rPr lang="en-US" dirty="0" smtClean="0"/>
              <a:t>tachometers, Signal </a:t>
            </a:r>
            <a:r>
              <a:rPr lang="en-US" dirty="0" smtClean="0"/>
              <a:t>Generators)</a:t>
            </a: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89063"/>
            <a:ext cx="8229600" cy="44783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/>
              <a:t>…cont</a:t>
            </a:r>
          </a:p>
          <a:p>
            <a:r>
              <a:rPr lang="en-US" sz="2200" dirty="0"/>
              <a:t>Provide a platform from which other areas (Especially AC/DC and Dimensional </a:t>
            </a:r>
            <a:r>
              <a:rPr lang="en-US" sz="2200" dirty="0" smtClean="0"/>
              <a:t>Metrology, Energy Metrology) </a:t>
            </a:r>
            <a:r>
              <a:rPr lang="en-US" sz="2200" dirty="0"/>
              <a:t>can provide future services. </a:t>
            </a:r>
          </a:p>
          <a:p>
            <a:pPr>
              <a:buFont typeface="Wingdings" pitchFamily="2" charset="2"/>
              <a:buNone/>
            </a:pPr>
            <a:endParaRPr lang="en-US" sz="2200" dirty="0"/>
          </a:p>
          <a:p>
            <a:pPr>
              <a:buNone/>
            </a:pPr>
            <a:endParaRPr lang="en-US" sz="2200" dirty="0"/>
          </a:p>
          <a:p>
            <a:pPr>
              <a:buFont typeface="Wingdings" pitchFamily="2" charset="2"/>
              <a:buNone/>
            </a:pPr>
            <a:endParaRPr lang="en-US" sz="2200" dirty="0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61988"/>
          </a:xfrm>
          <a:solidFill>
            <a:schemeClr val="folHlink"/>
          </a:solidFill>
          <a:ln/>
        </p:spPr>
        <p:txBody>
          <a:bodyPr/>
          <a:lstStyle/>
          <a:p>
            <a:r>
              <a:rPr lang="en-US" sz="3200"/>
              <a:t>Objectives 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950" y="1438275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To implement a state-of-the-art timekeeping and time dissemination Lab that has the capability to support user needs and also remain ahead of their future needs.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Maintaining traceability to other timing labs and to International Atomic Time.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400"/>
          </a:p>
          <a:p>
            <a:pPr>
              <a:lnSpc>
                <a:spcPct val="80000"/>
              </a:lnSpc>
            </a:pPr>
            <a:r>
              <a:rPr lang="en-US" sz="2400"/>
              <a:t>To be recognized as a productive member of the world timekeeping community.</a:t>
            </a:r>
          </a:p>
          <a:p>
            <a:pPr>
              <a:lnSpc>
                <a:spcPct val="80000"/>
              </a:lnSpc>
            </a:pPr>
            <a:endParaRPr lang="en-US" sz="2800"/>
          </a:p>
        </p:txBody>
      </p:sp>
      <p:sp>
        <p:nvSpPr>
          <p:cNvPr id="18022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6263"/>
          </a:xfrm>
          <a:solidFill>
            <a:schemeClr val="folHlink"/>
          </a:solidFill>
          <a:ln/>
        </p:spPr>
        <p:txBody>
          <a:bodyPr/>
          <a:lstStyle/>
          <a:p>
            <a:r>
              <a:rPr lang="en-US" sz="3200"/>
              <a:t>Objectives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609600"/>
          </a:xfrm>
          <a:solidFill>
            <a:schemeClr val="folHlink"/>
          </a:solidFill>
        </p:spPr>
        <p:txBody>
          <a:bodyPr/>
          <a:lstStyle/>
          <a:p>
            <a:r>
              <a:rPr lang="en-US" sz="2800" dirty="0">
                <a:solidFill>
                  <a:schemeClr val="tx2"/>
                </a:solidFill>
              </a:rPr>
              <a:t/>
            </a:r>
            <a:br>
              <a:rPr lang="en-US" sz="2800" dirty="0">
                <a:solidFill>
                  <a:schemeClr val="tx2"/>
                </a:solidFill>
              </a:rPr>
            </a:br>
            <a:r>
              <a:rPr lang="en-US" sz="2800" dirty="0" smtClean="0">
                <a:solidFill>
                  <a:schemeClr val="tx2"/>
                </a:solidFill>
              </a:rPr>
              <a:t>Equipments</a:t>
            </a:r>
            <a:r>
              <a:rPr lang="en-US" sz="2800" dirty="0">
                <a:solidFill>
                  <a:schemeClr val="tx2"/>
                </a:solidFill>
              </a:rPr>
              <a:t/>
            </a:r>
            <a:br>
              <a:rPr lang="en-US" sz="2800" dirty="0">
                <a:solidFill>
                  <a:schemeClr val="tx2"/>
                </a:solidFill>
              </a:rPr>
            </a:br>
            <a:endParaRPr lang="en-US" sz="2800" dirty="0">
              <a:solidFill>
                <a:schemeClr val="tx2"/>
              </a:solidFill>
            </a:endParaRPr>
          </a:p>
        </p:txBody>
      </p:sp>
      <p:sp>
        <p:nvSpPr>
          <p:cNvPr id="1894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1813" y="1447800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/>
              <a:t>Cesium 4065 </a:t>
            </a:r>
            <a:r>
              <a:rPr lang="en-US" sz="2000" dirty="0" err="1" smtClean="0"/>
              <a:t>Symmetricum</a:t>
            </a:r>
            <a:endParaRPr lang="en-US" sz="2000" dirty="0" smtClean="0"/>
          </a:p>
          <a:p>
            <a:pPr>
              <a:lnSpc>
                <a:spcPct val="90000"/>
              </a:lnSpc>
            </a:pPr>
            <a:r>
              <a:rPr lang="en-US" sz="2000" dirty="0" err="1" smtClean="0"/>
              <a:t>CsIII</a:t>
            </a:r>
            <a:r>
              <a:rPr lang="en-US" sz="2000" dirty="0" smtClean="0"/>
              <a:t> Standard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Three (3) counters </a:t>
            </a:r>
          </a:p>
          <a:p>
            <a:pPr lvl="1">
              <a:lnSpc>
                <a:spcPct val="200000"/>
              </a:lnSpc>
            </a:pPr>
            <a:r>
              <a:rPr lang="en-US" sz="1600" dirty="0" smtClean="0"/>
              <a:t>Two (2) Fluke PM6690 (Acquired in 2008)</a:t>
            </a:r>
          </a:p>
          <a:p>
            <a:pPr lvl="1">
              <a:lnSpc>
                <a:spcPct val="200000"/>
              </a:lnSpc>
            </a:pPr>
            <a:r>
              <a:rPr lang="en-US" sz="1600" dirty="0" smtClean="0"/>
              <a:t>One (1) Fluke PM6681</a:t>
            </a:r>
          </a:p>
          <a:p>
            <a:pPr lvl="1">
              <a:lnSpc>
                <a:spcPct val="200000"/>
              </a:lnSpc>
            </a:pPr>
            <a:r>
              <a:rPr lang="en-US" sz="1600" dirty="0" smtClean="0"/>
              <a:t>TTS-2 System</a:t>
            </a:r>
          </a:p>
          <a:p>
            <a:pPr lvl="1">
              <a:lnSpc>
                <a:spcPct val="200000"/>
              </a:lnSpc>
            </a:pPr>
            <a:r>
              <a:rPr lang="en-US" sz="1600" dirty="0" smtClean="0"/>
              <a:t>SIM </a:t>
            </a:r>
          </a:p>
          <a:p>
            <a:pPr lvl="1">
              <a:lnSpc>
                <a:spcPct val="200000"/>
              </a:lnSpc>
            </a:pPr>
            <a:r>
              <a:rPr lang="en-US" sz="1600" dirty="0" smtClean="0"/>
              <a:t>Frequency Distribution Amplifier.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8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576263"/>
          </a:xfrm>
          <a:solidFill>
            <a:schemeClr val="folHlink"/>
          </a:solidFill>
          <a:ln/>
        </p:spPr>
        <p:txBody>
          <a:bodyPr/>
          <a:lstStyle/>
          <a:p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Future Plans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1650" y="1503362"/>
            <a:ext cx="7772400" cy="4525963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Training of Personnel 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r>
              <a:rPr lang="en-US" sz="2200" dirty="0" smtClean="0"/>
              <a:t>Acquire Equipments to expand the capability of the lab, monitor standards and distribute time.</a:t>
            </a:r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 lvl="1">
              <a:lnSpc>
                <a:spcPct val="200000"/>
              </a:lnSpc>
            </a:pPr>
            <a:r>
              <a:rPr lang="en-US" sz="1800" dirty="0" smtClean="0"/>
              <a:t>Phase Comparator </a:t>
            </a:r>
            <a:r>
              <a:rPr lang="en-US" sz="1800" dirty="0" smtClean="0"/>
              <a:t>system/Software</a:t>
            </a:r>
            <a:endParaRPr lang="en-US" sz="1800" dirty="0" smtClean="0"/>
          </a:p>
          <a:p>
            <a:pPr lvl="1">
              <a:lnSpc>
                <a:spcPct val="200000"/>
              </a:lnSpc>
            </a:pPr>
            <a:r>
              <a:rPr lang="en-US" sz="1800" dirty="0" smtClean="0"/>
              <a:t>Network Time Server</a:t>
            </a:r>
          </a:p>
          <a:p>
            <a:pPr lvl="1">
              <a:lnSpc>
                <a:spcPct val="200000"/>
              </a:lnSpc>
            </a:pPr>
            <a:r>
              <a:rPr lang="en-US" sz="1800" dirty="0" smtClean="0"/>
              <a:t>Additional Clock</a:t>
            </a:r>
          </a:p>
          <a:p>
            <a:pPr lvl="1">
              <a:lnSpc>
                <a:spcPct val="200000"/>
              </a:lnSpc>
            </a:pPr>
            <a:r>
              <a:rPr lang="en-US" sz="1800" dirty="0" smtClean="0"/>
              <a:t>Distribution amplifiers</a:t>
            </a:r>
          </a:p>
          <a:p>
            <a:pPr lvl="1">
              <a:lnSpc>
                <a:spcPct val="200000"/>
              </a:lnSpc>
            </a:pPr>
            <a:r>
              <a:rPr lang="en-US" sz="1800" dirty="0" smtClean="0"/>
              <a:t>Function Signal Generator</a:t>
            </a:r>
            <a:endParaRPr lang="en-US" sz="1800" dirty="0"/>
          </a:p>
          <a:p>
            <a:pPr>
              <a:lnSpc>
                <a:spcPct val="80000"/>
              </a:lnSpc>
              <a:buNone/>
            </a:pPr>
            <a:endParaRPr lang="en-US" sz="2200" dirty="0"/>
          </a:p>
          <a:p>
            <a:pPr>
              <a:lnSpc>
                <a:spcPct val="80000"/>
              </a:lnSpc>
            </a:pPr>
            <a:endParaRPr lang="en-US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6" name="Picture 4" descr="sim_grid_0124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81000"/>
            <a:ext cx="8915400" cy="603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2237</TotalTime>
  <Words>481</Words>
  <Application>Microsoft Office PowerPoint</Application>
  <PresentationFormat>Letter Paper (8.5x11 in)</PresentationFormat>
  <Paragraphs>88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Pixel</vt:lpstr>
      <vt:lpstr>Proposal</vt:lpstr>
      <vt:lpstr>BSJ National Time Realization</vt:lpstr>
      <vt:lpstr>Background</vt:lpstr>
      <vt:lpstr>Objectives</vt:lpstr>
      <vt:lpstr>Objectives </vt:lpstr>
      <vt:lpstr>Objectives </vt:lpstr>
      <vt:lpstr>Objectives</vt:lpstr>
      <vt:lpstr> Equipments </vt:lpstr>
      <vt:lpstr> Future Plans </vt:lpstr>
      <vt:lpstr>Slide 9</vt:lpstr>
      <vt:lpstr>Proposed system   BSJ Time and Frequency Lab</vt:lpstr>
      <vt:lpstr>Slide 11</vt:lpstr>
      <vt:lpstr>Bureau of Standards Jamaica Application</vt:lpstr>
      <vt:lpstr>Thank you…</vt:lpstr>
    </vt:vector>
  </TitlesOfParts>
  <Company>Symmetricom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Administracion de Redes de Sincronizacion </dc:title>
  <dc:creator>John Ehrig</dc:creator>
  <cp:lastModifiedBy>bosuser</cp:lastModifiedBy>
  <cp:revision>48</cp:revision>
  <cp:lastPrinted>2002-02-20T19:28:45Z</cp:lastPrinted>
  <dcterms:created xsi:type="dcterms:W3CDTF">2002-03-28T00:30:01Z</dcterms:created>
  <dcterms:modified xsi:type="dcterms:W3CDTF">2010-03-11T04:02:01Z</dcterms:modified>
</cp:coreProperties>
</file>